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67" r:id="rId7"/>
    <p:sldId id="284" r:id="rId8"/>
    <p:sldId id="269" r:id="rId9"/>
    <p:sldId id="271" r:id="rId10"/>
    <p:sldId id="270" r:id="rId11"/>
    <p:sldId id="268" r:id="rId12"/>
    <p:sldId id="285" r:id="rId13"/>
    <p:sldId id="272" r:id="rId14"/>
    <p:sldId id="273" r:id="rId15"/>
    <p:sldId id="274" r:id="rId16"/>
    <p:sldId id="275" r:id="rId17"/>
    <p:sldId id="262" r:id="rId18"/>
    <p:sldId id="263" r:id="rId19"/>
    <p:sldId id="276" r:id="rId20"/>
    <p:sldId id="277" r:id="rId21"/>
    <p:sldId id="278" r:id="rId22"/>
    <p:sldId id="279" r:id="rId23"/>
    <p:sldId id="282" r:id="rId24"/>
    <p:sldId id="280" r:id="rId25"/>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p:restoredTop sz="94830"/>
  </p:normalViewPr>
  <p:slideViewPr>
    <p:cSldViewPr>
      <p:cViewPr varScale="1">
        <p:scale>
          <a:sx n="162" d="100"/>
          <a:sy n="162" d="100"/>
        </p:scale>
        <p:origin x="328"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2045186" y="3292301"/>
            <a:ext cx="50044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30-Year-Old White Man Living with ALS</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A01AC48C-7B99-AB4B-FBDA-E8E0969B63C5}"/>
              </a:ext>
            </a:extLst>
          </p:cNvPr>
          <p:cNvSpPr txBox="1"/>
          <p:nvPr/>
        </p:nvSpPr>
        <p:spPr>
          <a:xfrm>
            <a:off x="486097" y="1928418"/>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7364E52F-80EB-0962-2DEF-9184D979BC3A}"/>
              </a:ext>
            </a:extLst>
          </p:cNvPr>
          <p:cNvSpPr/>
          <p:nvPr/>
        </p:nvSpPr>
        <p:spPr>
          <a:xfrm>
            <a:off x="2045186" y="1269615"/>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81000" y="1115804"/>
            <a:ext cx="8382000" cy="3427092"/>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Morphine sulfate liquid 10mg/ml every 8 hours as needed for pain.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allergies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Tobacco: none; alcohol: none.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significant past medical history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He has no children or siblings. No history of ALS in the family. His 58-year-old mother is healthy. His dad died of an acute myocardial infarction at age 62.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70BF2DC8-3BC5-268D-36BE-DC93E261A752}"/>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76858" y="1047750"/>
            <a:ext cx="5715000" cy="321164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Not receiving any services at this time</a:t>
            </a:r>
          </a:p>
          <a:p>
            <a:pPr marL="0" marR="0" lvl="0" indent="0" algn="l" defTabSz="914400" rtl="0" eaLnBrk="1" fontAlgn="auto" latinLnBrk="0" hangingPunct="1">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Uninsured, self-pay</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Not receiving any services at this time</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86552" y="1047750"/>
            <a:ext cx="8552648" cy="307777"/>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Acute, severe pain in a patient with advanced ALS.</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299277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703543"/>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Comfort measures.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Do not hospitalize, intubate, or place a feeding tube. </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wishes to die at home if possible.</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35671"/>
            <a:ext cx="2743438" cy="4115157"/>
          </a:xfrm>
          <a:prstGeom prst="rect">
            <a:avLst/>
          </a:prstGeom>
        </p:spPr>
      </p:pic>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250671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He is in severe pain and wants relief as soon as possible.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endParaRPr>
          </a:p>
          <a:p>
            <a:r>
              <a:rPr lang="en-US" sz="1400" dirty="0">
                <a:latin typeface="Arial Narrow" panose="020B0604020202020204" pitchFamily="34" charset="0"/>
              </a:rPr>
              <a:t>Comfort measures only; wishes to die at home.</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23950"/>
            <a:ext cx="8322548" cy="407342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br>
              <a:rPr lang="en-US" sz="1400" b="1"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1. What health services might Dr. Jones be eligible for that he can receive at home?</a:t>
            </a:r>
          </a:p>
          <a:p>
            <a:r>
              <a:rPr lang="en-US" sz="1400" dirty="0">
                <a:latin typeface="Arial Narrow" panose="020B0604020202020204" pitchFamily="34" charset="0"/>
                <a:cs typeface="Arial Narrow" panose="020B0604020202020204" pitchFamily="34" charset="0"/>
              </a:rPr>
              <a:t>2. What can be done to better control his pain and anxiety?</a:t>
            </a:r>
          </a:p>
          <a:p>
            <a:r>
              <a:rPr lang="en-US" sz="1400" dirty="0">
                <a:latin typeface="Arial Narrow" panose="020B0604020202020204" pitchFamily="34" charset="0"/>
                <a:cs typeface="Arial Narrow" panose="020B0604020202020204" pitchFamily="34" charset="0"/>
              </a:rPr>
              <a:t>3. What health insurance coverage might Dr. Jones be eligible for in his current condition?</a:t>
            </a:r>
          </a:p>
          <a:p>
            <a:r>
              <a:rPr lang="en-US" sz="1400" dirty="0">
                <a:latin typeface="Arial Narrow" panose="020B0604020202020204" pitchFamily="34" charset="0"/>
                <a:cs typeface="Arial Narrow" panose="020B0604020202020204" pitchFamily="34" charset="0"/>
              </a:rPr>
              <a:t>4. What more do you need to know about his current directives, or if he wishes to modify them?</a:t>
            </a:r>
          </a:p>
          <a:p>
            <a:r>
              <a:rPr lang="en-US" sz="1400" dirty="0">
                <a:latin typeface="Arial Narrow" panose="020B0604020202020204" pitchFamily="34" charset="0"/>
                <a:cs typeface="Arial Narrow" panose="020B0604020202020204" pitchFamily="34" charset="0"/>
              </a:rPr>
              <a:t>5. What can be done about his financial situation – affordable care, medications, respite care, accrued student loan debt, mortgage? Who will assume his obligations?</a:t>
            </a:r>
          </a:p>
          <a:p>
            <a:r>
              <a:rPr lang="en-US" sz="1400" dirty="0">
                <a:latin typeface="Arial Narrow" panose="020B0604020202020204" pitchFamily="34" charset="0"/>
                <a:cs typeface="Arial Narrow" panose="020B0604020202020204" pitchFamily="34" charset="0"/>
              </a:rPr>
              <a:t>6. What policy issues need attention in terms of health professions education costs?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endParaRPr lang="en-US" sz="1400" b="1"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546222EE-0B4E-7137-3329-2A58962488C4}"/>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96231"/>
            <a:ext cx="5638800" cy="309405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Best Case / Worst Case: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Risk / Benefit of Intervention:</a:t>
            </a: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1530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role do other disciplines play in this patient’s end-of-life care?</a:t>
            </a:r>
          </a:p>
          <a:p>
            <a:pPr marL="285750" indent="-285750">
              <a:buFont typeface="Arial" panose="020B0604020202020204" pitchFamily="34" charset="0"/>
              <a:buChar char="•"/>
            </a:pP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57F8783C-049F-569F-0A90-24255DE8A9DB}"/>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85836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dirty="0">
                <a:solidFill>
                  <a:schemeClr val="tx2">
                    <a:lumMod val="75000"/>
                  </a:schemeClr>
                </a:solidFill>
                <a:latin typeface="Arial Narrow" panose="020B0604020202020204" pitchFamily="34" charset="0"/>
                <a:cs typeface="Arial Narrow" panose="020B0604020202020204" pitchFamily="34" charset="0"/>
              </a:rPr>
              <a:t>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7127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Can you identify any overarching bias?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7" name="TextBox 16">
            <a:extLst>
              <a:ext uri="{FF2B5EF4-FFF2-40B4-BE49-F238E27FC236}">
                <a16:creationId xmlns:a16="http://schemas.microsoft.com/office/drawing/2014/main" id="{94A4CB30-CA1A-CD4C-90BE-71BC9E588CF0}"/>
              </a:ext>
            </a:extLst>
          </p:cNvPr>
          <p:cNvSpPr txBox="1"/>
          <p:nvPr/>
        </p:nvSpPr>
        <p:spPr>
          <a:xfrm>
            <a:off x="963220" y="4014807"/>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pic>
        <p:nvPicPr>
          <p:cNvPr id="2" name="Picture 1">
            <a:extLst>
              <a:ext uri="{FF2B5EF4-FFF2-40B4-BE49-F238E27FC236}">
                <a16:creationId xmlns:a16="http://schemas.microsoft.com/office/drawing/2014/main" id="{314B5277-59C1-4927-9CC9-9BA21BCA7904}"/>
              </a:ext>
            </a:extLst>
          </p:cNvPr>
          <p:cNvPicPr>
            <a:picLocks noChangeAspect="1"/>
          </p:cNvPicPr>
          <p:nvPr/>
        </p:nvPicPr>
        <p:blipFill>
          <a:blip r:embed="rId2"/>
          <a:stretch>
            <a:fillRect/>
          </a:stretch>
        </p:blipFill>
        <p:spPr>
          <a:xfrm>
            <a:off x="6284728" y="937763"/>
            <a:ext cx="2859272" cy="4096792"/>
          </a:xfrm>
          <a:prstGeom prst="rect">
            <a:avLst/>
          </a:prstGeom>
        </p:spPr>
      </p:pic>
      <p:sp>
        <p:nvSpPr>
          <p:cNvPr id="25" name="TextBox 24">
            <a:extLst>
              <a:ext uri="{FF2B5EF4-FFF2-40B4-BE49-F238E27FC236}">
                <a16:creationId xmlns:a16="http://schemas.microsoft.com/office/drawing/2014/main" id="{696F2487-0CE3-45DB-884A-4293287014AE}"/>
              </a:ext>
            </a:extLst>
          </p:cNvPr>
          <p:cNvSpPr txBox="1"/>
          <p:nvPr/>
        </p:nvSpPr>
        <p:spPr>
          <a:xfrm>
            <a:off x="377635" y="1266603"/>
            <a:ext cx="4572000" cy="1815882"/>
          </a:xfrm>
          <a:prstGeom prst="rect">
            <a:avLst/>
          </a:prstGeom>
          <a:noFill/>
        </p:spPr>
        <p:txBody>
          <a:bodyPr wrap="square" rtlCol="0">
            <a:spAutoFit/>
          </a:bodyPr>
          <a:lstStyle/>
          <a:p>
            <a:r>
              <a:rPr lang="en-US" sz="1400" dirty="0">
                <a:latin typeface="Arial Narrow" panose="020B0604020202020204" pitchFamily="34" charset="0"/>
              </a:rPr>
              <a:t>1.  Insurance issues (uninsured, self-pay) </a:t>
            </a:r>
          </a:p>
          <a:p>
            <a:endParaRPr lang="en-US" sz="1400" dirty="0">
              <a:latin typeface="Arial Narrow" panose="020B0604020202020204" pitchFamily="34" charset="0"/>
            </a:endParaRPr>
          </a:p>
          <a:p>
            <a:r>
              <a:rPr lang="en-US" sz="1400" dirty="0">
                <a:latin typeface="Arial Narrow" panose="020B0604020202020204" pitchFamily="34" charset="0"/>
              </a:rPr>
              <a:t>2. Interprofessional approach to care for patient with severe chronic illness and at end-of-life</a:t>
            </a:r>
          </a:p>
          <a:p>
            <a:endParaRPr lang="en-US" sz="1400" dirty="0">
              <a:latin typeface="Arial Narrow" panose="020B0604020202020204" pitchFamily="34" charset="0"/>
            </a:endParaRPr>
          </a:p>
          <a:p>
            <a:r>
              <a:rPr lang="en-US" sz="1400" dirty="0">
                <a:latin typeface="Arial Narrow" panose="020B0604020202020204" pitchFamily="34" charset="0"/>
              </a:rPr>
              <a:t>3. End-of-life resources/support for family</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end-of-life.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229126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Home hospice (currently uninsured, self-pay)</a:t>
            </a:r>
          </a:p>
          <a:p>
            <a:pPr marL="0" marR="0" lvl="0" indent="0" algn="l" defTabSz="914400" rtl="0" eaLnBrk="1" fontAlgn="auto" latinLnBrk="0" hangingPunct="1">
              <a:spcBef>
                <a:spcPts val="0"/>
              </a:spcBef>
              <a:spcAft>
                <a:spcPts val="0"/>
              </a:spcAft>
              <a:buClrTx/>
              <a:buSzTx/>
              <a:buFontTx/>
              <a:buNone/>
              <a:tabLst/>
              <a:defRPr/>
            </a:pPr>
            <a:endParaRPr lang="en-US" sz="1400" dirty="0">
              <a:solidFill>
                <a:prstClr val="black"/>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lang="en-US" sz="1400" dirty="0">
                <a:solidFill>
                  <a:prstClr val="black"/>
                </a:solidFill>
                <a:latin typeface="Arial Narrow" panose="020B0604020202020204" pitchFamily="34" charset="0"/>
                <a:cs typeface="Arial Narrow" panose="020B0604020202020204" pitchFamily="34" charset="0"/>
              </a:rPr>
              <a:t>Bereavement support for his wife</a:t>
            </a:r>
          </a:p>
          <a:p>
            <a:pPr marL="0" marR="0" lvl="0" indent="0" algn="l" defTabSz="914400" rtl="0" eaLnBrk="1" fontAlgn="auto" latinLnBrk="0" hangingPunct="1">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lang="en-US" sz="1400" dirty="0">
                <a:solidFill>
                  <a:prstClr val="black"/>
                </a:solidFill>
                <a:latin typeface="Arial Narrow" panose="020B0604020202020204" pitchFamily="34" charset="0"/>
                <a:cs typeface="Arial Narrow" panose="020B0604020202020204" pitchFamily="34" charset="0"/>
              </a:rPr>
              <a:t>Advance care planning support</a:t>
            </a:r>
          </a:p>
          <a:p>
            <a:pPr marL="0" marR="0" lvl="0" indent="0" algn="l" defTabSz="914400" rtl="0" eaLnBrk="1" fontAlgn="auto" latinLnBrk="0" hangingPunct="1">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83B2B7A8-AC0E-87DF-8991-302F78EE96B6}"/>
              </a:ext>
            </a:extLst>
          </p:cNvPr>
          <p:cNvGrpSpPr/>
          <p:nvPr/>
        </p:nvGrpSpPr>
        <p:grpSpPr>
          <a:xfrm>
            <a:off x="3074801" y="965697"/>
            <a:ext cx="6002524" cy="3767908"/>
            <a:chOff x="3352800" y="935671"/>
            <a:chExt cx="6002524" cy="3767908"/>
          </a:xfrm>
        </p:grpSpPr>
        <p:pic>
          <p:nvPicPr>
            <p:cNvPr id="40" name="Picture 39" descr="A computer with a blank screen&#10;&#10;Description automatically generated with medium confidence">
              <a:extLst>
                <a:ext uri="{FF2B5EF4-FFF2-40B4-BE49-F238E27FC236}">
                  <a16:creationId xmlns:a16="http://schemas.microsoft.com/office/drawing/2014/main" id="{DA0D54E3-C6DD-8C78-6761-0E194A1F7D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41" name="Picture 40" descr="Graphical user interface, website&#10;&#10;Description automatically generated">
              <a:extLst>
                <a:ext uri="{FF2B5EF4-FFF2-40B4-BE49-F238E27FC236}">
                  <a16:creationId xmlns:a16="http://schemas.microsoft.com/office/drawing/2014/main" id="{7487ADF5-95A6-0920-D4EA-F8961C3C0688}"/>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42" name="object 7">
            <a:extLst>
              <a:ext uri="{FF2B5EF4-FFF2-40B4-BE49-F238E27FC236}">
                <a16:creationId xmlns:a16="http://schemas.microsoft.com/office/drawing/2014/main" id="{22983696-185C-FC1E-A425-27B9D5EBAD91}"/>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43" name="object 3">
            <a:extLst>
              <a:ext uri="{FF2B5EF4-FFF2-40B4-BE49-F238E27FC236}">
                <a16:creationId xmlns:a16="http://schemas.microsoft.com/office/drawing/2014/main" id="{325E3018-2B0B-9D88-EEBE-89F3488FBA8B}"/>
              </a:ext>
            </a:extLst>
          </p:cNvPr>
          <p:cNvGrpSpPr/>
          <p:nvPr/>
        </p:nvGrpSpPr>
        <p:grpSpPr>
          <a:xfrm>
            <a:off x="-5" y="0"/>
            <a:ext cx="9144000" cy="935990"/>
            <a:chOff x="-5" y="3425808"/>
            <a:chExt cx="9144000" cy="935990"/>
          </a:xfrm>
        </p:grpSpPr>
        <p:sp>
          <p:nvSpPr>
            <p:cNvPr id="44" name="object 4">
              <a:extLst>
                <a:ext uri="{FF2B5EF4-FFF2-40B4-BE49-F238E27FC236}">
                  <a16:creationId xmlns:a16="http://schemas.microsoft.com/office/drawing/2014/main" id="{C5A44D02-40A5-8048-A99D-BE80DFF9CB4A}"/>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45" name="object 5">
              <a:extLst>
                <a:ext uri="{FF2B5EF4-FFF2-40B4-BE49-F238E27FC236}">
                  <a16:creationId xmlns:a16="http://schemas.microsoft.com/office/drawing/2014/main" id="{BB9DABB8-C069-D4DB-5797-DCC9BDDF6E2D}"/>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46" name="object 6">
              <a:extLst>
                <a:ext uri="{FF2B5EF4-FFF2-40B4-BE49-F238E27FC236}">
                  <a16:creationId xmlns:a16="http://schemas.microsoft.com/office/drawing/2014/main" id="{B75448E7-EE91-2E7D-3A3A-88FD6515F1AF}"/>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47" name="object 7">
              <a:extLst>
                <a:ext uri="{FF2B5EF4-FFF2-40B4-BE49-F238E27FC236}">
                  <a16:creationId xmlns:a16="http://schemas.microsoft.com/office/drawing/2014/main" id="{3DD502DE-6AA6-EC63-87F4-6D269C9E79CC}"/>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48" name="object 8">
              <a:extLst>
                <a:ext uri="{FF2B5EF4-FFF2-40B4-BE49-F238E27FC236}">
                  <a16:creationId xmlns:a16="http://schemas.microsoft.com/office/drawing/2014/main" id="{8C83CA12-0A02-4C1E-647E-3BE53ABD83BD}"/>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49" name="Title 10">
            <a:extLst>
              <a:ext uri="{FF2B5EF4-FFF2-40B4-BE49-F238E27FC236}">
                <a16:creationId xmlns:a16="http://schemas.microsoft.com/office/drawing/2014/main" id="{6B9F66A4-4E4C-1EB5-F43A-A9003C699785}"/>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50" name="Title 10">
            <a:extLst>
              <a:ext uri="{FF2B5EF4-FFF2-40B4-BE49-F238E27FC236}">
                <a16:creationId xmlns:a16="http://schemas.microsoft.com/office/drawing/2014/main" id="{6F14763F-0A38-B071-9168-2CB36F23E97F}"/>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51" name="object 14">
            <a:extLst>
              <a:ext uri="{FF2B5EF4-FFF2-40B4-BE49-F238E27FC236}">
                <a16:creationId xmlns:a16="http://schemas.microsoft.com/office/drawing/2014/main" id="{DC1C527E-4254-780C-A2DB-935AE8A97E14}"/>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52" name="object 9">
            <a:extLst>
              <a:ext uri="{FF2B5EF4-FFF2-40B4-BE49-F238E27FC236}">
                <a16:creationId xmlns:a16="http://schemas.microsoft.com/office/drawing/2014/main" id="{E6CCFA8D-F1A8-16A5-2A06-9DE05937AD3D}"/>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CBCD4A34-1370-44AF-FFF3-1200268B3AB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sp>
        <p:nvSpPr>
          <p:cNvPr id="14" name="TextBox 13">
            <a:extLst>
              <a:ext uri="{FF2B5EF4-FFF2-40B4-BE49-F238E27FC236}">
                <a16:creationId xmlns:a16="http://schemas.microsoft.com/office/drawing/2014/main" id="{EEEB7CC0-28CC-E04E-BD3E-2B3AC507B50F}"/>
              </a:ext>
            </a:extLst>
          </p:cNvPr>
          <p:cNvSpPr txBox="1"/>
          <p:nvPr/>
        </p:nvSpPr>
        <p:spPr>
          <a:xfrm>
            <a:off x="377635" y="1266603"/>
            <a:ext cx="4572000" cy="2893100"/>
          </a:xfrm>
          <a:prstGeom prst="rect">
            <a:avLst/>
          </a:prstGeom>
          <a:noFill/>
        </p:spPr>
        <p:txBody>
          <a:bodyPr wrap="square" rtlCol="0">
            <a:spAutoFit/>
          </a:bodyPr>
          <a:lstStyle/>
          <a:p>
            <a:r>
              <a:rPr lang="en-US" sz="1400" dirty="0">
                <a:latin typeface="Arial Narrow" panose="020B0604020202020204" pitchFamily="34" charset="0"/>
              </a:rPr>
              <a:t>1. Know how to conduct challenging conversations with patients, families including how to discuss risk/benefits of interventions</a:t>
            </a:r>
          </a:p>
          <a:p>
            <a:endParaRPr lang="en-US" sz="1400" dirty="0">
              <a:latin typeface="Arial Narrow" panose="020B0604020202020204" pitchFamily="34" charset="0"/>
            </a:endParaRPr>
          </a:p>
          <a:p>
            <a:r>
              <a:rPr lang="en-US" sz="1400" dirty="0">
                <a:latin typeface="Arial Narrow" panose="020B0604020202020204" pitchFamily="34" charset="0"/>
              </a:rPr>
              <a:t>2. Know how to assess patient’s goals of care, preferences and values</a:t>
            </a:r>
          </a:p>
          <a:p>
            <a:endParaRPr lang="en-US" sz="1400" dirty="0">
              <a:latin typeface="Arial Narrow" panose="020B0604020202020204" pitchFamily="34" charset="0"/>
            </a:endParaRPr>
          </a:p>
          <a:p>
            <a:r>
              <a:rPr lang="en-US" sz="1400" dirty="0">
                <a:latin typeface="Arial Narrow" panose="020B0604020202020204" pitchFamily="34" charset="0"/>
              </a:rPr>
              <a:t>3. Know how to discuss with patient/families community-based resources and services </a:t>
            </a:r>
          </a:p>
          <a:p>
            <a:endParaRPr lang="en-US" sz="1400" dirty="0">
              <a:latin typeface="Arial Narrow" panose="020B0604020202020204" pitchFamily="34" charset="0"/>
            </a:endParaRPr>
          </a:p>
          <a:p>
            <a:r>
              <a:rPr lang="en-US" sz="1400" dirty="0">
                <a:latin typeface="Arial Narrow" panose="020B0604020202020204" pitchFamily="34" charset="0"/>
              </a:rPr>
              <a:t>4. Know how to communicate and collaborate with interprofessional teams to provide care for patients/ families. </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B5A2E319-4036-07DF-9DAA-80395B5422B2}"/>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41910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 / Role:</a:t>
            </a:r>
          </a:p>
          <a:p>
            <a:endParaRPr lang="en-US" sz="1400" b="1" spc="1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group practice includes physicians, nurse practitioners, nurses, medical assistants and administrator. </a:t>
            </a:r>
          </a:p>
          <a:p>
            <a:r>
              <a:rPr lang="en-US" sz="1400" b="1" spc="100" dirty="0">
                <a:latin typeface="Arial Narrow" panose="020B0604020202020204" pitchFamily="34" charset="0"/>
                <a:cs typeface="Arial Narrow" panose="020B0604020202020204" pitchFamily="34" charset="0"/>
              </a:rPr>
              <a:t>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81000" y="1137482"/>
            <a:ext cx="8382000" cy="246221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After hours call to group practice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a:t>
            </a:r>
            <a:r>
              <a:rPr lang="en-US" sz="1400" dirty="0">
                <a:latin typeface="Arial Narrow" panose="020B0604020202020204" pitchFamily="34" charset="0"/>
                <a:cs typeface="Arial Narrow" panose="020B0604020202020204" pitchFamily="34" charset="0"/>
              </a:rPr>
              <a:t>: You are taking after hours call for your group practice. You receive a call from Carol, who identifies herself as a nurse and girlfriend of Dr. Stephen Jones. She explains that she lives with and takes care of him. You know Stephen - he is a recent graduate from the family medicine program where you are a faculty member. You had heard he was diagnosed with Amyotrophic Lateral Sclerosis (ALS) shortly after finishing his residency program. Carol is crying - their usual doctor is out of the country. “His doc makes home visits and takes care of Stephen” she explains. “We ran out of morphine for Stephen yesterday. Today he’s really, really in a lot of pain.” You decide to make a home visit; he lives a few blocks from you.</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99227" y="1383049"/>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 (he, him)</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30-years-old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White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Stephen lives with his partner, Carol; owns house.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 </a:t>
            </a:r>
            <a:r>
              <a:rPr lang="en-US" sz="1400" dirty="0">
                <a:latin typeface="Arial Narrow" panose="020B0604020202020204" pitchFamily="34" charset="0"/>
                <a:cs typeface="Arial Narrow" panose="020B0604020202020204" pitchFamily="34" charset="0"/>
              </a:rPr>
              <a:t>Physician, self-employed, not currently working. Stephen moonlighted during residency on free weekends providing substitute coverage (locum tenens) that paid $200 per hour but provided no health benefits. He continued this work after finishing his residency. At the time of his ALS diagnosis six months ago he was self-employed.</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 </a:t>
            </a:r>
            <a:r>
              <a:rPr lang="en-US" sz="1400" dirty="0">
                <a:latin typeface="Arial Narrow" panose="020B0604020202020204" pitchFamily="34" charset="0"/>
                <a:cs typeface="Arial Narrow" panose="020B0604020202020204" pitchFamily="34" charset="0"/>
              </a:rPr>
              <a:t>Uninsured, self-pay</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61826"/>
            <a:ext cx="8382000" cy="3970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Stephen's partner, Carol, took family medical leave from her job as an ER nurse to take care of him.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42018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800" y="1276350"/>
            <a:ext cx="8382000" cy="2996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Dr. Jones is a 30-year-old male with severe (8 out of 10) pain increasing over the last 24 hours.   He was diagnosed with Amyotrophic Lateral Sclerosis (ALS) six months ago, shortly after finishing his residency program. His course has been rapidly progressive, and he is now very emaciated and weak, limited to his bed. Steven says he is very anxious – partially because of the severe pain, but he also worries about his debts - his $250,000 in student loans and $300,000 house mortgage. He has no way to pay off his debt now. Carol says that over the past few weeks Stephen is not interested in food and is able to take only small sips of juice and water due to difficulty in swallowing. He is no longer able to carry on daily living activities – he cannot feed himself, ambulate or use his arms or legs.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not apply</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86552" y="1047750"/>
            <a:ext cx="8552648" cy="3754874"/>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p>
          <a:p>
            <a:pPr marL="347663"/>
            <a:r>
              <a:rPr lang="en-US" sz="1400" u="sng" dirty="0">
                <a:latin typeface="Arial Narrow" panose="020B0604020202020204" pitchFamily="34" charset="0"/>
                <a:cs typeface="Arial Narrow" panose="020B0604020202020204" pitchFamily="34" charset="0"/>
              </a:rPr>
              <a:t>Vital Signs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Ht</a:t>
            </a:r>
            <a:r>
              <a:rPr lang="en-US" sz="1400" dirty="0">
                <a:latin typeface="Arial Narrow" panose="020B0604020202020204" pitchFamily="34" charset="0"/>
                <a:cs typeface="Arial Narrow" panose="020B0604020202020204" pitchFamily="34" charset="0"/>
              </a:rPr>
              <a:t>: 6ft 2in; </a:t>
            </a:r>
            <a:r>
              <a:rPr lang="en-US" sz="1400" dirty="0" err="1">
                <a:latin typeface="Arial Narrow" panose="020B0604020202020204" pitchFamily="34" charset="0"/>
                <a:cs typeface="Arial Narrow" panose="020B0604020202020204" pitchFamily="34" charset="0"/>
              </a:rPr>
              <a:t>Wt</a:t>
            </a:r>
            <a:r>
              <a:rPr lang="en-US" sz="1400" dirty="0">
                <a:latin typeface="Arial Narrow" panose="020B0604020202020204" pitchFamily="34" charset="0"/>
                <a:cs typeface="Arial Narrow" panose="020B0604020202020204" pitchFamily="34" charset="0"/>
              </a:rPr>
              <a:t>: 135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Pulse: 92; BP: 90/64; Respiratory Rate 18</a:t>
            </a:r>
          </a:p>
          <a:p>
            <a:pPr marL="347663"/>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 Emaciated male, lying immobile in a hospital bed in his living room. He immediately recognizes you and smiles. He answers questions in a barely audible whisper, and nods or shakes his head for yes/no answers. He winces in pain as you gently examine him.</a:t>
            </a:r>
          </a:p>
          <a:p>
            <a:pPr marL="347663"/>
            <a:r>
              <a:rPr lang="en-US" sz="1400" u="sng" dirty="0">
                <a:latin typeface="Arial Narrow" panose="020B0604020202020204" pitchFamily="34" charset="0"/>
                <a:cs typeface="Arial Narrow" panose="020B0604020202020204" pitchFamily="34" charset="0"/>
              </a:rPr>
              <a:t>Neurologic</a:t>
            </a:r>
            <a:r>
              <a:rPr lang="en-US" sz="1400" dirty="0">
                <a:latin typeface="Arial Narrow" panose="020B0604020202020204" pitchFamily="34" charset="0"/>
                <a:cs typeface="Arial Narrow" panose="020B0604020202020204" pitchFamily="34" charset="0"/>
              </a:rPr>
              <a:t>: Alert, oriented to person, place and time. His reflexes are brisk, with several beats of clonus in his upper extremities. He has a Babinski sign on the right foot, and a Hoffman’s sign in his right thumb and index finger. </a:t>
            </a:r>
          </a:p>
          <a:p>
            <a:pPr marL="347663"/>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Upper and lower extremity muscles are atrophied throughout. He has muscle fasciculations in his thighs and calves. </a:t>
            </a:r>
          </a:p>
          <a:p>
            <a:pPr marL="347663"/>
            <a:r>
              <a:rPr lang="en-US" sz="1400" u="sng" dirty="0">
                <a:latin typeface="Arial Narrow" panose="020B0604020202020204" pitchFamily="34" charset="0"/>
                <a:cs typeface="Arial Narrow" panose="020B0604020202020204" pitchFamily="34" charset="0"/>
              </a:rPr>
              <a:t>Skin</a:t>
            </a:r>
            <a:r>
              <a:rPr lang="en-US" sz="1400" i="1" dirty="0">
                <a:latin typeface="Arial Narrow" panose="020B0604020202020204" pitchFamily="34" charset="0"/>
                <a:cs typeface="Arial Narrow" panose="020B0604020202020204" pitchFamily="34" charset="0"/>
              </a:rPr>
              <a:t>:</a:t>
            </a:r>
            <a:r>
              <a:rPr lang="en-US" sz="1400" dirty="0">
                <a:latin typeface="Arial Narrow" panose="020B0604020202020204" pitchFamily="34" charset="0"/>
                <a:cs typeface="Arial Narrow" panose="020B0604020202020204" pitchFamily="34" charset="0"/>
              </a:rPr>
              <a:t> There are no decubitus ulcers nor evidence of skin breakdown.</a:t>
            </a:r>
          </a:p>
          <a:p>
            <a:pPr marL="347663"/>
            <a:r>
              <a:rPr lang="en-US" sz="1400" u="sng" dirty="0">
                <a:latin typeface="Arial Narrow" panose="020B0604020202020204" pitchFamily="34" charset="0"/>
                <a:cs typeface="Arial Narrow" panose="020B0604020202020204" pitchFamily="34" charset="0"/>
              </a:rPr>
              <a:t>Lungs</a:t>
            </a:r>
            <a:r>
              <a:rPr lang="en-US" sz="1400" dirty="0">
                <a:latin typeface="Arial Narrow" panose="020B0604020202020204" pitchFamily="34" charset="0"/>
                <a:cs typeface="Arial Narrow" panose="020B0604020202020204" pitchFamily="34" charset="0"/>
              </a:rPr>
              <a:t>: Shallow respirations</a:t>
            </a:r>
          </a:p>
          <a:p>
            <a:pPr marL="347663"/>
            <a:r>
              <a:rPr lang="en-US" sz="1400" u="sng" dirty="0">
                <a:latin typeface="Arial Narrow" panose="020B0604020202020204" pitchFamily="34" charset="0"/>
                <a:cs typeface="Arial Narrow" panose="020B0604020202020204" pitchFamily="34" charset="0"/>
              </a:rPr>
              <a:t>Heart</a:t>
            </a:r>
            <a:r>
              <a:rPr lang="en-US" sz="1400" dirty="0">
                <a:latin typeface="Arial Narrow" panose="020B0604020202020204" pitchFamily="34" charset="0"/>
                <a:cs typeface="Arial Narrow" panose="020B0604020202020204" pitchFamily="34" charset="0"/>
              </a:rPr>
              <a:t>: Tachycardia at 92, no murmurs </a:t>
            </a:r>
          </a:p>
          <a:p>
            <a:pPr marL="347663"/>
            <a:r>
              <a:rPr lang="en-US" sz="1400" u="sng" dirty="0">
                <a:latin typeface="Arial Narrow" panose="020B0604020202020204" pitchFamily="34" charset="0"/>
                <a:cs typeface="Arial Narrow" panose="020B0604020202020204" pitchFamily="34" charset="0"/>
              </a:rPr>
              <a:t>Abdomen</a:t>
            </a:r>
            <a:r>
              <a:rPr lang="en-US" sz="1400" dirty="0">
                <a:latin typeface="Arial Narrow" panose="020B0604020202020204" pitchFamily="34" charset="0"/>
                <a:cs typeface="Arial Narrow" panose="020B0604020202020204" pitchFamily="34" charset="0"/>
              </a:rPr>
              <a:t>: Bowel sounds are present. No masses.</a:t>
            </a:r>
          </a:p>
          <a:p>
            <a:pPr marL="347663"/>
            <a:r>
              <a:rPr lang="en-US" sz="1400" u="sng" dirty="0">
                <a:latin typeface="Arial Narrow" panose="020B0604020202020204" pitchFamily="34" charset="0"/>
                <a:cs typeface="Arial Narrow" panose="020B0604020202020204" pitchFamily="34" charset="0"/>
              </a:rPr>
              <a:t>Genital</a:t>
            </a:r>
            <a:r>
              <a:rPr lang="en-US" sz="1400" dirty="0">
                <a:latin typeface="Arial Narrow" panose="020B0604020202020204" pitchFamily="34" charset="0"/>
                <a:cs typeface="Arial Narrow" panose="020B0604020202020204" pitchFamily="34" charset="0"/>
              </a:rPr>
              <a:t>: Foley catheter in place, dark colored urine is trickling slowly into the bag. </a:t>
            </a:r>
          </a:p>
          <a:p>
            <a:pPr marL="347663"/>
            <a:r>
              <a:rPr lang="en-US" sz="1400" u="sng" dirty="0">
                <a:latin typeface="Arial Narrow" panose="020B0604020202020204" pitchFamily="34" charset="0"/>
                <a:cs typeface="Arial Narrow" panose="020B0604020202020204" pitchFamily="34" charset="0"/>
              </a:rPr>
              <a:t>Rectal</a:t>
            </a:r>
            <a:r>
              <a:rPr lang="en-US" sz="1400" dirty="0">
                <a:latin typeface="Arial Narrow" panose="020B0604020202020204" pitchFamily="34" charset="0"/>
                <a:cs typeface="Arial Narrow" panose="020B0604020202020204" pitchFamily="34" charset="0"/>
              </a:rPr>
              <a:t>: Declined. The stool in hemoccult negative.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3525</TotalTime>
  <Words>1731</Words>
  <Application>Microsoft Macintosh PowerPoint</Application>
  <PresentationFormat>On-screen Show (16:9)</PresentationFormat>
  <Paragraphs>247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45</cp:revision>
  <dcterms:created xsi:type="dcterms:W3CDTF">2022-02-03T17:38:39Z</dcterms:created>
  <dcterms:modified xsi:type="dcterms:W3CDTF">2022-07-21T18:17:17Z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