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82" r:id="rId9"/>
    <p:sldId id="269" r:id="rId10"/>
    <p:sldId id="271" r:id="rId11"/>
    <p:sldId id="270" r:id="rId12"/>
    <p:sldId id="268" r:id="rId13"/>
    <p:sldId id="285" r:id="rId14"/>
    <p:sldId id="272" r:id="rId15"/>
    <p:sldId id="273" r:id="rId16"/>
    <p:sldId id="274" r:id="rId17"/>
    <p:sldId id="275" r:id="rId18"/>
    <p:sldId id="262" r:id="rId19"/>
    <p:sldId id="263" r:id="rId20"/>
    <p:sldId id="276" r:id="rId21"/>
    <p:sldId id="277" r:id="rId22"/>
    <p:sldId id="278" r:id="rId23"/>
    <p:sldId id="279" r:id="rId24"/>
    <p:sldId id="286"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 id="{3FE5B169-DE64-6B94-50F2-A1C2BF58FDE0}" name="O'Neill, Lisa M - (loneill)" initials="OLM(" userId="O'Neill, Lisa M - (lonei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9"/>
    <p:restoredTop sz="94762"/>
  </p:normalViewPr>
  <p:slideViewPr>
    <p:cSldViewPr>
      <p:cViewPr varScale="1">
        <p:scale>
          <a:sx n="155" d="100"/>
          <a:sy n="155" d="100"/>
        </p:scale>
        <p:origin x="18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269660" y="3146138"/>
            <a:ext cx="6604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46-Year-Old Woman Living with Metastatic Breast Cancer</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1" name="object 15">
            <a:extLst>
              <a:ext uri="{FF2B5EF4-FFF2-40B4-BE49-F238E27FC236}">
                <a16:creationId xmlns:a16="http://schemas.microsoft.com/office/drawing/2014/main" id="{E1AA4666-952C-9611-6B29-07DEF2507683}"/>
              </a:ext>
            </a:extLst>
          </p:cNvPr>
          <p:cNvSpPr txBox="1"/>
          <p:nvPr/>
        </p:nvSpPr>
        <p:spPr>
          <a:xfrm>
            <a:off x="486097" y="1766735"/>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2" name="Rectangle 21">
            <a:extLst>
              <a:ext uri="{FF2B5EF4-FFF2-40B4-BE49-F238E27FC236}">
                <a16:creationId xmlns:a16="http://schemas.microsoft.com/office/drawing/2014/main" id="{E78A7D82-2FEF-AE27-6E2B-98977ED5B36C}"/>
              </a:ext>
            </a:extLst>
          </p:cNvPr>
          <p:cNvSpPr/>
          <p:nvPr/>
        </p:nvSpPr>
        <p:spPr>
          <a:xfrm>
            <a:off x="2045186" y="1107932"/>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Diagnosis of Stage 4 triple negative breast cancer 2 years ago. 12-month course of oral capecitabine and mastectomy. Recently PET scan shows 2 small lesions biopsied as TNBC. Recommend comfort care.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Alert, oriented, pleasant female. Appears frail for age.  Height 5’9”, weight 115 lbs. Experienced recent weight loss. Skin warm and dry. Mucosa of mouth and eyes dry. Head is normocephalic with patches of hair loss. ENT normal. Cardiac assessed with normal rate and rhythm, no murmurs with normal S1 S2 intensity. Lungs dim in left upper and lower lobes. Right lung clear.  Consistent, unproductive cough, no rhonchi upon auscultation. Left chest wall thin, post mastectomy 15 months prior, incision scar well healed. Right breast no masses palpated. Abdomen is soft with hyperactive bowel sounds. Mood and affect appropriate for situation. Expresses concern for her children’s care due to her extreme fatigue.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Capecitabine 2-150 mg in morning and 3- 500mg at night</a:t>
            </a:r>
            <a:r>
              <a:rPr lang="en-US" sz="1400">
                <a:latin typeface="Arial Narrow" panose="020B0604020202020204" pitchFamily="34" charset="0"/>
                <a:cs typeface="Arial Narrow" panose="020B0604020202020204" pitchFamily="34" charset="0"/>
              </a:rPr>
              <a:t>; Temazepam 7.5 mg before </a:t>
            </a:r>
            <a:r>
              <a:rPr lang="en-US" sz="1400" dirty="0">
                <a:latin typeface="Arial Narrow" panose="020B0604020202020204" pitchFamily="34" charset="0"/>
                <a:cs typeface="Arial Narrow" panose="020B0604020202020204" pitchFamily="34" charset="0"/>
              </a:rPr>
              <a:t>bed; Zofran 8 mg prn for nausea/vomiting, Imodium as needed for diarrhea; Xanax .5 mg 3 times/day; Zestril 10 mg QD, Vicks Dayquil Cough as needed for cough.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 known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Patient is mobile, however weak due to nausea with vomiting, and diarrhea. She can comfortably move around 2nd floor apartment but risks falling on steps up to apartment due to weakness. Lack of sleep with daytime fatigue. Poor appetite.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Physically healthy until diagnosed with triple-negative breast cancer. Treated for depression, anxiety and insomnia when her partner abandoned her and the children.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Both parents have died. Father (78-years-old) from melanoma and mother (29-years-old) automobile accident.</a:t>
            </a: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6DA60C03-A8D4-368D-06CA-EAFEAAD2B36A}"/>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19322" y="1047750"/>
            <a:ext cx="5715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r>
              <a:rPr lang="en-US" sz="1400" dirty="0">
                <a:latin typeface="Arial Narrow" panose="020B0604020202020204" pitchFamily="34" charset="0"/>
                <a:cs typeface="Arial Narrow" panose="020B0604020202020204" pitchFamily="34" charset="0"/>
              </a:rPr>
              <a:t>The 12-year-old daughter has recently been exposed to TB recently at a friend’s house and is not allowed to return to school until she can get him a chest x-ray. </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465138">
              <a:tabLst>
                <a:tab pos="455613" algn="l"/>
              </a:tabLst>
            </a:pPr>
            <a:r>
              <a:rPr lang="en-US" sz="1400" dirty="0">
                <a:latin typeface="Arial Narrow" panose="020B0604020202020204" pitchFamily="34" charset="0"/>
                <a:cs typeface="Arial Narrow" panose="020B0604020202020204" pitchFamily="34" charset="0"/>
              </a:rPr>
              <a:t>Patient currently receives support for child daycare for 4-year-old. Other two children attend school. Patient needs help with childcare.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937214"/>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Clinic </a:t>
            </a:r>
            <a:r>
              <a:rPr lang="en-US" sz="1400" dirty="0">
                <a:latin typeface="Arial Narrow" panose="020B0604020202020204" pitchFamily="34" charset="0"/>
                <a:cs typeface="Arial Narrow" panose="020B0604020202020204" pitchFamily="34" charset="0"/>
              </a:rPr>
              <a:t>– Ongoing treatment for stage 4 triple negative breast cancer initially stopped advance of cancer.  Nausea, vomiting and diarrhea from oral Capecitabine are managed by medications.  Recently patient experienced cough and PET scan was ordered. Assessment finds right lung clear to auscultation and left lung dim. Patient seeking TB skin test and cough syrup. Unaware of results of PET scan.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Home Visit </a:t>
            </a:r>
            <a:r>
              <a:rPr lang="en-US" sz="1400" dirty="0">
                <a:latin typeface="Arial Narrow" panose="020B0604020202020204" pitchFamily="34" charset="0"/>
                <a:cs typeface="Arial Narrow" panose="020B0604020202020204" pitchFamily="34" charset="0"/>
              </a:rPr>
              <a:t>– Metastasis of left breast cancer, TNBC, to left lung. Intravenous (IV) chemotherapy treatments available however will further reduce quality of life and only increase life expectancy by 6 months at most. Prognosis poor. Recommend palliative care to start making decisions for herself and children. </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22145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815882"/>
          </a:xfrm>
          <a:prstGeom prst="rect">
            <a:avLst/>
          </a:prstGeom>
          <a:noFill/>
        </p:spPr>
        <p:txBody>
          <a:bodyPr wrap="square" rtlCol="0">
            <a:spAutoFit/>
          </a:bodyPr>
          <a:lstStyle/>
          <a:p>
            <a:r>
              <a:rPr lang="en-US" sz="1400" b="1" dirty="0">
                <a:latin typeface="Arial Narrow" panose="020B0604020202020204" pitchFamily="34" charset="0"/>
              </a:rPr>
              <a:t>Encounter #1 Clinic </a:t>
            </a:r>
            <a:r>
              <a:rPr lang="en-US" sz="1400" dirty="0">
                <a:latin typeface="Arial Narrow" panose="020B0604020202020204" pitchFamily="34" charset="0"/>
              </a:rPr>
              <a:t>– Patient has not even considered that she might need a living will or advance directives because breast cancer is curable when caught early.  Her cancer was discovered early on a mammogram that she had every year, just like her doctor told her to.  </a:t>
            </a:r>
          </a:p>
          <a:p>
            <a:endParaRPr lang="en-US" sz="1400" dirty="0">
              <a:latin typeface="Arial Narrow" panose="020B0604020202020204" pitchFamily="34" charset="0"/>
            </a:endParaRPr>
          </a:p>
          <a:p>
            <a:r>
              <a:rPr lang="en-US" sz="1400" b="1" dirty="0">
                <a:latin typeface="Arial Narrow" panose="020B0604020202020204" pitchFamily="34" charset="0"/>
              </a:rPr>
              <a:t>Encounter #2 Home Visit </a:t>
            </a:r>
            <a:r>
              <a:rPr lang="en-US" sz="1400" dirty="0">
                <a:latin typeface="Arial Narrow" panose="020B0604020202020204" pitchFamily="34" charset="0"/>
              </a:rPr>
              <a:t>– Patient doesn’t know where to start because there is no one that she can think of that would take all 3 of her children and she doesn’t want them split up. She is going to try alternative treatments such as nutrition therapy, and ozone therapy that will slow down the cancer. If she can just stay alive for at least 4-5 years, to see them graduate from high school, then they will be on their own. Her daughter will be old enough to take care of the other children.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7746"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407380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Encounter #1 Clinic </a:t>
            </a:r>
            <a:r>
              <a:rPr lang="en-US" sz="1400" dirty="0">
                <a:latin typeface="Arial Narrow" panose="020B0604020202020204" pitchFamily="34" charset="0"/>
                <a:cs typeface="Arial Narrow" panose="020B0604020202020204" pitchFamily="34" charset="0"/>
              </a:rPr>
              <a:t>– Fighting the cancer and doing whatever it 	takes to be cured from it. If she could just have more energy and stop 	vomiting.</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Encounter #2 Home Visit </a:t>
            </a:r>
            <a:r>
              <a:rPr lang="en-US" sz="1400" dirty="0">
                <a:latin typeface="Arial Narrow" panose="020B0604020202020204" pitchFamily="34" charset="0"/>
                <a:cs typeface="Arial Narrow" panose="020B0604020202020204" pitchFamily="34" charset="0"/>
              </a:rPr>
              <a:t>- Spending quality time with her children 	and not have them think of her as “sick.” She wants to be able to get 	up in the morning and make them breakfast and walk them to the 	school bus stop and daycare center.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Encounter #1 Clinic </a:t>
            </a:r>
            <a:r>
              <a:rPr lang="en-US" sz="1400" dirty="0">
                <a:latin typeface="Arial Narrow" panose="020B0604020202020204" pitchFamily="34" charset="0"/>
                <a:cs typeface="Arial Narrow" panose="020B0604020202020204" pitchFamily="34" charset="0"/>
              </a:rPr>
              <a:t>- To stay strong enough to fight the cancer.</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Encounter #2 Home Visit </a:t>
            </a:r>
            <a:r>
              <a:rPr lang="en-US" sz="1400" dirty="0">
                <a:latin typeface="Arial Narrow" panose="020B0604020202020204" pitchFamily="34" charset="0"/>
                <a:cs typeface="Arial Narrow" panose="020B0604020202020204" pitchFamily="34" charset="0"/>
              </a:rPr>
              <a:t>- To be able to see all three children 	graduate from high school.</a:t>
            </a: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23950"/>
            <a:ext cx="7888182"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Who can help her with shared decision making for determining level of aggressiveness of treatments?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each setting?</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determine what matters most to the patient/family and goals of care?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Quality or quantity decisions need to be made.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r>
              <a:rPr lang="en-US" sz="1400" dirty="0">
                <a:latin typeface="Arial Narrow" panose="020B0604020202020204" pitchFamily="34" charset="0"/>
                <a:cs typeface="Arial Narrow" panose="020B0604020202020204" pitchFamily="34" charset="0"/>
              </a:rPr>
              <a: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D18F6984-67F2-5622-5DE5-BA736A799D0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4091761"/>
          </a:xfrm>
          <a:prstGeom prst="rect">
            <a:avLst/>
          </a:prstGeom>
          <a:noFill/>
        </p:spPr>
        <p:txBody>
          <a:bodyPr wrap="square" rtlCol="0">
            <a:spAutoFit/>
          </a:bodyPr>
          <a:lstStyle/>
          <a:p>
            <a:r>
              <a:rPr lang="en-US" sz="1400" dirty="0">
                <a:latin typeface="Arial Narrow" panose="020B0604020202020204" pitchFamily="34" charset="0"/>
              </a:rPr>
              <a:t>1.     Delivering bad news</a:t>
            </a:r>
          </a:p>
          <a:p>
            <a:r>
              <a:rPr lang="en-US" sz="1400" dirty="0">
                <a:latin typeface="Arial Narrow" panose="020B0604020202020204" pitchFamily="34" charset="0"/>
              </a:rPr>
              <a:t>2.     Best Case/Worst Case</a:t>
            </a:r>
          </a:p>
          <a:p>
            <a:r>
              <a:rPr lang="en-US" sz="1400" dirty="0">
                <a:latin typeface="Arial Narrow" panose="020B0604020202020204" pitchFamily="34" charset="0"/>
              </a:rPr>
              <a:t>3.     Serious Illness Conversations</a:t>
            </a:r>
          </a:p>
          <a:p>
            <a:pPr marL="342900" indent="-342900">
              <a:buAutoNum type="arabicPeriod" startAt="4"/>
            </a:pPr>
            <a:r>
              <a:rPr lang="en-US" sz="1400" dirty="0">
                <a:latin typeface="Arial Narrow" panose="020B0604020202020204" pitchFamily="34" charset="0"/>
              </a:rPr>
              <a:t>Empathic Responses</a:t>
            </a:r>
          </a:p>
          <a:p>
            <a:pPr marL="342900" indent="-342900">
              <a:buAutoNum type="arabicPeriod" startAt="4"/>
            </a:pPr>
            <a:r>
              <a:rPr lang="en-US" sz="1400" dirty="0">
                <a:latin typeface="Arial Narrow" panose="020B0604020202020204" pitchFamily="34" charset="0"/>
              </a:rPr>
              <a:t>Risk/Benefit of Interventions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994299"/>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t>Medicine - management of breast cancer including symptom management and goals of care</a:t>
            </a:r>
          </a:p>
          <a:p>
            <a:r>
              <a:rPr lang="en-US" sz="1400" dirty="0"/>
              <a:t>Pharmacy- medication management for symptoms and reduction of polypharmacy</a:t>
            </a:r>
          </a:p>
          <a:p>
            <a:r>
              <a:rPr lang="en-US" sz="1400" dirty="0"/>
              <a:t>Public Health - access to support services in the community for patient and family</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r>
              <a:rPr lang="en-US" sz="1400" dirty="0">
                <a:latin typeface="Arial Narrow" panose="020B0604020202020204" pitchFamily="34" charset="0"/>
                <a:cs typeface="Arial Narrow" panose="020B0604020202020204" pitchFamily="34" charset="0"/>
              </a:rPr>
              <a:t>The interprofessional team and community partners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1F80FE1D-9FC0-E1C3-6173-ACCF71ACE17D}"/>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TextBox 6">
            <a:extLst>
              <a:ext uri="{FF2B5EF4-FFF2-40B4-BE49-F238E27FC236}">
                <a16:creationId xmlns:a16="http://schemas.microsoft.com/office/drawing/2014/main" id="{E2E6FCF1-3428-2D46-B844-E7BBC7E0ED25}"/>
              </a:ext>
            </a:extLst>
          </p:cNvPr>
          <p:cNvSpPr txBox="1"/>
          <p:nvPr/>
        </p:nvSpPr>
        <p:spPr>
          <a:xfrm>
            <a:off x="199955" y="1184581"/>
            <a:ext cx="6000889" cy="3645485"/>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spcAft>
                <a:spcPts val="1200"/>
              </a:spcAft>
            </a:pPr>
            <a:endParaRPr lang="en-US" sz="1400" b="1" dirty="0">
              <a:latin typeface="Arial Narrow" panose="020B0604020202020204" pitchFamily="34" charset="0"/>
              <a:cs typeface="Arial Narrow" panose="020B0604020202020204" pitchFamily="34" charset="0"/>
            </a:endParaRPr>
          </a:p>
          <a:p>
            <a:pPr>
              <a:spcAft>
                <a:spcPts val="1200"/>
              </a:spcAft>
            </a:pPr>
            <a:endParaRPr lang="en-US" sz="1400" b="1"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3108543"/>
          </a:xfrm>
          <a:prstGeom prst="rect">
            <a:avLst/>
          </a:prstGeom>
          <a:noFill/>
        </p:spPr>
        <p:txBody>
          <a:bodyPr wrap="square" rtlCol="0">
            <a:spAutoFit/>
          </a:bodyPr>
          <a:lstStyle/>
          <a:p>
            <a:r>
              <a:rPr lang="en-US" sz="1400" dirty="0">
                <a:latin typeface="Arial Narrow" panose="020B0604020202020204" pitchFamily="34" charset="0"/>
              </a:rPr>
              <a:t>1. Ethics of difficult conversations</a:t>
            </a:r>
          </a:p>
          <a:p>
            <a:endParaRPr lang="en-US" sz="1400" dirty="0">
              <a:latin typeface="Arial Narrow" panose="020B0604020202020204" pitchFamily="34" charset="0"/>
            </a:endParaRPr>
          </a:p>
          <a:p>
            <a:r>
              <a:rPr lang="en-US" sz="1400" dirty="0">
                <a:latin typeface="Arial Narrow" panose="020B0604020202020204" pitchFamily="34" charset="0"/>
              </a:rPr>
              <a:t>2. Interprofessional approach to care for patients with severe chronic illness or at end-of-life</a:t>
            </a:r>
          </a:p>
          <a:p>
            <a:endParaRPr lang="en-US" sz="1400" dirty="0">
              <a:latin typeface="Arial Narrow" panose="020B0604020202020204" pitchFamily="34" charset="0"/>
            </a:endParaRPr>
          </a:p>
          <a:p>
            <a:r>
              <a:rPr lang="en-US" sz="1400" dirty="0">
                <a:latin typeface="Arial Narrow" panose="020B0604020202020204" pitchFamily="34" charset="0"/>
              </a:rPr>
              <a:t>3. Appropriate spiritual assessment and chaplains as members of the healthcare team, especially when delivering bad news or conversations about end-of-life care</a:t>
            </a:r>
          </a:p>
          <a:p>
            <a:endParaRPr lang="en-US" sz="1400" dirty="0">
              <a:latin typeface="Arial Narrow" panose="020B0604020202020204" pitchFamily="34" charset="0"/>
            </a:endParaRPr>
          </a:p>
          <a:p>
            <a:r>
              <a:rPr lang="en-US" sz="1400" dirty="0">
                <a:latin typeface="Arial Narrow" panose="020B0604020202020204" pitchFamily="34" charset="0"/>
              </a:rPr>
              <a:t>4. Community services/care placement for children after mother dies</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5C8C0A8-7D97-0052-F212-BD099AC3A2F9}"/>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9A5EA4BC-C3BA-8B75-B676-CC42E5AF09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08D8EEBD-3680-2C18-9588-D2066F58F04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185CA3F8-4C50-5D9D-8D76-58ED0FDA926F}"/>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0D73DE95-7AEE-BE33-276A-323485981CDE}"/>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3B4FC20A-A4A5-E91B-94C4-C5A9492D06F2}"/>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5EBC2977-EE27-ACC6-5D14-400C14136749}"/>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04392EEA-5EBA-3417-E90D-8A855091915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46FD58D7-41C8-D6E4-52D3-6397E627B76A}"/>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CB436B7F-DACC-04A5-39AF-7E40141AA7F2}"/>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E8FBC9A2-0B94-84F2-B729-356BC32FF98C}"/>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0EC93CDE-0E00-9E09-6F76-44BDA7F6B262}"/>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5F917F82-786E-A099-C31F-82A5BC1719A2}"/>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CCB5B7E9-A15C-BEA5-F7DA-4966D71498EB}"/>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B8E342B7-C4E6-E20F-667F-64CE72224D33}"/>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     Delivering bad news</a:t>
            </a:r>
          </a:p>
          <a:p>
            <a:r>
              <a:rPr lang="en-US" sz="1400" dirty="0">
                <a:latin typeface="Arial Narrow" panose="020B0604020202020204" pitchFamily="34" charset="0"/>
              </a:rPr>
              <a:t>2.     Best Case/Worst Case</a:t>
            </a:r>
          </a:p>
          <a:p>
            <a:r>
              <a:rPr lang="en-US" sz="1400" dirty="0">
                <a:latin typeface="Arial Narrow" panose="020B0604020202020204" pitchFamily="34" charset="0"/>
              </a:rPr>
              <a:t>3.     Serious Illness Conversations</a:t>
            </a:r>
          </a:p>
          <a:p>
            <a:pPr marL="342900" indent="-342900">
              <a:buAutoNum type="arabicPeriod" startAt="4"/>
            </a:pPr>
            <a:r>
              <a:rPr lang="en-US" sz="1400" dirty="0">
                <a:latin typeface="Arial Narrow" panose="020B0604020202020204" pitchFamily="34" charset="0"/>
              </a:rPr>
              <a:t>Empathic Responses</a:t>
            </a:r>
          </a:p>
          <a:p>
            <a:pPr marL="342900" indent="-342900">
              <a:buAutoNum type="arabicPeriod" startAt="4"/>
            </a:pPr>
            <a:r>
              <a:rPr lang="en-US" sz="1400" dirty="0">
                <a:latin typeface="Arial Narrow" panose="020B0604020202020204" pitchFamily="34" charset="0"/>
              </a:rPr>
              <a:t>Risk/Benefit of Interventions</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D8BA9E23-06A7-6553-860B-AE7D5566D7CC}"/>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4648200" cy="2462213"/>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b="1"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Medicine - management of breast cancer including symptom management and goals of care</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Pharmacy- medication management for symptoms and reduction of polypharmacy</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 access to support services in the community for patient and family</a:t>
            </a: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pPr algn="ctr"/>
            <a:r>
              <a:rPr lang="en-US" sz="1400" i="1" dirty="0">
                <a:solidFill>
                  <a:schemeClr val="bg1">
                    <a:lumMod val="50000"/>
                  </a:schemeClr>
                </a:solidFill>
                <a:latin typeface="Arial Narrow" panose="020B0604020202020204" pitchFamily="34" charset="0"/>
                <a:cs typeface="Arial Narrow" panose="020B0604020202020204" pitchFamily="34" charset="0"/>
              </a:rPr>
              <a:t>*NOTE:  This case has two encounter settings and unfolds over time.</a:t>
            </a:r>
            <a:endParaRPr lang="en-US" sz="1400" b="1" i="1" dirty="0">
              <a:solidFill>
                <a:schemeClr val="bg1">
                  <a:lumMod val="50000"/>
                </a:schemeClr>
              </a:solidFill>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Primary Care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#1</a:t>
            </a:r>
            <a:r>
              <a:rPr lang="en-US" sz="1400" dirty="0">
                <a:latin typeface="Arial Narrow" panose="020B0604020202020204" pitchFamily="34" charset="0"/>
                <a:cs typeface="Arial Narrow" panose="020B0604020202020204" pitchFamily="34" charset="0"/>
              </a:rPr>
              <a:t>: Patient has Stage 4, triple negative breast cancer (TNBC). Patient is independent with all Activities of Daily Living (ADLs) but weak from nausea and inability to eat due to chemotherapy that she has been 100% compliant to the schedule for the last 12 months. She spends a lot of time resting due to her weakness, but it is worth it for her to be well again. She has started to cough and become short of breath, so she is visiting her primary care provider for something for her cough. Visit to primary care provider to be evaluated for why she has a cough. She is worried that she also has Tuberculosis (TB) because her daughter has recently been exposed. This would be terrible because she is already weak from nausea and diarrhea from taking the Capecitabine medication. </a:t>
            </a:r>
            <a:r>
              <a:rPr kumimoji="0" lang="en-US" sz="1400" b="0" i="1" u="none" strike="noStrike" kern="1200" cap="none" spc="0" normalizeH="0" baseline="0" noProof="0" dirty="0">
                <a:ln>
                  <a:noFill/>
                </a:ln>
                <a:solidFill>
                  <a:srgbClr val="FF0000"/>
                </a:solidFill>
                <a:effectLst/>
                <a:uLnTx/>
                <a:uFillTx/>
                <a:latin typeface="Arial Narrow" panose="020B0604020202020204" pitchFamily="34" charset="0"/>
                <a:ea typeface="+mn-ea"/>
                <a:cs typeface="Arial Narrow" panose="020B0604020202020204" pitchFamily="34" charset="0"/>
              </a:rPr>
              <a:t>Patient not told by oncologist that the tumor is no longer responding to chemotherapy and has metastasized to her lungs.</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a:t>
            </a:r>
            <a:r>
              <a:rPr kumimoji="0" lang="en-US" sz="1400" b="0" i="1" u="none" strike="noStrike" kern="1200" cap="none" spc="0" normalizeH="0" baseline="0" noProof="0" dirty="0">
                <a:ln>
                  <a:noFill/>
                </a:ln>
                <a:solidFill>
                  <a:srgbClr val="FF0000"/>
                </a:solidFill>
                <a:effectLst/>
                <a:uLnTx/>
                <a:uFillTx/>
                <a:latin typeface="Arial Narrow" panose="020B0604020202020204" pitchFamily="34" charset="0"/>
                <a:ea typeface="+mn-ea"/>
                <a:cs typeface="Arial Narrow" panose="020B0604020202020204" pitchFamily="34" charset="0"/>
              </a:rPr>
              <a:t>Her next oncology appointment is next week. </a:t>
            </a:r>
            <a:endParaRPr lang="en-US" sz="1400" i="1" dirty="0">
              <a:solidFill>
                <a:srgbClr val="FF0000"/>
              </a:solidFill>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  </a:t>
            </a:r>
            <a:r>
              <a:rPr lang="en-US" sz="1400" dirty="0">
                <a:latin typeface="Arial Narrow" panose="020B0604020202020204" pitchFamily="34" charset="0"/>
                <a:cs typeface="Arial Narrow" panose="020B0604020202020204" pitchFamily="34" charset="0"/>
              </a:rPr>
              <a:t>Home Visit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#2: </a:t>
            </a:r>
            <a:r>
              <a:rPr lang="en-US" sz="1400" dirty="0">
                <a:latin typeface="Arial Narrow" panose="020B0604020202020204" pitchFamily="34" charset="0"/>
                <a:cs typeface="Arial Narrow" panose="020B0604020202020204" pitchFamily="34" charset="0"/>
              </a:rPr>
              <a:t>The patient has been informed that the chemotherapy will be stopped, and the cancer has metastasized to her lungs, which is evident in a PET scan. The home health nurse is visiting to see if she can facilitate a palliative care or even a hospice consult. Patient is divorced from same sex partner and provides all care for children.  Currently able to perform all ADLs. Capecitabine has been stopped and she is at home, feeling better than she has in a long time, since she started it. The home health nurse is stopping by to talk to her about potential palliative care to help her feel even better.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128904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Gender</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Female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Age</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46-years-old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 </a:t>
            </a:r>
            <a:r>
              <a:rPr lang="en-US" sz="1400" dirty="0">
                <a:latin typeface="Arial Narrow" panose="020B0604020202020204" pitchFamily="34" charset="0"/>
                <a:cs typeface="Arial Narrow" panose="020B0604020202020204" pitchFamily="34" charset="0"/>
              </a:rPr>
              <a:t>Prefers not to identify</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 </a:t>
            </a:r>
            <a:r>
              <a:rPr lang="en-US" sz="1400" dirty="0">
                <a:latin typeface="Arial Narrow" panose="020B0604020202020204" pitchFamily="34" charset="0"/>
                <a:cs typeface="Arial Narrow" panose="020B0604020202020204" pitchFamily="34" charset="0"/>
              </a:rPr>
              <a:t>Patient + 3 children (ages 4, 10 and 12) live in small apartment with 2 bedrooms. English is primary language. Same-sex partner has abandoned family (now divorced) and has not responded to any attempts for contact.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Licensed Practice Nurse (LPN)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United Healthcare provided by employer.  No short-term disability option. </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Family / Caregiver Issues</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Divorced and estranged from same-sex partner of 15 years. Has 3 children, ages 4 (f), 10 (m) and 12(f). Patient doesn’t know anyone who can take all 3 of her children and she doesn’t want them split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a:defRPr/>
            </a:pPr>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Lower-middle class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Patient is living paycheck to paycheck, drives car, steady employment for last 10 years, health literate, educated as LPN and works at long term care facility.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Divorced from same sex partner. Patient provides all care for children.  Currently able to perform all ADLs. Tries to meditate when she has time.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No religious preferences at this time, however, was raised Catholic. Patient had Catholic religious beliefs but now feels abandoned by God because of her illness and partner leaving. </a:t>
            </a:r>
          </a:p>
          <a:p>
            <a:r>
              <a:rPr lang="en-US" sz="1400" dirty="0">
                <a:latin typeface="Arial Narrow" panose="020B0604020202020204" pitchFamily="34" charset="0"/>
                <a:cs typeface="Arial Narrow" panose="020B0604020202020204" pitchFamily="34" charset="0"/>
              </a:rPr>
              <a:t> </a:t>
            </a: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No cultural preferences</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38819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Clinic</a:t>
            </a:r>
            <a:r>
              <a:rPr lang="en-US" sz="1400" dirty="0">
                <a:latin typeface="Arial Narrow" panose="020B0604020202020204" pitchFamily="34" charset="0"/>
                <a:cs typeface="Arial Narrow" panose="020B0604020202020204" pitchFamily="34" charset="0"/>
              </a:rPr>
              <a:t> - Otherwise, healthy, post-menopausal female palpated a mass in her left breast upon self-exam. Initial examination with fine need aspiration showed a malignant tumor approximately 2 cm tumor with axillary lymph node involvement. Following a left breast mastectomy, the mass was confirmed as triple-negative breast cancer (ypT2N1), 4 nodes were positive. Following 12 months of capecitabine oral chemotherapy treatment, patient responded well. Two weeks ago, she presented with a cough and dyspnea.  Her daughter had been exposed to TB in one of her friends. She has an appointment with her oncologist next week to discuss the results of a routine imaging showed two small lesions in her left lung that were biopsied and confirmed as metastatic disease from the triple-negative breast cancer (TNBC).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Home Visit</a:t>
            </a:r>
            <a:r>
              <a:rPr lang="en-US" sz="1400" dirty="0">
                <a:latin typeface="Arial Narrow" panose="020B0604020202020204" pitchFamily="34" charset="0"/>
                <a:cs typeface="Arial Narrow" panose="020B0604020202020204" pitchFamily="34" charset="0"/>
              </a:rPr>
              <a:t> - Patient is aware of lung lesions and has stopped oral chemo treatments.  She is feeling better, nausea is less, and diarrhea has stopped.  She gets weary in the afternoon and needs to take a rest, sometime after getting short of breath. The oncologist has ordered a palliative care consult at her home.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10968</TotalTime>
  <Words>2466</Words>
  <Application>Microsoft Macintosh PowerPoint</Application>
  <PresentationFormat>On-screen Show (16:9)</PresentationFormat>
  <Paragraphs>229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75</cp:revision>
  <dcterms:created xsi:type="dcterms:W3CDTF">2022-02-03T17:38:39Z</dcterms:created>
  <dcterms:modified xsi:type="dcterms:W3CDTF">2022-07-21T22:56:55Z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