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81" r:id="rId3"/>
    <p:sldId id="266" r:id="rId4"/>
    <p:sldId id="260" r:id="rId5"/>
    <p:sldId id="257" r:id="rId6"/>
    <p:sldId id="283" r:id="rId7"/>
    <p:sldId id="267" r:id="rId8"/>
    <p:sldId id="282" r:id="rId9"/>
    <p:sldId id="269" r:id="rId10"/>
    <p:sldId id="271" r:id="rId11"/>
    <p:sldId id="284" r:id="rId12"/>
    <p:sldId id="286" r:id="rId13"/>
    <p:sldId id="270" r:id="rId14"/>
    <p:sldId id="268" r:id="rId15"/>
    <p:sldId id="289" r:id="rId16"/>
    <p:sldId id="272" r:id="rId17"/>
    <p:sldId id="288" r:id="rId18"/>
    <p:sldId id="273" r:id="rId19"/>
    <p:sldId id="287" r:id="rId20"/>
    <p:sldId id="274" r:id="rId21"/>
    <p:sldId id="275" r:id="rId22"/>
    <p:sldId id="262" r:id="rId23"/>
    <p:sldId id="263" r:id="rId24"/>
    <p:sldId id="276" r:id="rId25"/>
    <p:sldId id="277" r:id="rId26"/>
    <p:sldId id="278" r:id="rId27"/>
    <p:sldId id="279" r:id="rId28"/>
    <p:sldId id="285" r:id="rId29"/>
    <p:sldId id="280" r:id="rId30"/>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4"/>
    <p:restoredTop sz="94762"/>
  </p:normalViewPr>
  <p:slideViewPr>
    <p:cSldViewPr>
      <p:cViewPr varScale="1">
        <p:scale>
          <a:sx n="161" d="100"/>
          <a:sy n="161" d="100"/>
        </p:scale>
        <p:origin x="360"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545E65A3-CD43-6740-AB2E-8925099CB56B}" type="datetimeFigureOut">
              <a:rPr lang="en-US" smtClean="0"/>
              <a:t>7/21/22</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C4F5C544-D361-E944-B8DB-4FC70F60657A}" type="slidenum">
              <a:rPr lang="en-US" smtClean="0"/>
              <a:t>‹#›</a:t>
            </a:fld>
            <a:endParaRPr lang="en-US"/>
          </a:p>
        </p:txBody>
      </p:sp>
    </p:spTree>
    <p:extLst>
      <p:ext uri="{BB962C8B-B14F-4D97-AF65-F5344CB8AC3E}">
        <p14:creationId xmlns:p14="http://schemas.microsoft.com/office/powerpoint/2010/main" val="854305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F5C544-D361-E944-B8DB-4FC70F60657A}" type="slidenum">
              <a:rPr lang="en-US" smtClean="0"/>
              <a:t>23</a:t>
            </a:fld>
            <a:endParaRPr lang="en-US"/>
          </a:p>
        </p:txBody>
      </p:sp>
    </p:spTree>
    <p:extLst>
      <p:ext uri="{BB962C8B-B14F-4D97-AF65-F5344CB8AC3E}">
        <p14:creationId xmlns:p14="http://schemas.microsoft.com/office/powerpoint/2010/main" val="1353636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6" name="object 16"/>
          <p:cNvSpPr txBox="1"/>
          <p:nvPr/>
        </p:nvSpPr>
        <p:spPr>
          <a:xfrm>
            <a:off x="1371600" y="3343413"/>
            <a:ext cx="6604679"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sz="2000" b="1" dirty="0">
                <a:solidFill>
                  <a:srgbClr val="231F20"/>
                </a:solidFill>
                <a:latin typeface="Arial Narrow" panose="020B0604020202020204" pitchFamily="34" charset="0"/>
                <a:cs typeface="Arial Narrow" panose="020B0604020202020204" pitchFamily="34" charset="0"/>
              </a:rPr>
              <a:t>Case</a:t>
            </a:r>
            <a:r>
              <a:rPr sz="2000" b="1" spc="-85" dirty="0">
                <a:solidFill>
                  <a:srgbClr val="231F20"/>
                </a:solidFill>
                <a:latin typeface="Arial Narrow" panose="020B0604020202020204" pitchFamily="34" charset="0"/>
                <a:cs typeface="Arial Narrow" panose="020B0604020202020204" pitchFamily="34" charset="0"/>
              </a:rPr>
              <a:t> </a:t>
            </a:r>
            <a:r>
              <a:rPr sz="2000" b="1" dirty="0">
                <a:solidFill>
                  <a:srgbClr val="231F20"/>
                </a:solidFill>
                <a:latin typeface="Arial Narrow" panose="020B0604020202020204" pitchFamily="34" charset="0"/>
                <a:cs typeface="Arial Narrow" panose="020B0604020202020204" pitchFamily="34" charset="0"/>
              </a:rPr>
              <a:t>Name</a:t>
            </a:r>
            <a:r>
              <a:rPr sz="2000" dirty="0">
                <a:solidFill>
                  <a:srgbClr val="231F20"/>
                </a:solidFill>
                <a:latin typeface="Arial Narrow" panose="020B0604020202020204" pitchFamily="34" charset="0"/>
                <a:cs typeface="Arial Narrow" panose="020B0604020202020204" pitchFamily="34" charset="0"/>
              </a:rPr>
              <a:t>:</a:t>
            </a:r>
            <a:r>
              <a:rPr lang="en-US" sz="2000" dirty="0">
                <a:solidFill>
                  <a:srgbClr val="231F20"/>
                </a:solidFill>
                <a:latin typeface="Arial Narrow" panose="020B0604020202020204" pitchFamily="34" charset="0"/>
                <a:cs typeface="Arial Narrow" panose="020B0604020202020204" pitchFamily="34" charset="0"/>
              </a:rPr>
              <a:t> 35-Year-Old Native American Man Living with COVID-19 </a:t>
            </a:r>
            <a:endParaRPr sz="2000" dirty="0">
              <a:latin typeface="Arial Narrow" panose="020B0604020202020204" pitchFamily="34" charset="0"/>
              <a:cs typeface="Arial Narrow" panose="020B0604020202020204" pitchFamily="34" charset="0"/>
            </a:endParaRPr>
          </a:p>
        </p:txBody>
      </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dirty="0">
                <a:solidFill>
                  <a:srgbClr val="231F20"/>
                </a:solidFill>
                <a:latin typeface="Arial Narrow" panose="020B0604020202020204" pitchFamily="34" charset="0"/>
                <a:cs typeface="Arial Narrow" panose="020B0604020202020204" pitchFamily="34" charset="0"/>
              </a:rPr>
              <a:t>llege</a:t>
            </a:r>
            <a:r>
              <a:rPr sz="1400" i="1" dirty="0">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20" name="object 15">
            <a:extLst>
              <a:ext uri="{FF2B5EF4-FFF2-40B4-BE49-F238E27FC236}">
                <a16:creationId xmlns:a16="http://schemas.microsoft.com/office/drawing/2014/main" id="{F1A02A26-7287-019D-F048-B138D5F9E940}"/>
              </a:ext>
            </a:extLst>
          </p:cNvPr>
          <p:cNvSpPr txBox="1"/>
          <p:nvPr/>
        </p:nvSpPr>
        <p:spPr>
          <a:xfrm>
            <a:off x="486097" y="1979530"/>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FADA3856-91CA-4742-A38D-11197E78E4B3}"/>
              </a:ext>
            </a:extLst>
          </p:cNvPr>
          <p:cNvSpPr/>
          <p:nvPr/>
        </p:nvSpPr>
        <p:spPr>
          <a:xfrm>
            <a:off x="2045186" y="1320727"/>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23976" y="1352550"/>
            <a:ext cx="8382000" cy="310854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Illness Course / Treatment Information</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pPr marL="571500" indent="-1651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Patient’s initial chest x-ray was consistent with COVID-19 pneumonia.</a:t>
            </a:r>
          </a:p>
          <a:p>
            <a:pPr marL="571500" indent="-1651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He was admitted to the ICU and started on remdesivir and dexamethasone.</a:t>
            </a:r>
          </a:p>
          <a:p>
            <a:pPr marL="571500" indent="-1651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His oxygen saturation and work of breathing initially improved with high-flow nasal cannula but his respiratory status worsened until patient needed to be intubated for worsening COVID-19 pneumonia and associated acute respiratory distress syndrome (ARDS).</a:t>
            </a:r>
          </a:p>
          <a:p>
            <a:pPr marL="571500" indent="-1651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Patient was started on tocilizumab and antibiotics for superimposed pneumonia.</a:t>
            </a:r>
          </a:p>
          <a:p>
            <a:pPr marL="571500" indent="-1651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Over the next several days patient developed severe heart failure and cardiogenic shock so was placed on extracorporeal membrane oxygenation (ECMO).</a:t>
            </a:r>
          </a:p>
          <a:p>
            <a:pPr marL="571500" indent="-1651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He is currently in respiratory failure, heart failure, and renal failure requiring mechanical ventilation, ECMO, and continuous renal replacement therapy (CRRT). </a:t>
            </a: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66683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1834"/>
            <a:ext cx="8382000" cy="375487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Physical Exam</a:t>
            </a:r>
            <a:r>
              <a:rPr lang="en-US" sz="1400" dirty="0">
                <a:latin typeface="Arial Narrow" panose="020B0604020202020204" pitchFamily="34" charset="0"/>
                <a:cs typeface="Arial Narrow" panose="020B0604020202020204" pitchFamily="34" charset="0"/>
              </a:rPr>
              <a:t>: </a:t>
            </a:r>
          </a:p>
          <a:p>
            <a:pPr marL="400050"/>
            <a:r>
              <a:rPr lang="en-US" sz="1400" u="sng" dirty="0">
                <a:latin typeface="Arial Narrow" panose="020B0604020202020204" pitchFamily="34" charset="0"/>
                <a:cs typeface="Arial Narrow" panose="020B0604020202020204" pitchFamily="34" charset="0"/>
              </a:rPr>
              <a:t>General</a:t>
            </a:r>
            <a:r>
              <a:rPr lang="en-US" sz="1400" dirty="0">
                <a:latin typeface="Arial Narrow" panose="020B0604020202020204" pitchFamily="34" charset="0"/>
                <a:cs typeface="Arial Narrow" panose="020B0604020202020204" pitchFamily="34" charset="0"/>
              </a:rPr>
              <a:t>: Alert, ill-appearing</a:t>
            </a:r>
          </a:p>
          <a:p>
            <a:pPr marL="400050"/>
            <a:r>
              <a:rPr lang="en-US" sz="1400" u="sng" dirty="0">
                <a:latin typeface="Arial Narrow" panose="020B0604020202020204" pitchFamily="34" charset="0"/>
                <a:cs typeface="Arial Narrow" panose="020B0604020202020204" pitchFamily="34" charset="0"/>
              </a:rPr>
              <a:t>Skin</a:t>
            </a:r>
            <a:r>
              <a:rPr lang="en-US" sz="1400" dirty="0">
                <a:latin typeface="Arial Narrow" panose="020B0604020202020204" pitchFamily="34" charset="0"/>
                <a:cs typeface="Arial Narrow" panose="020B0604020202020204" pitchFamily="34" charset="0"/>
              </a:rPr>
              <a:t>: Warm, dry</a:t>
            </a:r>
          </a:p>
          <a:p>
            <a:pPr marL="400050"/>
            <a:r>
              <a:rPr lang="en-US" sz="1400" u="sng" dirty="0">
                <a:latin typeface="Arial Narrow" panose="020B0604020202020204" pitchFamily="34" charset="0"/>
                <a:cs typeface="Arial Narrow" panose="020B0604020202020204" pitchFamily="34" charset="0"/>
              </a:rPr>
              <a:t>Head</a:t>
            </a:r>
            <a:r>
              <a:rPr lang="en-US" sz="1400" dirty="0">
                <a:latin typeface="Arial Narrow" panose="020B0604020202020204" pitchFamily="34" charset="0"/>
                <a:cs typeface="Arial Narrow" panose="020B0604020202020204" pitchFamily="34" charset="0"/>
              </a:rPr>
              <a:t>: Normocephalic, atraumatic</a:t>
            </a:r>
          </a:p>
          <a:p>
            <a:pPr marL="400050"/>
            <a:r>
              <a:rPr lang="en-US" sz="1400" u="sng" dirty="0">
                <a:latin typeface="Arial Narrow" panose="020B0604020202020204" pitchFamily="34" charset="0"/>
                <a:cs typeface="Arial Narrow" panose="020B0604020202020204" pitchFamily="34" charset="0"/>
              </a:rPr>
              <a:t>Neck</a:t>
            </a:r>
            <a:r>
              <a:rPr lang="en-US" sz="1400" dirty="0">
                <a:latin typeface="Arial Narrow" panose="020B0604020202020204" pitchFamily="34" charset="0"/>
                <a:cs typeface="Arial Narrow" panose="020B0604020202020204" pitchFamily="34" charset="0"/>
              </a:rPr>
              <a:t>: Supple, trachea midline</a:t>
            </a:r>
          </a:p>
          <a:p>
            <a:pPr marL="400050"/>
            <a:r>
              <a:rPr lang="en-US" sz="1400" u="sng" dirty="0">
                <a:latin typeface="Arial Narrow" panose="020B0604020202020204" pitchFamily="34" charset="0"/>
                <a:cs typeface="Arial Narrow" panose="020B0604020202020204" pitchFamily="34" charset="0"/>
              </a:rPr>
              <a:t>Eye</a:t>
            </a:r>
            <a:r>
              <a:rPr lang="en-US" sz="1400" dirty="0">
                <a:latin typeface="Arial Narrow" panose="020B0604020202020204" pitchFamily="34" charset="0"/>
                <a:cs typeface="Arial Narrow" panose="020B0604020202020204" pitchFamily="34" charset="0"/>
              </a:rPr>
              <a:t>: Extraocular movements are intact, normal conjunctiva</a:t>
            </a:r>
          </a:p>
          <a:p>
            <a:pPr marL="400050"/>
            <a:r>
              <a:rPr lang="en-US" sz="1400" u="sng" dirty="0">
                <a:latin typeface="Arial Narrow" panose="020B0604020202020204" pitchFamily="34" charset="0"/>
                <a:cs typeface="Arial Narrow" panose="020B0604020202020204" pitchFamily="34" charset="0"/>
              </a:rPr>
              <a:t>Cardiovascular</a:t>
            </a:r>
            <a:r>
              <a:rPr lang="en-US" sz="1400" dirty="0">
                <a:latin typeface="Arial Narrow" panose="020B0604020202020204" pitchFamily="34" charset="0"/>
                <a:cs typeface="Arial Narrow" panose="020B0604020202020204" pitchFamily="34" charset="0"/>
              </a:rPr>
              <a:t>: Tachycardic, regular rhythm, no murmur, 1+ bilateral lower extremity pitting edema</a:t>
            </a:r>
          </a:p>
          <a:p>
            <a:pPr marL="400050"/>
            <a:r>
              <a:rPr lang="en-US" sz="1400" u="sng" dirty="0">
                <a:latin typeface="Arial Narrow" panose="020B0604020202020204" pitchFamily="34" charset="0"/>
                <a:cs typeface="Arial Narrow" panose="020B0604020202020204" pitchFamily="34" charset="0"/>
              </a:rPr>
              <a:t>Respiratory</a:t>
            </a:r>
            <a:r>
              <a:rPr lang="en-US" sz="1400" dirty="0">
                <a:latin typeface="Arial Narrow" panose="020B0604020202020204" pitchFamily="34" charset="0"/>
                <a:cs typeface="Arial Narrow" panose="020B0604020202020204" pitchFamily="34" charset="0"/>
              </a:rPr>
              <a:t>: Tachypneic, crackles at bilateral lung bases</a:t>
            </a:r>
          </a:p>
          <a:p>
            <a:pPr marL="400050"/>
            <a:r>
              <a:rPr lang="en-US" sz="1400" u="sng" dirty="0">
                <a:latin typeface="Arial Narrow" panose="020B0604020202020204" pitchFamily="34" charset="0"/>
                <a:cs typeface="Arial Narrow" panose="020B0604020202020204" pitchFamily="34" charset="0"/>
              </a:rPr>
              <a:t>Gastrointestinal</a:t>
            </a:r>
            <a:r>
              <a:rPr lang="en-US" sz="1400" dirty="0">
                <a:latin typeface="Arial Narrow" panose="020B0604020202020204" pitchFamily="34" charset="0"/>
                <a:cs typeface="Arial Narrow" panose="020B0604020202020204" pitchFamily="34" charset="0"/>
              </a:rPr>
              <a:t>: Soft, obese, non-tender, non-distended</a:t>
            </a:r>
          </a:p>
          <a:p>
            <a:pPr marL="400050"/>
            <a:r>
              <a:rPr lang="en-US" sz="1400" u="sng" dirty="0">
                <a:latin typeface="Arial Narrow" panose="020B0604020202020204" pitchFamily="34" charset="0"/>
                <a:cs typeface="Arial Narrow" panose="020B0604020202020204" pitchFamily="34" charset="0"/>
              </a:rPr>
              <a:t>Neurological</a:t>
            </a:r>
            <a:r>
              <a:rPr lang="en-US" sz="1400" dirty="0">
                <a:latin typeface="Arial Narrow" panose="020B0604020202020204" pitchFamily="34" charset="0"/>
                <a:cs typeface="Arial Narrow" panose="020B0604020202020204" pitchFamily="34" charset="0"/>
              </a:rPr>
              <a:t>: Alert and oriented to person, place, time and situation. No focal neurological deficit observed.</a:t>
            </a:r>
          </a:p>
          <a:p>
            <a:pPr marL="400050"/>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Medications / Treatments</a:t>
            </a:r>
            <a:r>
              <a:rPr lang="en-US" sz="1400" dirty="0">
                <a:latin typeface="Arial Narrow" panose="020B0604020202020204" pitchFamily="34" charset="0"/>
                <a:cs typeface="Arial Narrow" panose="020B0604020202020204" pitchFamily="34" charset="0"/>
              </a:rPr>
              <a:t>: Herb medicine, traditional Navajo medical practice.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Allergies / Intolerances</a:t>
            </a:r>
            <a:r>
              <a:rPr lang="en-US" sz="1400" dirty="0">
                <a:latin typeface="Arial Narrow" panose="020B0604020202020204" pitchFamily="34" charset="0"/>
                <a:cs typeface="Arial Narrow" panose="020B0604020202020204" pitchFamily="34" charset="0"/>
              </a:rPr>
              <a:t>: None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Tobacco, Alcohol or Substance Use</a:t>
            </a:r>
            <a:r>
              <a:rPr lang="en-US" sz="1400" dirty="0">
                <a:latin typeface="Arial Narrow" panose="020B0604020202020204" pitchFamily="34" charset="0"/>
                <a:cs typeface="Arial Narrow" panose="020B0604020202020204" pitchFamily="34" charset="0"/>
              </a:rPr>
              <a:t>: Patient chews tobacco, but no issues with alcohol or substance use.</a:t>
            </a:r>
          </a:p>
          <a:p>
            <a:pPr marL="400050"/>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046837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2693" y="1102876"/>
            <a:ext cx="8382000" cy="375487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Review of Systems</a:t>
            </a:r>
            <a:r>
              <a:rPr lang="en-US" sz="1400" dirty="0">
                <a:latin typeface="Arial Narrow" panose="020B0604020202020204" pitchFamily="34" charset="0"/>
                <a:cs typeface="Arial Narrow" panose="020B0604020202020204" pitchFamily="34" charset="0"/>
              </a:rPr>
              <a:t>:</a:t>
            </a:r>
          </a:p>
          <a:p>
            <a:pPr marL="292100"/>
            <a:r>
              <a:rPr lang="en-US" sz="1400" u="sng" dirty="0">
                <a:latin typeface="Arial Narrow" panose="020B0604020202020204" pitchFamily="34" charset="0"/>
                <a:cs typeface="Arial Narrow" panose="020B0604020202020204" pitchFamily="34" charset="0"/>
              </a:rPr>
              <a:t>General</a:t>
            </a:r>
            <a:r>
              <a:rPr lang="en-US" sz="1400" dirty="0">
                <a:latin typeface="Arial Narrow" panose="020B0604020202020204" pitchFamily="34" charset="0"/>
                <a:cs typeface="Arial Narrow" panose="020B0604020202020204" pitchFamily="34" charset="0"/>
              </a:rPr>
              <a:t>: +Fatigue, +myalgias, + fever/chills</a:t>
            </a:r>
          </a:p>
          <a:p>
            <a:pPr marL="292100"/>
            <a:r>
              <a:rPr lang="en-US" sz="1400" u="sng" dirty="0">
                <a:latin typeface="Arial Narrow" panose="020B0604020202020204" pitchFamily="34" charset="0"/>
                <a:cs typeface="Arial Narrow" panose="020B0604020202020204" pitchFamily="34" charset="0"/>
              </a:rPr>
              <a:t>HEENT</a:t>
            </a:r>
            <a:r>
              <a:rPr lang="en-US" sz="1400" dirty="0">
                <a:latin typeface="Arial Narrow" panose="020B0604020202020204" pitchFamily="34" charset="0"/>
                <a:cs typeface="Arial Narrow" panose="020B0604020202020204" pitchFamily="34" charset="0"/>
              </a:rPr>
              <a:t>: +Congestion, + sore throat, +loss of taste and smell</a:t>
            </a:r>
          </a:p>
          <a:p>
            <a:pPr marL="292100"/>
            <a:r>
              <a:rPr lang="en-US" sz="1400" u="sng" dirty="0">
                <a:latin typeface="Arial Narrow" panose="020B0604020202020204" pitchFamily="34" charset="0"/>
                <a:cs typeface="Arial Narrow" panose="020B0604020202020204" pitchFamily="34" charset="0"/>
              </a:rPr>
              <a:t>Respiratory</a:t>
            </a:r>
            <a:r>
              <a:rPr lang="en-US" sz="1400" dirty="0">
                <a:latin typeface="Arial Narrow" panose="020B0604020202020204" pitchFamily="34" charset="0"/>
                <a:cs typeface="Arial Narrow" panose="020B0604020202020204" pitchFamily="34" charset="0"/>
              </a:rPr>
              <a:t>: +Cough, +shortness of breath</a:t>
            </a:r>
          </a:p>
          <a:p>
            <a:pPr marL="292100"/>
            <a:r>
              <a:rPr lang="en-US" sz="1400" u="sng" dirty="0">
                <a:latin typeface="Arial Narrow" panose="020B0604020202020204" pitchFamily="34" charset="0"/>
                <a:cs typeface="Arial Narrow" panose="020B0604020202020204" pitchFamily="34" charset="0"/>
              </a:rPr>
              <a:t>Cardiovascular</a:t>
            </a:r>
            <a:r>
              <a:rPr lang="en-US" sz="1400" dirty="0">
                <a:latin typeface="Arial Narrow" panose="020B0604020202020204" pitchFamily="34" charset="0"/>
                <a:cs typeface="Arial Narrow" panose="020B0604020202020204" pitchFamily="34" charset="0"/>
              </a:rPr>
              <a:t>: No chest pain, no palpitations, no syncope</a:t>
            </a:r>
          </a:p>
          <a:p>
            <a:pPr marL="292100"/>
            <a:r>
              <a:rPr lang="en-US" sz="1400" u="sng" dirty="0">
                <a:latin typeface="Arial Narrow" panose="020B0604020202020204" pitchFamily="34" charset="0"/>
                <a:cs typeface="Arial Narrow" panose="020B0604020202020204" pitchFamily="34" charset="0"/>
              </a:rPr>
              <a:t>Gastrointestinal</a:t>
            </a:r>
            <a:r>
              <a:rPr lang="en-US" sz="1400" dirty="0">
                <a:latin typeface="Arial Narrow" panose="020B0604020202020204" pitchFamily="34" charset="0"/>
                <a:cs typeface="Arial Narrow" panose="020B0604020202020204" pitchFamily="34" charset="0"/>
              </a:rPr>
              <a:t>: +Diarrhea, +vomiting, no abdominal pain</a:t>
            </a:r>
          </a:p>
          <a:p>
            <a:pPr marL="292100"/>
            <a:r>
              <a:rPr lang="en-US" sz="1400" u="sng" dirty="0">
                <a:latin typeface="Arial Narrow" panose="020B0604020202020204" pitchFamily="34" charset="0"/>
                <a:cs typeface="Arial Narrow" panose="020B0604020202020204" pitchFamily="34" charset="0"/>
              </a:rPr>
              <a:t>Genitourinary</a:t>
            </a:r>
            <a:r>
              <a:rPr lang="en-US" sz="1400" dirty="0">
                <a:latin typeface="Arial Narrow" panose="020B0604020202020204" pitchFamily="34" charset="0"/>
                <a:cs typeface="Arial Narrow" panose="020B0604020202020204" pitchFamily="34" charset="0"/>
              </a:rPr>
              <a:t>: No dysuria, no hematuria</a:t>
            </a:r>
          </a:p>
          <a:p>
            <a:pPr marL="292100"/>
            <a:r>
              <a:rPr lang="en-US" sz="1400" u="sng" dirty="0">
                <a:latin typeface="Arial Narrow" panose="020B0604020202020204" pitchFamily="34" charset="0"/>
                <a:cs typeface="Arial Narrow" panose="020B0604020202020204" pitchFamily="34" charset="0"/>
              </a:rPr>
              <a:t>Neuro</a:t>
            </a:r>
            <a:r>
              <a:rPr lang="en-US" sz="1400" dirty="0">
                <a:latin typeface="Arial Narrow" panose="020B0604020202020204" pitchFamily="34" charset="0"/>
                <a:cs typeface="Arial Narrow" panose="020B0604020202020204" pitchFamily="34" charset="0"/>
              </a:rPr>
              <a:t>: +Headache, no focal weakness, no numbness, no tingling </a:t>
            </a:r>
          </a:p>
          <a:p>
            <a:pPr marL="292100"/>
            <a:r>
              <a:rPr lang="en-US" sz="1400" u="sng" dirty="0">
                <a:latin typeface="Arial Narrow" panose="020B0604020202020204" pitchFamily="34" charset="0"/>
                <a:cs typeface="Arial Narrow" panose="020B0604020202020204" pitchFamily="34" charset="0"/>
              </a:rPr>
              <a:t>Musculoskeletal</a:t>
            </a:r>
            <a:r>
              <a:rPr lang="en-US" sz="1400" dirty="0">
                <a:latin typeface="Arial Narrow" panose="020B0604020202020204" pitchFamily="34" charset="0"/>
                <a:cs typeface="Arial Narrow" panose="020B0604020202020204" pitchFamily="34" charset="0"/>
              </a:rPr>
              <a:t>: No back pain, no joint swelling</a:t>
            </a:r>
          </a:p>
          <a:p>
            <a:pPr marL="292100"/>
            <a:r>
              <a:rPr lang="en-US" sz="1400" u="sng" dirty="0">
                <a:latin typeface="Arial Narrow" panose="020B0604020202020204" pitchFamily="34" charset="0"/>
                <a:cs typeface="Arial Narrow" panose="020B0604020202020204" pitchFamily="34" charset="0"/>
              </a:rPr>
              <a:t>Skin</a:t>
            </a:r>
            <a:r>
              <a:rPr lang="en-US" sz="1400" dirty="0">
                <a:latin typeface="Arial Narrow" panose="020B0604020202020204" pitchFamily="34" charset="0"/>
                <a:cs typeface="Arial Narrow" panose="020B0604020202020204" pitchFamily="34" charset="0"/>
              </a:rPr>
              <a:t>: No jaundice, no rash</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Vital Signs: </a:t>
            </a:r>
          </a:p>
          <a:p>
            <a:pPr marL="292100"/>
            <a:r>
              <a:rPr lang="en-US" sz="1400" u="sng" dirty="0">
                <a:latin typeface="Arial Narrow" panose="020B0604020202020204" pitchFamily="34" charset="0"/>
                <a:cs typeface="Arial Narrow" panose="020B0604020202020204" pitchFamily="34" charset="0"/>
              </a:rPr>
              <a:t>Temperature</a:t>
            </a:r>
            <a:r>
              <a:rPr lang="en-US" sz="1400" dirty="0">
                <a:latin typeface="Arial Narrow" panose="020B0604020202020204" pitchFamily="34" charset="0"/>
                <a:cs typeface="Arial Narrow" panose="020B0604020202020204" pitchFamily="34" charset="0"/>
              </a:rPr>
              <a:t>: 38.2 </a:t>
            </a:r>
            <a:r>
              <a:rPr lang="en-US" sz="1400" dirty="0" err="1">
                <a:latin typeface="Arial Narrow" panose="020B0604020202020204" pitchFamily="34" charset="0"/>
                <a:cs typeface="Arial Narrow" panose="020B0604020202020204" pitchFamily="34" charset="0"/>
              </a:rPr>
              <a:t>DegC</a:t>
            </a:r>
            <a:endParaRPr lang="en-US" sz="1400" dirty="0">
              <a:latin typeface="Arial Narrow" panose="020B0604020202020204" pitchFamily="34" charset="0"/>
              <a:cs typeface="Arial Narrow" panose="020B0604020202020204" pitchFamily="34" charset="0"/>
            </a:endParaRPr>
          </a:p>
          <a:p>
            <a:pPr marL="292100"/>
            <a:r>
              <a:rPr lang="en-US" sz="1400" u="sng" dirty="0">
                <a:latin typeface="Arial Narrow" panose="020B0604020202020204" pitchFamily="34" charset="0"/>
                <a:cs typeface="Arial Narrow" panose="020B0604020202020204" pitchFamily="34" charset="0"/>
              </a:rPr>
              <a:t>Peripheral Pulse Rate</a:t>
            </a:r>
            <a:r>
              <a:rPr lang="en-US" sz="1400" dirty="0">
                <a:latin typeface="Arial Narrow" panose="020B0604020202020204" pitchFamily="34" charset="0"/>
                <a:cs typeface="Arial Narrow" panose="020B0604020202020204" pitchFamily="34" charset="0"/>
              </a:rPr>
              <a:t>: 110</a:t>
            </a:r>
          </a:p>
          <a:p>
            <a:pPr marL="292100"/>
            <a:r>
              <a:rPr lang="en-US" sz="1400" u="sng" dirty="0">
                <a:latin typeface="Arial Narrow" panose="020B0604020202020204" pitchFamily="34" charset="0"/>
                <a:cs typeface="Arial Narrow" panose="020B0604020202020204" pitchFamily="34" charset="0"/>
              </a:rPr>
              <a:t>Respiratory Rate</a:t>
            </a:r>
            <a:r>
              <a:rPr lang="en-US" sz="1400" dirty="0">
                <a:latin typeface="Arial Narrow" panose="020B0604020202020204" pitchFamily="34" charset="0"/>
                <a:cs typeface="Arial Narrow" panose="020B0604020202020204" pitchFamily="34" charset="0"/>
              </a:rPr>
              <a:t>: 28 breaths/min</a:t>
            </a:r>
          </a:p>
          <a:p>
            <a:pPr marL="292100"/>
            <a:r>
              <a:rPr lang="en-US" sz="1400" u="sng" dirty="0">
                <a:latin typeface="Arial Narrow" panose="020B0604020202020204" pitchFamily="34" charset="0"/>
                <a:cs typeface="Arial Narrow" panose="020B0604020202020204" pitchFamily="34" charset="0"/>
              </a:rPr>
              <a:t>Blood Pressure</a:t>
            </a:r>
            <a:r>
              <a:rPr lang="en-US" sz="1400" dirty="0">
                <a:latin typeface="Arial Narrow" panose="020B0604020202020204" pitchFamily="34" charset="0"/>
                <a:cs typeface="Arial Narrow" panose="020B0604020202020204" pitchFamily="34" charset="0"/>
              </a:rPr>
              <a:t>: 158/85</a:t>
            </a:r>
          </a:p>
          <a:p>
            <a:pPr marL="292100"/>
            <a:r>
              <a:rPr lang="en-US" sz="1400" u="sng" dirty="0">
                <a:latin typeface="Arial Narrow" panose="020B0604020202020204" pitchFamily="34" charset="0"/>
                <a:cs typeface="Arial Narrow" panose="020B0604020202020204" pitchFamily="34" charset="0"/>
              </a:rPr>
              <a:t>SpO2</a:t>
            </a:r>
            <a:r>
              <a:rPr lang="en-US" sz="1400" dirty="0">
                <a:latin typeface="Arial Narrow" panose="020B0604020202020204" pitchFamily="34" charset="0"/>
                <a:cs typeface="Arial Narrow" panose="020B0604020202020204" pitchFamily="34" charset="0"/>
              </a:rPr>
              <a:t>: 88% (room air) </a:t>
            </a: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2179763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2693" y="1228371"/>
            <a:ext cx="8382000" cy="127265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Past Medical History</a:t>
            </a:r>
            <a:r>
              <a:rPr lang="en-US" sz="1400" dirty="0">
                <a:latin typeface="Arial Narrow" panose="020B0604020202020204" pitchFamily="34" charset="0"/>
                <a:cs typeface="Arial Narrow" panose="020B0604020202020204" pitchFamily="34" charset="0"/>
              </a:rPr>
              <a:t>: Diabetes, and high cholesterol and blood pressure. He has good mobility and mental health.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a:t>
            </a:r>
            <a:r>
              <a:rPr lang="en-US" sz="1400" dirty="0">
                <a:latin typeface="Arial Narrow" panose="020B0604020202020204" pitchFamily="34" charset="0"/>
                <a:cs typeface="Arial Narrow" panose="020B0604020202020204" pitchFamily="34" charset="0"/>
              </a:rPr>
              <a:t>: </a:t>
            </a:r>
            <a:r>
              <a:rPr lang="en-US" sz="1400">
                <a:latin typeface="Arial Narrow" panose="020B0604020202020204" pitchFamily="34" charset="0"/>
                <a:cs typeface="Arial Narrow" panose="020B0604020202020204" pitchFamily="34" charset="0"/>
              </a:rPr>
              <a:t>Heart disease</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147489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picture containing outdoor, tree, sky, flower&#10;&#10;Description automatically generated">
            <a:extLst>
              <a:ext uri="{FF2B5EF4-FFF2-40B4-BE49-F238E27FC236}">
                <a16:creationId xmlns:a16="http://schemas.microsoft.com/office/drawing/2014/main" id="{EA15E741-4D21-823E-1327-767D5DAE5DB6}"/>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200400" y="1047750"/>
            <a:ext cx="5715000" cy="407342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p>
          <a:p>
            <a:endParaRPr lang="en-US" sz="1400" dirty="0">
              <a:latin typeface="Arial Narrow" panose="020B0604020202020204" pitchFamily="34" charset="0"/>
              <a:cs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Healthcare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347663" marR="0" lvl="0" algn="l" defTabSz="914400" rtl="0" eaLnBrk="1" fontAlgn="auto" latinLnBrk="0" hangingPunct="1">
              <a:buClrTx/>
              <a:buSzTx/>
              <a:buFontTx/>
              <a:buNone/>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Indian Health Services (agency) does have contracts with nursing home and long-term care facilities as well as hospice if the patient needs to be transferred. However, the patient continues not doing well and is rapidly progressing to a critical point that the providers inform the family to be prepared to take him off the ventilator. </a:t>
            </a:r>
          </a:p>
          <a:p>
            <a:pPr marL="347663" marR="0" lvl="0" algn="l" defTabSz="914400" rtl="0" eaLnBrk="1" fontAlgn="auto" latinLnBrk="0" hangingPunct="1">
              <a:buClrTx/>
              <a:buSzTx/>
              <a:buFontTx/>
              <a:buNone/>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Community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endParaRPr lang="en-US" sz="1400" dirty="0">
              <a:latin typeface="Arial Narrow" panose="020B0604020202020204" pitchFamily="34" charset="0"/>
            </a:endParaRPr>
          </a:p>
          <a:p>
            <a:pPr marL="347663"/>
            <a:r>
              <a:rPr lang="en-US" sz="1400" dirty="0">
                <a:latin typeface="Arial Narrow" panose="020B0604020202020204" pitchFamily="34" charset="0"/>
              </a:rPr>
              <a:t>Since the patient has COVID-19, he will not be able to be discharged back to home now, although there are CHR (community health representative) who will visit patient if he was able to return home. Regarding death – family members will have to make the decision and help with all the associated issues of death. There are no community services on death. </a:t>
            </a:r>
          </a:p>
          <a:p>
            <a:pPr>
              <a:lnSpc>
                <a:spcPts val="2880"/>
              </a:lnSpc>
            </a:pPr>
            <a:endParaRPr lang="en-US" sz="1400" b="1" dirty="0">
              <a:latin typeface="Arial Narrow" panose="020B0604020202020204" pitchFamily="34" charset="0"/>
            </a:endParaRPr>
          </a:p>
        </p:txBody>
      </p:sp>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and Community Services</a:t>
            </a:r>
          </a:p>
        </p:txBody>
      </p:sp>
    </p:spTree>
    <p:extLst>
      <p:ext uri="{BB962C8B-B14F-4D97-AF65-F5344CB8AC3E}">
        <p14:creationId xmlns:p14="http://schemas.microsoft.com/office/powerpoint/2010/main" val="3345175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1834"/>
            <a:ext cx="8382000" cy="738664"/>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35-year-old male with past medical history of diabetes, hyperlipidemia, and hypertension presents with flu/cold-like symptoms found to be in hypoxic respiratory failure secondary to COVID-19 pneumonia and admitted to the ICU on high-flow nasal cannula. </a:t>
            </a: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Tree>
    <p:extLst>
      <p:ext uri="{BB962C8B-B14F-4D97-AF65-F5344CB8AC3E}">
        <p14:creationId xmlns:p14="http://schemas.microsoft.com/office/powerpoint/2010/main" val="3057828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3716"/>
            <a:ext cx="8306118" cy="2031325"/>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No advance care planning on file as culturally the patient and family don’t talk about death, so there are no advance directives or wills. However, they have been educated about planning and know that it will not lead to death but that it prepares you for the situation if it happens. The patient’s significant other claims she had the conversation with the patient regarding his directs and wills. She remembers that an IHS clinic healthcare provider encouraged she and her partner to engage in planning when they had their last child. They started a portfolio in the Arizona Health Current registry but never finished or submitted the data because their visit was primarily a wellness baby visit and there were other appointments booked that day. Visits to the clinic require traveling a long distance and so the family doesn’t go unless a family member is very ill. Home remedies are preferred. The couple continued to discuss some of their wishes on the drive home but didn’t think to document them and were afraid to get his parents involved in the conversation because to talk about death is not culturally appropriate.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972246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3716"/>
            <a:ext cx="8306118"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Regarding death – family members will have to make the decision and help with all the associated issues of death. There are no community services on death. The family would be sending two people to go to the hospital in the final hours of the patient, and other family members would communicate via iPad with the nurse and patient. The two family members would wear protection suits and stand outside of the window of the hospital room of the patient. Nurse would communicate with the family using iPad on zoom, encouraging family members to talk to the patient in the last hours (last for 8 hours); relatives would come in across the country via iPad— talking to the patient, and singing for the patient etc.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Bereavement support for the children is available if the patient’s partner/mother of children will give consent for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It is important to inquire about religious or spiritual beliefs from the family members to guide further discussion and clinical decision-making. Often, traditional healers or trusted spiritual leaders can be consulted. </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34685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2"/>
          <a:stretch>
            <a:fillRect/>
          </a:stretch>
        </p:blipFill>
        <p:spPr>
          <a:xfrm>
            <a:off x="6400562" y="917306"/>
            <a:ext cx="2743438" cy="4115157"/>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47750"/>
            <a:ext cx="5638800" cy="246221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a:t>
            </a:r>
            <a:r>
              <a:rPr lang="en-US" sz="1400" dirty="0">
                <a:latin typeface="Arial Narrow" panose="020B0604020202020204" pitchFamily="34" charset="0"/>
                <a:cs typeface="Arial Narrow" panose="020B0604020202020204" pitchFamily="34" charset="0"/>
              </a:rPr>
              <a:t>  </a:t>
            </a:r>
            <a:r>
              <a:rPr lang="en-US" sz="1400" b="1" dirty="0">
                <a:latin typeface="Arial Narrow" panose="020B0604020202020204" pitchFamily="34" charset="0"/>
                <a:cs typeface="Arial Narrow" panose="020B0604020202020204" pitchFamily="34" charset="0"/>
              </a:rPr>
              <a:t>What do they want their health for?</a:t>
            </a:r>
            <a:r>
              <a:rPr lang="en-US" sz="1400" dirty="0">
                <a:latin typeface="Arial Narrow" panose="020B0604020202020204" pitchFamily="34" charset="0"/>
                <a:cs typeface="Arial Narrow" panose="020B0604020202020204" pitchFamily="34" charset="0"/>
              </a:rPr>
              <a:t>  </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endParaRPr>
          </a:p>
          <a:p>
            <a:r>
              <a:rPr lang="en-US" sz="1400" dirty="0">
                <a:latin typeface="Arial Narrow" panose="020B0604020202020204" pitchFamily="34" charset="0"/>
              </a:rPr>
              <a:t>The patient is not doing well and continues to require ventilation support. Mechanical ventilation requires sedating medications; therefore, the patient is unable to make end-of-life decisions. His mother is communicating with the providers about what the patient’s main interest may be and what she wants the provider to do as the patient’s condition is progressing to more critical stages. The decision on whether to keep the patient on the ventilator must be made. Now the whole family is on the iPad with the health provider, and a translator is needed for the patient’s parents. </a:t>
            </a:r>
          </a:p>
          <a:p>
            <a:endParaRPr lang="en-US" sz="1400" dirty="0">
              <a:latin typeface="Arial Narrow" panose="020B0604020202020204" pitchFamily="34" charset="0"/>
            </a:endParaRPr>
          </a:p>
        </p:txBody>
      </p:sp>
    </p:spTree>
    <p:extLst>
      <p:ext uri="{BB962C8B-B14F-4D97-AF65-F5344CB8AC3E}">
        <p14:creationId xmlns:p14="http://schemas.microsoft.com/office/powerpoint/2010/main" val="2694790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47750"/>
            <a:ext cx="8229600" cy="310854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a:t>
            </a:r>
            <a:r>
              <a:rPr lang="en-US" sz="1400" dirty="0">
                <a:latin typeface="Arial Narrow" panose="020B0604020202020204" pitchFamily="34" charset="0"/>
                <a:cs typeface="Arial Narrow" panose="020B0604020202020204" pitchFamily="34" charset="0"/>
              </a:rPr>
              <a:t>  </a:t>
            </a:r>
            <a:r>
              <a:rPr lang="en-US" sz="1400" b="1" dirty="0">
                <a:latin typeface="Arial Narrow" panose="020B0604020202020204" pitchFamily="34" charset="0"/>
                <a:cs typeface="Arial Narrow" panose="020B0604020202020204" pitchFamily="34" charset="0"/>
              </a:rPr>
              <a:t>What do they want their health for?</a:t>
            </a:r>
            <a:r>
              <a:rPr lang="en-US" sz="1400" dirty="0">
                <a:latin typeface="Arial Narrow" panose="020B0604020202020204" pitchFamily="34" charset="0"/>
                <a:cs typeface="Arial Narrow" panose="020B0604020202020204" pitchFamily="34" charset="0"/>
              </a:rPr>
              <a:t> </a:t>
            </a:r>
            <a:r>
              <a:rPr lang="en-US" sz="1400" b="1" dirty="0">
                <a:latin typeface="Arial Narrow" panose="020B0604020202020204" pitchFamily="34" charset="0"/>
                <a:cs typeface="Arial Narrow" panose="020B0604020202020204" pitchFamily="34" charset="0"/>
              </a:rPr>
              <a:t>(Cont.) </a:t>
            </a:r>
          </a:p>
          <a:p>
            <a:endParaRPr lang="en-US" sz="1400" dirty="0">
              <a:latin typeface="Arial Narrow" panose="020B0604020202020204" pitchFamily="34" charset="0"/>
            </a:endParaRPr>
          </a:p>
          <a:p>
            <a:r>
              <a:rPr lang="en-US" sz="1400" dirty="0">
                <a:latin typeface="Arial Narrow" panose="020B0604020202020204" pitchFamily="34" charset="0"/>
              </a:rPr>
              <a:t>The registered nurse talks to the patient’s mother via iPad on zoom for the final decision-making of removing him from the ventilator. All the family members are on zoom with a translator. The nurse engages in discussion with the family about the patient situation and a physician also joins briefly and says something like “In my experience, this was likely to occur with others I’ve cared for”, “Something that I’ve seen before is…”. Through the conversation, the patient’s family are informed about the patient’s poor prognosis with low likelihood for survival and the nurse speaks with the family about the process of controlling pain for the patient.       </a:t>
            </a:r>
          </a:p>
          <a:p>
            <a:endParaRPr lang="en-US" sz="1400" dirty="0">
              <a:latin typeface="Arial Narrow" panose="020B0604020202020204" pitchFamily="34" charset="0"/>
            </a:endParaRPr>
          </a:p>
          <a:p>
            <a:r>
              <a:rPr lang="en-US" sz="1400" dirty="0">
                <a:latin typeface="Arial Narrow" panose="020B0604020202020204" pitchFamily="34" charset="0"/>
              </a:rPr>
              <a:t>The patient’s parents are requesting any kind of intervention to keep their son alive. He is their only living child now after the loss of their other children in the past. However, the patient’s significant other does not want further intervention to prolong the patient’s suffering since she had a conversation with patient before about what to do in the situation like this. The patient told his significant other he didn’t want to live on tubes and would want to avoid prolong suffering in the hospital. However, the patient’s parents have never heard this from their son. </a:t>
            </a:r>
            <a:r>
              <a:rPr lang="en-US" sz="1400" dirty="0">
                <a:solidFill>
                  <a:schemeClr val="tx2">
                    <a:lumMod val="75000"/>
                  </a:schemeClr>
                </a:solidFill>
                <a:latin typeface="Arial Narrow" panose="020B0604020202020204" pitchFamily="34" charset="0"/>
              </a:rPr>
              <a:t> </a:t>
            </a:r>
          </a:p>
        </p:txBody>
      </p:sp>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1829550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2D0B7-EFA5-6B4B-B706-ECE0D4F78656}"/>
              </a:ext>
            </a:extLst>
          </p:cNvPr>
          <p:cNvSpPr txBox="1"/>
          <p:nvPr/>
        </p:nvSpPr>
        <p:spPr>
          <a:xfrm>
            <a:off x="1021480" y="2832271"/>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sp>
        <p:nvSpPr>
          <p:cNvPr id="14" name="TextBox 13">
            <a:extLst>
              <a:ext uri="{FF2B5EF4-FFF2-40B4-BE49-F238E27FC236}">
                <a16:creationId xmlns:a16="http://schemas.microsoft.com/office/drawing/2014/main" id="{EEEB7CC0-28CC-E04E-BD3E-2B3AC507B50F}"/>
              </a:ext>
            </a:extLst>
          </p:cNvPr>
          <p:cNvSpPr txBox="1"/>
          <p:nvPr/>
        </p:nvSpPr>
        <p:spPr>
          <a:xfrm>
            <a:off x="972185" y="1654565"/>
            <a:ext cx="4572000" cy="307777"/>
          </a:xfrm>
          <a:prstGeom prst="rect">
            <a:avLst/>
          </a:prstGeom>
          <a:noFill/>
        </p:spPr>
        <p:txBody>
          <a:bodyPr wrap="square" rtlCol="0">
            <a:spAutoFit/>
          </a:bodyPr>
          <a:lstStyle/>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sp>
        <p:nvSpPr>
          <p:cNvPr id="25" name="TextBox 24">
            <a:extLst>
              <a:ext uri="{FF2B5EF4-FFF2-40B4-BE49-F238E27FC236}">
                <a16:creationId xmlns:a16="http://schemas.microsoft.com/office/drawing/2014/main" id="{0FDB85B0-68A4-4B5F-856B-CA9F49422ED1}"/>
              </a:ext>
            </a:extLst>
          </p:cNvPr>
          <p:cNvSpPr txBox="1"/>
          <p:nvPr/>
        </p:nvSpPr>
        <p:spPr>
          <a:xfrm>
            <a:off x="377635" y="1266603"/>
            <a:ext cx="4572000" cy="3754874"/>
          </a:xfrm>
          <a:prstGeom prst="rect">
            <a:avLst/>
          </a:prstGeom>
          <a:noFill/>
        </p:spPr>
        <p:txBody>
          <a:bodyPr wrap="square" rtlCol="0">
            <a:spAutoFit/>
          </a:bodyPr>
          <a:lstStyle/>
          <a:p>
            <a:r>
              <a:rPr lang="en-US" sz="1400" dirty="0">
                <a:latin typeface="Arial Narrow" panose="020B0604020202020204" pitchFamily="34" charset="0"/>
              </a:rPr>
              <a:t>1.  Knowledgeable about palliative care and hospice </a:t>
            </a:r>
          </a:p>
          <a:p>
            <a:endParaRPr lang="en-US" sz="1400" dirty="0">
              <a:latin typeface="Arial Narrow" panose="020B0604020202020204" pitchFamily="34" charset="0"/>
            </a:endParaRPr>
          </a:p>
          <a:p>
            <a:r>
              <a:rPr lang="en-US" sz="1400" dirty="0">
                <a:latin typeface="Arial Narrow" panose="020B0604020202020204" pitchFamily="34" charset="0"/>
              </a:rPr>
              <a:t>2.  Knowledgeable about advance care directives and cultural considerations</a:t>
            </a:r>
          </a:p>
          <a:p>
            <a:endParaRPr lang="en-US" sz="1400" dirty="0">
              <a:latin typeface="Arial Narrow" panose="020B0604020202020204" pitchFamily="34" charset="0"/>
            </a:endParaRPr>
          </a:p>
          <a:p>
            <a:r>
              <a:rPr lang="en-US" sz="1400" dirty="0">
                <a:latin typeface="Arial Narrow" panose="020B0604020202020204" pitchFamily="34" charset="0"/>
              </a:rPr>
              <a:t>3. Knowledgeable about the role of IP teams in end-of-life care across cultures</a:t>
            </a:r>
          </a:p>
          <a:p>
            <a:endParaRPr lang="en-US" sz="1400" dirty="0">
              <a:latin typeface="Arial Narrow" panose="020B0604020202020204" pitchFamily="34" charset="0"/>
            </a:endParaRPr>
          </a:p>
          <a:p>
            <a:r>
              <a:rPr lang="en-US" sz="1400" dirty="0">
                <a:latin typeface="Arial Narrow" panose="020B0604020202020204" pitchFamily="34" charset="0"/>
              </a:rPr>
              <a:t>4. Knowledgeable about the role of family meetings</a:t>
            </a:r>
          </a:p>
          <a:p>
            <a:endParaRPr lang="en-US" sz="1400" dirty="0">
              <a:latin typeface="Arial Narrow" panose="020B0604020202020204" pitchFamily="34" charset="0"/>
            </a:endParaRPr>
          </a:p>
          <a:p>
            <a:r>
              <a:rPr lang="en-US" sz="1400" dirty="0">
                <a:latin typeface="Arial Narrow" panose="020B0604020202020204" pitchFamily="34" charset="0"/>
              </a:rPr>
              <a:t>5. Knowledgeable about the role of translation services, and how to access these services across the continuum of care to deliver end-of-life care to patients and their families</a:t>
            </a:r>
          </a:p>
          <a:p>
            <a:endParaRPr lang="en-US" sz="1400" dirty="0">
              <a:latin typeface="Arial Narrow" panose="020B0604020202020204" pitchFamily="34" charset="0"/>
            </a:endParaRPr>
          </a:p>
          <a:p>
            <a:r>
              <a:rPr lang="en-US" sz="1400" dirty="0">
                <a:latin typeface="Arial Narrow" panose="020B0604020202020204" pitchFamily="34" charset="0"/>
              </a:rPr>
              <a:t>6. Knowledgeable about healthcare and community resources available for Native Americans to support end of life care.</a:t>
            </a:r>
          </a:p>
          <a:p>
            <a:endParaRPr lang="en-US" sz="1400" dirty="0">
              <a:latin typeface="Arial Narrow" panose="020B0604020202020204" pitchFamily="34" charset="0"/>
            </a:endParaRPr>
          </a:p>
        </p:txBody>
      </p:sp>
      <p:pic>
        <p:nvPicPr>
          <p:cNvPr id="2" name="Picture 1">
            <a:extLst>
              <a:ext uri="{FF2B5EF4-FFF2-40B4-BE49-F238E27FC236}">
                <a16:creationId xmlns:a16="http://schemas.microsoft.com/office/drawing/2014/main" id="{A9F6FBA0-016E-4871-879D-59F0266B81AA}"/>
              </a:ext>
            </a:extLst>
          </p:cNvPr>
          <p:cNvPicPr>
            <a:picLocks noChangeAspect="1"/>
          </p:cNvPicPr>
          <p:nvPr/>
        </p:nvPicPr>
        <p:blipFill>
          <a:blip r:embed="rId2"/>
          <a:stretch>
            <a:fillRect/>
          </a:stretch>
        </p:blipFill>
        <p:spPr>
          <a:xfrm>
            <a:off x="6282205" y="935596"/>
            <a:ext cx="2859272" cy="4096867"/>
          </a:xfrm>
          <a:prstGeom prst="rect">
            <a:avLst/>
          </a:prstGeom>
        </p:spPr>
      </p:pic>
    </p:spTree>
    <p:extLst>
      <p:ext uri="{BB962C8B-B14F-4D97-AF65-F5344CB8AC3E}">
        <p14:creationId xmlns:p14="http://schemas.microsoft.com/office/powerpoint/2010/main" val="217571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696480" y="1123950"/>
            <a:ext cx="7456919" cy="3857979"/>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a:t>
            </a:r>
            <a:r>
              <a:rPr lang="en-US" sz="1400" dirty="0">
                <a:latin typeface="Arial Narrow" panose="020B0604020202020204" pitchFamily="34" charset="0"/>
                <a:cs typeface="Arial Narrow" panose="020B0604020202020204" pitchFamily="34" charset="0"/>
              </a:rPr>
              <a:t>:</a:t>
            </a:r>
          </a:p>
          <a:p>
            <a:r>
              <a:rPr lang="en-US" sz="1400" dirty="0">
                <a:latin typeface="Arial Narrow" panose="020B0604020202020204" pitchFamily="34" charset="0"/>
                <a:cs typeface="Arial Narrow" panose="020B0604020202020204" pitchFamily="34" charset="0"/>
              </a:rPr>
              <a:t>Plan for a prompt family meeting to establish goals of care, preferences and values, utilizing a translator.  Prepare for the desired funeral practice.</a:t>
            </a:r>
          </a:p>
          <a:p>
            <a:r>
              <a:rPr lang="en-US" sz="1400" dirty="0">
                <a:latin typeface="Arial Narrow" panose="020B0604020202020204" pitchFamily="34" charset="0"/>
                <a:cs typeface="Arial Narrow" panose="020B0604020202020204" pitchFamily="34" charset="0"/>
              </a:rPr>
              <a:t>Be sure to engage the patient’s significant other.</a:t>
            </a:r>
          </a:p>
          <a:p>
            <a:r>
              <a:rPr lang="en-US" sz="1400" dirty="0">
                <a:latin typeface="Arial Narrow" panose="020B0604020202020204" pitchFamily="34" charset="0"/>
                <a:cs typeface="Arial Narrow" panose="020B0604020202020204" pitchFamily="34" charset="0"/>
              </a:rPr>
              <a:t>Use the skills of the interdisciplinary team and share information across the team promptly.</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happens at, or near, death of patient:  </a:t>
            </a:r>
            <a:r>
              <a:rPr lang="en-US" sz="1400" dirty="0">
                <a:latin typeface="Arial Narrow" panose="020B0604020202020204" pitchFamily="34" charset="0"/>
                <a:cs typeface="Arial Narrow" panose="020B0604020202020204" pitchFamily="34" charset="0"/>
              </a:rPr>
              <a:t>Funeral practice is challenging. In light of COVID-19, there are questions about where the funeral will be held, how to pay for it (Navajo pay ¼), and who will transport and prepare the body if they choose to have a traditional funeral. Also, there are conflicts on having contemporary funeral (desires of the young mother) vs. having traditional funeral (desires of the patient’s parents), etc.   The family would need to talk with social worker or other special persons from the hospital to understand the process and make a decision.</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support does family need before and after death of patient:</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a:t>
            </a:r>
          </a:p>
        </p:txBody>
      </p:sp>
    </p:spTree>
    <p:extLst>
      <p:ext uri="{BB962C8B-B14F-4D97-AF65-F5344CB8AC3E}">
        <p14:creationId xmlns:p14="http://schemas.microsoft.com/office/powerpoint/2010/main" val="1796518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64837B9A-0E7A-6F81-C933-70013692974F}"/>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55719"/>
            <a:ext cx="2819400" cy="4230631"/>
          </a:xfrm>
          <a:prstGeom prst="rect">
            <a:avLst/>
          </a:prstGeom>
        </p:spPr>
      </p:pic>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
        <p:nvSpPr>
          <p:cNvPr id="7" name="TextBox 6">
            <a:extLst>
              <a:ext uri="{FF2B5EF4-FFF2-40B4-BE49-F238E27FC236}">
                <a16:creationId xmlns:a16="http://schemas.microsoft.com/office/drawing/2014/main" id="{2A3DBF42-9363-AB4C-ADB7-87CB1BE9CD1D}"/>
              </a:ext>
            </a:extLst>
          </p:cNvPr>
          <p:cNvSpPr txBox="1"/>
          <p:nvPr/>
        </p:nvSpPr>
        <p:spPr>
          <a:xfrm>
            <a:off x="381000" y="1076415"/>
            <a:ext cx="5638800" cy="3386440"/>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Best Case / Worst Case:</a:t>
            </a:r>
          </a:p>
          <a:p>
            <a:pPr>
              <a:lnSpc>
                <a:spcPts val="2880"/>
              </a:lnSpc>
            </a:pPr>
            <a:r>
              <a:rPr lang="en-US" sz="1400" dirty="0">
                <a:latin typeface="Arial Narrow" panose="020B0604020202020204" pitchFamily="34" charset="0"/>
                <a:cs typeface="Arial Narrow" panose="020B0604020202020204" pitchFamily="34" charset="0"/>
              </a:rPr>
              <a:t>Utilize communication frameworks (e.g., Best Case/Worst Case, SPIKES, Empathic, Serious Illness Conversations) to present and discuss options.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Risk / Benefit of Intervention:</a:t>
            </a: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spTree>
    <p:extLst>
      <p:ext uri="{BB962C8B-B14F-4D97-AF65-F5344CB8AC3E}">
        <p14:creationId xmlns:p14="http://schemas.microsoft.com/office/powerpoint/2010/main" val="3590193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95600" y="1123950"/>
            <a:ext cx="6032691" cy="4640629"/>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What role do other disciplines play in this patient’s end-of-life care?</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Nurse will be the main person with the communication. </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Physician will say about the large picture. </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Patient care-technician, billing staff, therapist, and transportation coordinator may also be involved. </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Pharmacies --- medications from IHS, oxygen home (if the patient survived), treatment options etc.</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Public health (case confirmation, contact tracing, social support, policy issues--- who should pay, advocate for the family and patient (IHS is the last resource), advanced directives (Navajo common law marriages vs. legal marriages), community health workers etc.</a:t>
            </a:r>
          </a:p>
          <a:p>
            <a:pPr>
              <a:lnSpc>
                <a:spcPts val="2880"/>
              </a:lnSpc>
            </a:pPr>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1071779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person, indoor, computer, using&#10;&#10;Description automatically generated">
            <a:extLst>
              <a:ext uri="{FF2B5EF4-FFF2-40B4-BE49-F238E27FC236}">
                <a16:creationId xmlns:a16="http://schemas.microsoft.com/office/drawing/2014/main" id="{E25F4568-2F78-448A-E9B0-7F8E6AA1858A}"/>
              </a:ext>
            </a:extLst>
          </p:cNvPr>
          <p:cNvPicPr>
            <a:picLocks noChangeAspect="1"/>
          </p:cNvPicPr>
          <p:nvPr/>
        </p:nvPicPr>
        <p:blipFill>
          <a:blip r:embed="rId3"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7" name="TextBox 6">
            <a:extLst>
              <a:ext uri="{FF2B5EF4-FFF2-40B4-BE49-F238E27FC236}">
                <a16:creationId xmlns:a16="http://schemas.microsoft.com/office/drawing/2014/main" id="{E2E6FCF1-3428-2D46-B844-E7BBC7E0ED25}"/>
              </a:ext>
            </a:extLst>
          </p:cNvPr>
          <p:cNvSpPr txBox="1"/>
          <p:nvPr/>
        </p:nvSpPr>
        <p:spPr>
          <a:xfrm>
            <a:off x="247511" y="1049299"/>
            <a:ext cx="6000889" cy="3650615"/>
          </a:xfrm>
          <a:prstGeom prst="rect">
            <a:avLst/>
          </a:prstGeom>
          <a:noFill/>
        </p:spPr>
        <p:txBody>
          <a:bodyPr wrap="square" rtlCol="0">
            <a:spAutoFit/>
          </a:bodyPr>
          <a:lstStyle/>
          <a:p>
            <a:pPr>
              <a:spcAft>
                <a:spcPts val="1200"/>
              </a:spcAft>
            </a:pPr>
            <a:r>
              <a:rPr lang="en-US" sz="1400" b="1" dirty="0">
                <a:latin typeface="Arial Narrow" panose="020B0604020202020204" pitchFamily="34" charset="0"/>
                <a:cs typeface="Arial Narrow" panose="020B0604020202020204" pitchFamily="34" charset="0"/>
              </a:rPr>
              <a:t>How will you approach utilizing a team approach to providing care?</a:t>
            </a:r>
          </a:p>
          <a:p>
            <a:pPr>
              <a:spcAft>
                <a:spcPts val="1200"/>
              </a:spcAft>
            </a:pPr>
            <a:endParaRPr lang="en-US" sz="1400" dirty="0">
              <a:latin typeface="Arial Narrow" panose="020B0604020202020204" pitchFamily="34" charset="0"/>
              <a:cs typeface="Arial Narrow" panose="020B0604020202020204" pitchFamily="34" charset="0"/>
            </a:endParaRPr>
          </a:p>
          <a:p>
            <a:pPr>
              <a:spcAft>
                <a:spcPts val="1200"/>
              </a:spcAft>
            </a:pPr>
            <a:endParaRPr lang="en-US" sz="1400" dirty="0">
              <a:latin typeface="Arial Narrow" panose="020B0604020202020204" pitchFamily="34" charset="0"/>
              <a:cs typeface="Arial Narrow" panose="020B0604020202020204" pitchFamily="34" charset="0"/>
            </a:endParaRPr>
          </a:p>
          <a:p>
            <a:pPr>
              <a:spcAft>
                <a:spcPts val="1200"/>
              </a:spcAft>
            </a:pPr>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Are there any integrative, traditional, or complementary therapies that will help the patient at this stage or later?  </a:t>
            </a:r>
          </a:p>
          <a:p>
            <a:pPr>
              <a:lnSpc>
                <a:spcPts val="2880"/>
              </a:lnSpc>
            </a:pPr>
            <a:r>
              <a:rPr lang="en-US" sz="1400" dirty="0">
                <a:solidFill>
                  <a:schemeClr val="tx2">
                    <a:lumMod val="75000"/>
                  </a:schemeClr>
                </a:solidFill>
                <a:latin typeface="Arial Narrow" panose="020B0604020202020204" pitchFamily="34" charset="0"/>
                <a:cs typeface="Arial Narrow" panose="020B0604020202020204" pitchFamily="34" charset="0"/>
              </a:rPr>
              <a:t>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290242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Can you identify any overarching bias?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Can you identify any possible assumptions one might make about this patient?</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What information about this patient might inform public policy or regulatory action?</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8" name="Group 7">
            <a:extLst>
              <a:ext uri="{FF2B5EF4-FFF2-40B4-BE49-F238E27FC236}">
                <a16:creationId xmlns:a16="http://schemas.microsoft.com/office/drawing/2014/main" id="{18D9F12B-E812-4356-A943-FC23D77E4306}"/>
              </a:ext>
            </a:extLst>
          </p:cNvPr>
          <p:cNvGrpSpPr/>
          <p:nvPr/>
        </p:nvGrpSpPr>
        <p:grpSpPr>
          <a:xfrm>
            <a:off x="986552" y="283329"/>
            <a:ext cx="7783074" cy="5321002"/>
            <a:chOff x="986552" y="283329"/>
            <a:chExt cx="7783074" cy="5321002"/>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sp>
          <p:nvSpPr>
            <p:cNvPr id="6" name="TextBox 5">
              <a:extLst>
                <a:ext uri="{FF2B5EF4-FFF2-40B4-BE49-F238E27FC236}">
                  <a16:creationId xmlns:a16="http://schemas.microsoft.com/office/drawing/2014/main" id="{A4382782-D71E-E64B-973B-A53E0035C199}"/>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gr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3288096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and end-of-life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 of 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998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Arial Narrow" panose="020B0604020202020204" pitchFamily="34" charset="0"/>
              <a:ea typeface="+mn-ea"/>
              <a:cs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Tree>
    <p:extLst>
      <p:ext uri="{BB962C8B-B14F-4D97-AF65-F5344CB8AC3E}">
        <p14:creationId xmlns:p14="http://schemas.microsoft.com/office/powerpoint/2010/main" val="1305054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2A4E841-BADC-3AA4-3806-147420B79165}"/>
              </a:ext>
            </a:extLst>
          </p:cNvPr>
          <p:cNvGrpSpPr/>
          <p:nvPr/>
        </p:nvGrpSpPr>
        <p:grpSpPr>
          <a:xfrm>
            <a:off x="3074801" y="965697"/>
            <a:ext cx="6002524" cy="3767908"/>
            <a:chOff x="3352800" y="935671"/>
            <a:chExt cx="6002524" cy="3767908"/>
          </a:xfrm>
        </p:grpSpPr>
        <p:pic>
          <p:nvPicPr>
            <p:cNvPr id="16" name="Picture 15" descr="A computer with a blank screen&#10;&#10;Description automatically generated with medium confidence">
              <a:extLst>
                <a:ext uri="{FF2B5EF4-FFF2-40B4-BE49-F238E27FC236}">
                  <a16:creationId xmlns:a16="http://schemas.microsoft.com/office/drawing/2014/main" id="{1113E4EB-0675-57F4-BB8F-6BC9FD0181B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18" name="Picture 17" descr="Graphical user interface, website&#10;&#10;Description automatically generated">
              <a:extLst>
                <a:ext uri="{FF2B5EF4-FFF2-40B4-BE49-F238E27FC236}">
                  <a16:creationId xmlns:a16="http://schemas.microsoft.com/office/drawing/2014/main" id="{4EF602C2-37AA-AEF9-4DC8-44C58A7A1DF0}"/>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19" name="object 7">
            <a:extLst>
              <a:ext uri="{FF2B5EF4-FFF2-40B4-BE49-F238E27FC236}">
                <a16:creationId xmlns:a16="http://schemas.microsoft.com/office/drawing/2014/main" id="{137DAC8B-FA97-47D2-31D5-01B8081FEE7B}"/>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20" name="object 3">
            <a:extLst>
              <a:ext uri="{FF2B5EF4-FFF2-40B4-BE49-F238E27FC236}">
                <a16:creationId xmlns:a16="http://schemas.microsoft.com/office/drawing/2014/main" id="{A3428997-0FC8-DA8E-C28A-39ABBFA5199B}"/>
              </a:ext>
            </a:extLst>
          </p:cNvPr>
          <p:cNvGrpSpPr/>
          <p:nvPr/>
        </p:nvGrpSpPr>
        <p:grpSpPr>
          <a:xfrm>
            <a:off x="-5" y="0"/>
            <a:ext cx="9144000" cy="935990"/>
            <a:chOff x="-5" y="3425808"/>
            <a:chExt cx="9144000" cy="935990"/>
          </a:xfrm>
        </p:grpSpPr>
        <p:sp>
          <p:nvSpPr>
            <p:cNvPr id="27" name="object 4">
              <a:extLst>
                <a:ext uri="{FF2B5EF4-FFF2-40B4-BE49-F238E27FC236}">
                  <a16:creationId xmlns:a16="http://schemas.microsoft.com/office/drawing/2014/main" id="{63F62062-3A53-0665-2010-757EB891F3FD}"/>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31" name="object 5">
              <a:extLst>
                <a:ext uri="{FF2B5EF4-FFF2-40B4-BE49-F238E27FC236}">
                  <a16:creationId xmlns:a16="http://schemas.microsoft.com/office/drawing/2014/main" id="{32C60A9E-5A72-D5B0-7577-98E2825E48F0}"/>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a:p>
          </p:txBody>
        </p:sp>
        <p:sp>
          <p:nvSpPr>
            <p:cNvPr id="32" name="object 6">
              <a:extLst>
                <a:ext uri="{FF2B5EF4-FFF2-40B4-BE49-F238E27FC236}">
                  <a16:creationId xmlns:a16="http://schemas.microsoft.com/office/drawing/2014/main" id="{B1EACE0D-9FD8-E783-6DA5-01E9BFFED019}"/>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a:p>
          </p:txBody>
        </p:sp>
        <p:sp>
          <p:nvSpPr>
            <p:cNvPr id="33" name="object 7">
              <a:extLst>
                <a:ext uri="{FF2B5EF4-FFF2-40B4-BE49-F238E27FC236}">
                  <a16:creationId xmlns:a16="http://schemas.microsoft.com/office/drawing/2014/main" id="{D32312F1-94EA-5764-8467-EE9DCE7EA999}"/>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a:p>
          </p:txBody>
        </p:sp>
        <p:sp>
          <p:nvSpPr>
            <p:cNvPr id="34" name="object 8">
              <a:extLst>
                <a:ext uri="{FF2B5EF4-FFF2-40B4-BE49-F238E27FC236}">
                  <a16:creationId xmlns:a16="http://schemas.microsoft.com/office/drawing/2014/main" id="{DE46E16F-1C54-5D7B-0B29-03757CD5D774}"/>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a:p>
          </p:txBody>
        </p:sp>
      </p:grpSp>
      <p:sp>
        <p:nvSpPr>
          <p:cNvPr id="35" name="Title 10">
            <a:extLst>
              <a:ext uri="{FF2B5EF4-FFF2-40B4-BE49-F238E27FC236}">
                <a16:creationId xmlns:a16="http://schemas.microsoft.com/office/drawing/2014/main" id="{5690B9DD-7FBF-66FE-B932-3A005C06ACC6}"/>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36" name="Title 10">
            <a:extLst>
              <a:ext uri="{FF2B5EF4-FFF2-40B4-BE49-F238E27FC236}">
                <a16:creationId xmlns:a16="http://schemas.microsoft.com/office/drawing/2014/main" id="{6ABF1D73-A36C-8618-9210-83D801C58D55}"/>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37" name="object 14">
            <a:extLst>
              <a:ext uri="{FF2B5EF4-FFF2-40B4-BE49-F238E27FC236}">
                <a16:creationId xmlns:a16="http://schemas.microsoft.com/office/drawing/2014/main" id="{3083ECFA-60B8-82FF-CA8E-0C15A6B2AF3F}"/>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600" y="232241"/>
            <a:ext cx="3124200" cy="463211"/>
          </a:xfrm>
          <a:prstGeom prst="rect">
            <a:avLst/>
          </a:prstGeom>
        </p:spPr>
      </p:pic>
      <p:sp>
        <p:nvSpPr>
          <p:cNvPr id="38" name="object 9">
            <a:extLst>
              <a:ext uri="{FF2B5EF4-FFF2-40B4-BE49-F238E27FC236}">
                <a16:creationId xmlns:a16="http://schemas.microsoft.com/office/drawing/2014/main" id="{A40B6EC8-8B59-3232-4D37-513FEB271A1E}"/>
              </a:ext>
            </a:extLst>
          </p:cNvPr>
          <p:cNvSpPr txBox="1"/>
          <p:nvPr/>
        </p:nvSpPr>
        <p:spPr>
          <a:xfrm>
            <a:off x="261615" y="2792958"/>
            <a:ext cx="3962400"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dirty="0">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person, indoor, computer&#10;&#10;Description automatically generated">
            <a:extLst>
              <a:ext uri="{FF2B5EF4-FFF2-40B4-BE49-F238E27FC236}">
                <a16:creationId xmlns:a16="http://schemas.microsoft.com/office/drawing/2014/main" id="{F0462B14-193C-74C5-54E9-75502B14477F}"/>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35671"/>
            <a:ext cx="2743200" cy="4114800"/>
          </a:xfrm>
          <a:prstGeom prst="rect">
            <a:avLst/>
          </a:prstGeom>
        </p:spPr>
      </p:pic>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
        <p:nvSpPr>
          <p:cNvPr id="24" name="TextBox 23">
            <a:extLst>
              <a:ext uri="{FF2B5EF4-FFF2-40B4-BE49-F238E27FC236}">
                <a16:creationId xmlns:a16="http://schemas.microsoft.com/office/drawing/2014/main" id="{39518F48-52DD-4EE8-B423-BEDA6EC65E0D}"/>
              </a:ext>
            </a:extLst>
          </p:cNvPr>
          <p:cNvSpPr txBox="1"/>
          <p:nvPr/>
        </p:nvSpPr>
        <p:spPr>
          <a:xfrm>
            <a:off x="377635" y="1266603"/>
            <a:ext cx="4572000" cy="3108543"/>
          </a:xfrm>
          <a:prstGeom prst="rect">
            <a:avLst/>
          </a:prstGeom>
          <a:noFill/>
        </p:spPr>
        <p:txBody>
          <a:bodyPr wrap="square" rtlCol="0">
            <a:spAutoFit/>
          </a:bodyPr>
          <a:lstStyle/>
          <a:p>
            <a:r>
              <a:rPr lang="en-US" sz="1400" dirty="0">
                <a:latin typeface="Arial Narrow" panose="020B0604020202020204" pitchFamily="34" charset="0"/>
              </a:rPr>
              <a:t>1.  How to effectively work with team members in the care of persons at the end of life</a:t>
            </a:r>
          </a:p>
          <a:p>
            <a:endParaRPr lang="en-US" sz="1400" dirty="0">
              <a:latin typeface="Arial Narrow" panose="020B0604020202020204" pitchFamily="34" charset="0"/>
            </a:endParaRPr>
          </a:p>
          <a:p>
            <a:r>
              <a:rPr lang="en-US" sz="1400" dirty="0">
                <a:latin typeface="Arial Narrow" panose="020B0604020202020204" pitchFamily="34" charset="0"/>
              </a:rPr>
              <a:t>2.  How to use translation services in the care of persons at the end of life</a:t>
            </a:r>
          </a:p>
          <a:p>
            <a:endParaRPr lang="en-US" sz="1400" dirty="0">
              <a:latin typeface="Arial Narrow" panose="020B0604020202020204" pitchFamily="34" charset="0"/>
            </a:endParaRPr>
          </a:p>
          <a:p>
            <a:r>
              <a:rPr lang="en-US" sz="1400" dirty="0">
                <a:latin typeface="Arial Narrow" panose="020B0604020202020204" pitchFamily="34" charset="0"/>
              </a:rPr>
              <a:t>3. How to effectively conduct challenging conversations with patients/families at the end of life, incorporating cultural humility</a:t>
            </a:r>
          </a:p>
          <a:p>
            <a:endParaRPr lang="en-US" sz="1400" dirty="0">
              <a:latin typeface="Arial Narrow" panose="020B0604020202020204" pitchFamily="34" charset="0"/>
            </a:endParaRPr>
          </a:p>
          <a:p>
            <a:r>
              <a:rPr lang="en-US" sz="1400" dirty="0">
                <a:latin typeface="Arial Narrow" panose="020B0604020202020204" pitchFamily="34" charset="0"/>
              </a:rPr>
              <a:t>4. How to effectively deliver empathic communication</a:t>
            </a:r>
          </a:p>
          <a:p>
            <a:endParaRPr lang="en-US" sz="1400" dirty="0">
              <a:latin typeface="Arial Narrow" panose="020B0604020202020204" pitchFamily="34" charset="0"/>
            </a:endParaRPr>
          </a:p>
          <a:p>
            <a:r>
              <a:rPr lang="en-US" sz="1400" dirty="0">
                <a:latin typeface="Arial Narrow" panose="020B0604020202020204" pitchFamily="34" charset="0"/>
              </a:rPr>
              <a:t>5. How to assess goals of care, values and preferences with cultural humility</a:t>
            </a:r>
          </a:p>
          <a:p>
            <a:endParaRPr lang="en-US" sz="1400" dirty="0">
              <a:latin typeface="Arial Narrow" panose="020B0604020202020204" pitchFamily="34" charset="0"/>
            </a:endParaRPr>
          </a:p>
        </p:txBody>
      </p:sp>
    </p:spTree>
    <p:extLst>
      <p:ext uri="{BB962C8B-B14F-4D97-AF65-F5344CB8AC3E}">
        <p14:creationId xmlns:p14="http://schemas.microsoft.com/office/powerpoint/2010/main" val="181413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lose-up of people shaking hands&#10;&#10;Description automatically generated">
            <a:extLst>
              <a:ext uri="{FF2B5EF4-FFF2-40B4-BE49-F238E27FC236}">
                <a16:creationId xmlns:a16="http://schemas.microsoft.com/office/drawing/2014/main" id="{25149FB2-00DB-6D2C-DA92-62B93EE935FE}"/>
              </a:ext>
            </a:extLst>
          </p:cNvPr>
          <p:cNvPicPr>
            <a:picLocks noChangeAspect="1"/>
          </p:cNvPicPr>
          <p:nvPr/>
        </p:nvPicPr>
        <p:blipFill>
          <a:blip r:embed="rId2" cstate="print">
            <a:alphaModFix amt="24000"/>
            <a:extLst>
              <a:ext uri="{28A0092B-C50C-407E-A947-70E740481C1C}">
                <a14:useLocalDpi xmlns:a14="http://schemas.microsoft.com/office/drawing/2010/main"/>
              </a:ext>
            </a:extLst>
          </a:blip>
          <a:stretch>
            <a:fillRect/>
          </a:stretch>
        </p:blipFill>
        <p:spPr>
          <a:xfrm>
            <a:off x="1241108" y="935671"/>
            <a:ext cx="7902892" cy="4207830"/>
          </a:xfrm>
          <a:prstGeom prst="rect">
            <a:avLst/>
          </a:prstGeom>
        </p:spPr>
      </p:pic>
      <p:sp>
        <p:nvSpPr>
          <p:cNvPr id="6" name="TextBox 5">
            <a:extLst>
              <a:ext uri="{FF2B5EF4-FFF2-40B4-BE49-F238E27FC236}">
                <a16:creationId xmlns:a16="http://schemas.microsoft.com/office/drawing/2014/main" id="{F31E57EB-4039-C64F-95E4-CBE074D43483}"/>
              </a:ext>
            </a:extLst>
          </p:cNvPr>
          <p:cNvSpPr txBox="1"/>
          <p:nvPr/>
        </p:nvSpPr>
        <p:spPr>
          <a:xfrm>
            <a:off x="304800" y="1101670"/>
            <a:ext cx="5715000" cy="3539430"/>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 / Role: </a:t>
            </a:r>
            <a:endParaRPr lang="en-US" sz="1400" spc="1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Nurse - Primary source for information/communication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Physician -  Large picture; treatment plan</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Pharmacist - Medications from Indian Health Services (IHS), oxygen home (if needed), treatment options etc.</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Public health - Case confirmation, contact tracing, social support, policy issues — who should pay, advocate for the family and patient (IHS is the last resource), advanced directives (Navajo common law marriages vs. legal marriages), community health workers etc.</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Patient care-technician, billing staff, therapist, and transportation coordinator may also be involved.</a:t>
            </a:r>
          </a:p>
        </p:txBody>
      </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Tree>
    <p:extLst>
      <p:ext uri="{BB962C8B-B14F-4D97-AF65-F5344CB8AC3E}">
        <p14:creationId xmlns:p14="http://schemas.microsoft.com/office/powerpoint/2010/main" val="27677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4185761"/>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Setting of Encounter</a:t>
            </a:r>
            <a:r>
              <a:rPr lang="en-US" sz="1400" dirty="0">
                <a:latin typeface="Arial Narrow" panose="020B0604020202020204" pitchFamily="34" charset="0"/>
                <a:cs typeface="Arial Narrow" panose="020B0604020202020204" pitchFamily="34" charset="0"/>
              </a:rPr>
              <a:t>: The patient was brought to Emergency Department first with flu symptoms and shortness of breath.  He was then transferred to intensive care unit (ICU) in a hospital in Phoenix.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 Reason for Encounter</a:t>
            </a:r>
            <a:r>
              <a:rPr lang="en-US" sz="1400" dirty="0">
                <a:latin typeface="Arial Narrow" panose="020B0604020202020204" pitchFamily="34" charset="0"/>
                <a:cs typeface="Arial Narrow" panose="020B0604020202020204" pitchFamily="34" charset="0"/>
              </a:rPr>
              <a:t>: The patient had not been feeling well for a few days with some cold symptoms, such as fatigue, cough and headaches. He used over the counter medications to treat these symptoms with minimal relief. He did not see a doctor since he had no time off and was afraid of losing his job. Since symptom onset, the patient went back to his home on the reservation to visit his family. His parents provided Navajo teas to ease his flu symptoms, but his difficulty of breathing quickly worsened.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Since the patient has COVID-19, his family cannot visit him. Further complicating matters, the family resides several hours away on the reservation and getting to the hospital is challenging. Discussion about the patient’s condition and prognosis has to be done via iPad. The patient’s parents are in the discussion with the patient’s significant other. The patient’s mother is the decision-maker given the significant other is not married to the patient. The patient’s mother speaks limited English and is hard of hearing.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066145"/>
            <a:ext cx="8382000" cy="440120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Gender</a:t>
            </a:r>
            <a:r>
              <a:rPr lang="en-US" sz="1400" dirty="0">
                <a:latin typeface="Arial Narrow" panose="020B0604020202020204" pitchFamily="34" charset="0"/>
                <a:cs typeface="Arial Narrow" panose="020B0604020202020204" pitchFamily="34" charset="0"/>
              </a:rPr>
              <a:t>: Male</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Age</a:t>
            </a:r>
            <a:r>
              <a:rPr lang="en-US" sz="1400" dirty="0">
                <a:latin typeface="Arial Narrow" panose="020B0604020202020204" pitchFamily="34" charset="0"/>
                <a:cs typeface="Arial Narrow" panose="020B0604020202020204" pitchFamily="34" charset="0"/>
              </a:rPr>
              <a:t>: 35-years-old</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a:t>
            </a:r>
            <a:r>
              <a:rPr lang="en-US" sz="1400" dirty="0">
                <a:latin typeface="Arial Narrow" panose="020B0604020202020204" pitchFamily="34" charset="0"/>
                <a:cs typeface="Arial Narrow" panose="020B0604020202020204" pitchFamily="34" charset="0"/>
              </a:rPr>
              <a:t>: Native American, Navajo</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Living Situation</a:t>
            </a:r>
            <a:r>
              <a:rPr lang="en-US" sz="1400" dirty="0">
                <a:latin typeface="Arial Narrow" panose="020B0604020202020204" pitchFamily="34" charset="0"/>
                <a:cs typeface="Arial Narrow" panose="020B0604020202020204" pitchFamily="34" charset="0"/>
              </a:rPr>
              <a:t>: Lives in an apartment with his significant other who is the mother his three children, but they are not married. He also lives with his elderly parents. They have an apartment in the city, but right now are back on reservation home.  Young mother speaks English, but the patient’s parents prefer their Native Language – Navajo.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Occupation: </a:t>
            </a:r>
            <a:r>
              <a:rPr lang="en-US" sz="1400" dirty="0">
                <a:latin typeface="Arial Narrow" panose="020B0604020202020204" pitchFamily="34" charset="0"/>
                <a:cs typeface="Arial Narrow" panose="020B0604020202020204" pitchFamily="34" charset="0"/>
              </a:rPr>
              <a:t>Patient has a seasonal job in a construction company and traveled around the cities for work. There is no insurance for seasonal workers in the company. </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 </a:t>
            </a:r>
            <a:r>
              <a:rPr lang="en-US" sz="1400" dirty="0">
                <a:latin typeface="Arial Narrow" panose="020B0604020202020204" pitchFamily="34" charset="0"/>
                <a:cs typeface="Arial Narrow" panose="020B0604020202020204" pitchFamily="34" charset="0"/>
              </a:rPr>
              <a:t>The patient only has Indian Health Services (IHS) (mainly primary care). Health services provided outside of IHS requires a Purchased/Referred Care (PRC). If IHS does not have adequate funding, these requests are sometimes denied or delayed, but this is not likely to happen in an emergent situation. Patient or family would have to work out with IHS for benefits if the service is outside of the approved providers. May be eligible for Medicaid but is not currently covered.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3328037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17620" y="1219319"/>
            <a:ext cx="8382000" cy="504753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Family / Caregiver Issues</a:t>
            </a:r>
            <a:r>
              <a:rPr lang="en-US" sz="1400" dirty="0">
                <a:latin typeface="Arial Narrow" panose="020B0604020202020204" pitchFamily="34" charset="0"/>
                <a:cs typeface="Arial Narrow" panose="020B0604020202020204" pitchFamily="34" charset="0"/>
              </a:rPr>
              <a:t>: The patient’s significant other is the mother to his three children who would need special care and consideration. The patient is a caregiver for his parents as their only living child.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Economic Status: </a:t>
            </a:r>
            <a:r>
              <a:rPr lang="en-US" sz="1400" dirty="0">
                <a:latin typeface="Arial Narrow" panose="020B0604020202020204" pitchFamily="34" charset="0"/>
                <a:cs typeface="Arial Narrow" panose="020B0604020202020204" pitchFamily="34" charset="0"/>
              </a:rPr>
              <a:t>Income — seasonal construction worker, no insurance, employment site in the city, out of reservation, but still visits his family on the reservation, caught COVID-19 at work or in the city </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 </a:t>
            </a:r>
            <a:r>
              <a:rPr lang="en-US" sz="1400" dirty="0">
                <a:latin typeface="Arial Narrow" panose="020B0604020202020204" pitchFamily="34" charset="0"/>
                <a:cs typeface="Arial Narrow" panose="020B0604020202020204" pitchFamily="34" charset="0"/>
              </a:rPr>
              <a:t>Live in an intergenerational household. Family members were exposed to COVID-19 by the patient. The home on the reservation does not have running water or indoor plumbing which complicates sanitation recommendations for COVID-19. The patient contributed financially to his family on the reservation. Socioeconomic burden will be increased without the patient’s income. There are Navajo programs for financial aid and food services — in towns and reservation office with DES. Legal resources — Navajo legal aid (help with issues on bank account with patient’s name only, life insurance beneficiary with children and parents, financial aid for death, car ownership etc.) As the significant other is not married to the patient, there are many legal issues to resolve.</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 Mental Health Wellbeing</a:t>
            </a:r>
            <a:r>
              <a:rPr lang="en-US" sz="1400" dirty="0">
                <a:latin typeface="Arial Narrow" panose="020B0604020202020204" pitchFamily="34" charset="0"/>
                <a:cs typeface="Arial Narrow" panose="020B0604020202020204" pitchFamily="34" charset="0"/>
              </a:rPr>
              <a:t>: He has good mobility and mental health. The patient is a former athlete in high school. He worked at parents’ home with animals and was physically active. He was diagnosed with diabetes since he started working in construction where he was living in hotels and eating fast food. </a:t>
            </a: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 </a:t>
            </a:r>
          </a:p>
        </p:txBody>
      </p:sp>
    </p:spTree>
    <p:extLst>
      <p:ext uri="{BB962C8B-B14F-4D97-AF65-F5344CB8AC3E}">
        <p14:creationId xmlns:p14="http://schemas.microsoft.com/office/powerpoint/2010/main" val="214084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136967"/>
            <a:ext cx="8382000" cy="2462213"/>
          </a:xfrm>
          <a:prstGeom prst="rect">
            <a:avLst/>
          </a:prstGeom>
          <a:noFill/>
        </p:spPr>
        <p:txBody>
          <a:bodyPr wrap="square" rtlCol="0">
            <a:spAutoFit/>
          </a:bodyPr>
          <a:lstStyle/>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 Funeral practice is challenging. In light of COVID-19, there are questions about where the funeral will be held, how to pay for it (Navajo pay ¼), and who will transport and prepare the body if they choose to have a traditional funeral. Also, there are conflicts on having contemporary funeral (desires of the young mother) vs. having traditional funeral (desires of the patient’s parents) etc. The family would need to talk with social worker or other special persons from the hospital to understand the process and make a decision.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Cultural Beliefs / Perspectives</a:t>
            </a:r>
            <a:r>
              <a:rPr lang="en-US" sz="1400" dirty="0">
                <a:latin typeface="Arial Narrow" panose="020B0604020202020204" pitchFamily="34" charset="0"/>
                <a:cs typeface="Arial Narrow" panose="020B0604020202020204" pitchFamily="34" charset="0"/>
              </a:rPr>
              <a:t>: In Navajo people’s traditional culture death is seen as something that other people should avoid being close to since the negative spirit may be brought back home. People are reluctant to attend funerals</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1510200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352550"/>
            <a:ext cx="8382000" cy="407342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a:t>
            </a:r>
            <a:r>
              <a:rPr lang="en-US" sz="1400" dirty="0">
                <a:latin typeface="Arial Narrow" panose="020B0604020202020204" pitchFamily="34" charset="0"/>
                <a:cs typeface="Arial Narrow" panose="020B0604020202020204" pitchFamily="34" charset="0"/>
              </a:rPr>
              <a:t>: The patient had not been feeling well for a few days with some cold symptoms, such as fatigue, cough, and headaches. He used over the counter medications to treat these symptoms with minimal relief. He did not see a doctor since he had no time off and was afraid of losing his job. Since symptom onset, the patient went back to his home on the reservation to visit his family. In addition to the previous symptoms, he also developed sore muscles, and lost taste and smell. His parents provided Navajo teas to ease his flu symptoms, but his difficulty of breathing quickly worsened. An ambulance took him to the nearest hospital emergency department on the reservation where he tested positive for COVID-19 and was transferred to an ICU off the reservation in an urban hospital. After being admitted in the ICU, the patient’s respiratory status deteriorated and required mechanical ventilation.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Since the patient has COVID-19, his family cannot visit him. Further complicating matters, the family resides several hours away on the reservation and getting to the hospital is challenging. Discussion about the patient’s condition and prognosis must be done via iPad. The patient’s parents are in the discussion with the patient’s significant other. Both parents </a:t>
            </a:r>
            <a:r>
              <a:rPr lang="en-US" sz="1400" dirty="0" err="1">
                <a:latin typeface="Arial Narrow" panose="020B0604020202020204" pitchFamily="34" charset="0"/>
                <a:cs typeface="Arial Narrow" panose="020B0604020202020204" pitchFamily="34" charset="0"/>
              </a:rPr>
              <a:t>togetherare</a:t>
            </a:r>
            <a:r>
              <a:rPr lang="en-US" sz="1400" dirty="0">
                <a:latin typeface="Arial Narrow" panose="020B0604020202020204" pitchFamily="34" charset="0"/>
                <a:cs typeface="Arial Narrow" panose="020B0604020202020204" pitchFamily="34" charset="0"/>
              </a:rPr>
              <a:t> the decision-makers given the significant other is not married to the patient. The patient’s mother speaks limited English and is hard of hearing. </a:t>
            </a: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endParaRPr>
          </a:p>
          <a:p>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106219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3447</TotalTime>
  <Words>3596</Words>
  <Application>Microsoft Macintosh PowerPoint</Application>
  <PresentationFormat>On-screen Show (16:9)</PresentationFormat>
  <Paragraphs>262</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Black</vt:lpstr>
      <vt:lpstr>Arial Narrow</vt:lpstr>
      <vt:lpstr>Arial Rounded MT Bold</vt:lpstr>
      <vt:lpstr>Calibri</vt:lpstr>
      <vt:lpstr>Proxima Nova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Microsoft Office User</cp:lastModifiedBy>
  <cp:revision>44</cp:revision>
  <dcterms:created xsi:type="dcterms:W3CDTF">2022-02-03T17:38:39Z</dcterms:created>
  <dcterms:modified xsi:type="dcterms:W3CDTF">2022-07-21T18:19:26Z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