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6" r:id="rId7"/>
    <p:sldId id="287" r:id="rId8"/>
    <p:sldId id="267" r:id="rId9"/>
    <p:sldId id="269" r:id="rId10"/>
    <p:sldId id="271" r:id="rId11"/>
    <p:sldId id="284" r:id="rId12"/>
    <p:sldId id="268" r:id="rId13"/>
    <p:sldId id="285" r:id="rId14"/>
    <p:sldId id="272" r:id="rId15"/>
    <p:sldId id="273" r:id="rId16"/>
    <p:sldId id="274" r:id="rId17"/>
    <p:sldId id="275" r:id="rId18"/>
    <p:sldId id="262" r:id="rId19"/>
    <p:sldId id="263" r:id="rId20"/>
    <p:sldId id="276" r:id="rId21"/>
    <p:sldId id="277" r:id="rId22"/>
    <p:sldId id="278" r:id="rId23"/>
    <p:sldId id="279" r:id="rId24"/>
    <p:sldId id="282"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830"/>
  </p:normalViewPr>
  <p:slideViewPr>
    <p:cSldViewPr>
      <p:cViewPr varScale="1">
        <p:scale>
          <a:sx n="162" d="100"/>
          <a:sy n="162" d="100"/>
        </p:scale>
        <p:origin x="512"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620153" y="3343413"/>
            <a:ext cx="59950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88-Year-Old Hispanic Woman Living with Dementia</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6AF0969F-AE31-9E0A-9312-0C44934D3A75}"/>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5C07BD25-F9E1-5339-BFAF-B5154477742E}"/>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a:t>
            </a:r>
          </a:p>
          <a:p>
            <a:pPr marL="350838"/>
            <a:r>
              <a:rPr lang="en-US" sz="1400" dirty="0">
                <a:latin typeface="Arial Narrow" panose="020B0604020202020204" pitchFamily="34" charset="0"/>
                <a:cs typeface="Arial Narrow" panose="020B0604020202020204" pitchFamily="34" charset="0"/>
              </a:rPr>
              <a:t>Looks stated age. Attentive, can answer yes/no to simple questions, and speak in short sentences. No spontaneous conversation. MMSE = 9</a:t>
            </a:r>
          </a:p>
          <a:p>
            <a:pPr marL="350838"/>
            <a:r>
              <a:rPr lang="en-US" sz="1400" dirty="0">
                <a:latin typeface="Arial Narrow" panose="020B0604020202020204" pitchFamily="34" charset="0"/>
                <a:cs typeface="Arial Narrow" panose="020B0604020202020204" pitchFamily="34" charset="0"/>
              </a:rPr>
              <a:t>Patient is 5’1”, weight = 101 </a:t>
            </a:r>
            <a:r>
              <a:rPr lang="en-US" sz="1400" dirty="0" err="1">
                <a:latin typeface="Arial Narrow" panose="020B0604020202020204" pitchFamily="34" charset="0"/>
                <a:cs typeface="Arial Narrow" panose="020B0604020202020204" pitchFamily="34" charset="0"/>
              </a:rPr>
              <a:t>lb</a:t>
            </a:r>
            <a:r>
              <a:rPr lang="en-US" sz="1400" dirty="0">
                <a:latin typeface="Arial Narrow" panose="020B0604020202020204" pitchFamily="34" charset="0"/>
                <a:cs typeface="Arial Narrow" panose="020B0604020202020204" pitchFamily="34" charset="0"/>
              </a:rPr>
              <a:t> BMI-19. </a:t>
            </a:r>
          </a:p>
          <a:p>
            <a:pPr marL="350838"/>
            <a:r>
              <a:rPr lang="en-US" sz="1400" dirty="0">
                <a:latin typeface="Arial Narrow" panose="020B0604020202020204" pitchFamily="34" charset="0"/>
                <a:cs typeface="Arial Narrow" panose="020B0604020202020204" pitchFamily="34" charset="0"/>
              </a:rPr>
              <a:t>Poor dentition. Hard of hearing.</a:t>
            </a:r>
          </a:p>
          <a:p>
            <a:pPr marL="350838"/>
            <a:r>
              <a:rPr lang="en-US" sz="1400" dirty="0">
                <a:latin typeface="Arial Narrow" panose="020B0604020202020204" pitchFamily="34" charset="0"/>
                <a:cs typeface="Arial Narrow" panose="020B0604020202020204" pitchFamily="34" charset="0"/>
              </a:rPr>
              <a:t>Mucous membranes</a:t>
            </a:r>
          </a:p>
          <a:p>
            <a:pPr marL="350838"/>
            <a:r>
              <a:rPr lang="en-US" sz="1400" dirty="0">
                <a:latin typeface="Arial Narrow" panose="020B0604020202020204" pitchFamily="34" charset="0"/>
                <a:cs typeface="Arial Narrow" panose="020B0604020202020204" pitchFamily="34" charset="0"/>
              </a:rPr>
              <a:t>CN 2-12 Normal</a:t>
            </a:r>
          </a:p>
          <a:p>
            <a:pPr marL="350838"/>
            <a:r>
              <a:rPr lang="en-US" sz="1400" dirty="0">
                <a:latin typeface="Arial Narrow" panose="020B0604020202020204" pitchFamily="34" charset="0"/>
                <a:cs typeface="Arial Narrow" panose="020B0604020202020204" pitchFamily="34" charset="0"/>
              </a:rPr>
              <a:t>Thyroid: WNL</a:t>
            </a:r>
          </a:p>
          <a:p>
            <a:pPr marL="350838"/>
            <a:r>
              <a:rPr lang="en-US" sz="1400" dirty="0">
                <a:latin typeface="Arial Narrow" panose="020B0604020202020204" pitchFamily="34" charset="0"/>
                <a:cs typeface="Arial Narrow" panose="020B0604020202020204" pitchFamily="34" charset="0"/>
              </a:rPr>
              <a:t>CVS: normal capillary refill hands and feet.  BP=120/75, HR: 80 and regular, normal S1, S2, no extra sounds or mms.  </a:t>
            </a:r>
          </a:p>
          <a:p>
            <a:pPr marL="350838"/>
            <a:r>
              <a:rPr lang="en-US" sz="1400" dirty="0">
                <a:latin typeface="Arial Narrow" panose="020B0604020202020204" pitchFamily="34" charset="0"/>
                <a:cs typeface="Arial Narrow" panose="020B0604020202020204" pitchFamily="34" charset="0"/>
              </a:rPr>
              <a:t>Resp: RR=12, no wheezes or crackles throughout.  </a:t>
            </a:r>
          </a:p>
          <a:p>
            <a:pPr marL="350838"/>
            <a:r>
              <a:rPr lang="en-US" sz="1400" dirty="0">
                <a:latin typeface="Arial Narrow" panose="020B0604020202020204" pitchFamily="34" charset="0"/>
                <a:cs typeface="Arial Narrow" panose="020B0604020202020204" pitchFamily="34" charset="0"/>
              </a:rPr>
              <a:t>GI- Unremarkable</a:t>
            </a:r>
          </a:p>
          <a:p>
            <a:pPr marL="350838"/>
            <a:r>
              <a:rPr lang="en-US" sz="1400" dirty="0">
                <a:latin typeface="Arial Narrow" panose="020B0604020202020204" pitchFamily="34" charset="0"/>
                <a:cs typeface="Arial Narrow" panose="020B0604020202020204" pitchFamily="34" charset="0"/>
              </a:rPr>
              <a:t>PPP, Able to use all limbs, no swelling, no bruising. Gait unstable yet can walk. Skin intact.</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4073423"/>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Chlorthalidone 25mg per day, Lisinopril 10mg per day; Metformin XR 1000mg BID; acetaminophen 650 mg TID. Takes medicine with apple sauce to swallow.</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r>
              <a:rPr lang="en-US" sz="1400" dirty="0">
                <a:latin typeface="Arial Narrow" panose="020B0604020202020204" pitchFamily="34" charset="0"/>
                <a:cs typeface="Arial Narrow" panose="020B0604020202020204" pitchFamily="34" charset="0"/>
              </a:rPr>
              <a:t>: No tobacco, alcohol or other substance use.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No history of colonoscopy or mammograms - patient has denied in the past. Last blood work 3 years ago.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Hypertension (HTN) diagnosed 3 years ago. Type 2 diabetes, well controlled. Hard of hearing - moderate.  Osteoarthritis of both hips and knees (mild) with gait instability.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Moved here with husband 58 years ago. Husband passed away 5 years ago. All children and grandchildren live in Tucson.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6284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FE302122-1497-379B-DD9B-C0D00C31ACC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8" name="TextBox 7">
            <a:extLst>
              <a:ext uri="{FF2B5EF4-FFF2-40B4-BE49-F238E27FC236}">
                <a16:creationId xmlns:a16="http://schemas.microsoft.com/office/drawing/2014/main" id="{2661F2BC-5B17-5D4F-A2C4-0B2254B0FBEB}"/>
              </a:ext>
            </a:extLst>
          </p:cNvPr>
          <p:cNvSpPr txBox="1"/>
          <p:nvPr/>
        </p:nvSpPr>
        <p:spPr>
          <a:xfrm>
            <a:off x="3429000" y="1047750"/>
            <a:ext cx="5715000"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       Patient has Medicare</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       Patient is not receiving any community-based services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444531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Clinic: </a:t>
            </a:r>
            <a:r>
              <a:rPr lang="en-US" sz="1400" dirty="0">
                <a:latin typeface="Arial Narrow" panose="020B0604020202020204" pitchFamily="34" charset="0"/>
              </a:rPr>
              <a:t>The patient is an older adult with moderate dementia (major neurocognitive disorder), likely Alzheimer’s Disease and Related Dementia, MMSE = 15. </a:t>
            </a:r>
          </a:p>
          <a:p>
            <a:endParaRPr lang="en-US" sz="1400" dirty="0">
              <a:latin typeface="Arial Narrow" panose="020B0604020202020204" pitchFamily="34" charset="0"/>
            </a:endParaRPr>
          </a:p>
          <a:p>
            <a:r>
              <a:rPr lang="en-US" sz="1400" dirty="0">
                <a:latin typeface="Arial Narrow" panose="020B0604020202020204" pitchFamily="34" charset="0"/>
              </a:rPr>
              <a:t>Optimal care would include: </a:t>
            </a:r>
          </a:p>
          <a:p>
            <a:pPr marL="517525" indent="-166688">
              <a:buAutoNum type="arabicParenBoth"/>
            </a:pPr>
            <a:r>
              <a:rPr lang="en-US" sz="1400" dirty="0">
                <a:latin typeface="Arial Narrow" panose="020B0604020202020204" pitchFamily="34" charset="0"/>
              </a:rPr>
              <a:t> making the diagnosis (e.g., labs, imaging, medication review, etc.); </a:t>
            </a:r>
          </a:p>
          <a:p>
            <a:pPr marL="517525" indent="-166688">
              <a:buAutoNum type="arabicParenBoth"/>
            </a:pPr>
            <a:r>
              <a:rPr lang="en-US" sz="1400" dirty="0">
                <a:latin typeface="Arial Narrow" panose="020B0604020202020204" pitchFamily="34" charset="0"/>
              </a:rPr>
              <a:t> sharing the diagnosis with the patient and family (e.g., family meeting?); </a:t>
            </a:r>
          </a:p>
          <a:p>
            <a:pPr marL="517525" indent="-166688">
              <a:buAutoNum type="arabicParenBoth"/>
            </a:pPr>
            <a:r>
              <a:rPr lang="en-US" sz="1400" dirty="0">
                <a:latin typeface="Arial Narrow" panose="020B0604020202020204" pitchFamily="34" charset="0"/>
              </a:rPr>
              <a:t> providing support to the patient and caregivers, optimizing safety and quality of life, and </a:t>
            </a:r>
          </a:p>
          <a:p>
            <a:pPr marL="517525" indent="-166688">
              <a:buAutoNum type="arabicParenBoth"/>
            </a:pPr>
            <a:r>
              <a:rPr lang="en-US" sz="1400" dirty="0">
                <a:latin typeface="Arial Narrow" panose="020B0604020202020204" pitchFamily="34" charset="0"/>
              </a:rPr>
              <a:t> discussing advance care planning, what matters most.  Unfortunately, due to multiple reasons, the patient did not    complete the evaluation, and did not return to clinic for 3 years. </a:t>
            </a:r>
          </a:p>
          <a:p>
            <a:endParaRPr lang="en-US" sz="1400" dirty="0">
              <a:latin typeface="Arial Narrow" panose="020B0604020202020204" pitchFamily="34" charset="0"/>
            </a:endParaRPr>
          </a:p>
          <a:p>
            <a:endParaRPr lang="en-US" sz="1400" b="1" dirty="0">
              <a:latin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Primary Care: </a:t>
            </a:r>
            <a:r>
              <a:rPr lang="en-US" sz="1400" dirty="0">
                <a:latin typeface="Arial Narrow" panose="020B0604020202020204" pitchFamily="34" charset="0"/>
              </a:rPr>
              <a:t>The patient has advancing dementia, and the patient and family return with many concerns, including dysphagia and weight loss; impairment in ADLs including requiring help with bathing, eating and toileting (uses incontinence pads); insomnia and intermittent nighttime agitation; general apathy with decreased words; and high risk for falls.  The family is asking about feeding tube options, help with mobility, and concerns about future care needs. They wonder if the patient should be on more medications? Or less medications? They do not seem to know much about dementia, and don’t know about resources. </a:t>
            </a: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14727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34987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None. No Power of Attorney (POA) has been designated. Part of the family requesting a feeding tube, part of the family does not want it. No do-not-resuscitate (DNR) order.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 </a:t>
            </a:r>
            <a:r>
              <a:rPr lang="en-US" sz="1400" dirty="0">
                <a:latin typeface="Arial Narrow" panose="020B0604020202020204" pitchFamily="34" charset="0"/>
                <a:cs typeface="Arial Narrow" panose="020B0604020202020204" pitchFamily="34" charset="0"/>
              </a:rPr>
              <a:t>MMSE = 15: Is she able to make decisions, such as assigning a durable medical power of attorney? (Yes).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 </a:t>
            </a:r>
            <a:r>
              <a:rPr lang="en-US" sz="1400" dirty="0">
                <a:latin typeface="Arial Narrow" panose="020B0604020202020204" pitchFamily="34" charset="0"/>
                <a:cs typeface="Arial Narrow" panose="020B0604020202020204" pitchFamily="34" charset="0"/>
              </a:rPr>
              <a:t>MMSE = 9. Dementia has advanced. Is she able to make decisions? Family split on feeding tube or no feeding tube. They want her to live as long as possible, feel they cannot afford care except the living situation she is in now.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7746"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42302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The patient is concerned about her knee and hip pain, and difficulty walking. She is not concerned about her memory loss.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The patient does not express any concerns, but the family reports that she becomes agitated at time, and depressed, with erratic sleep schedule, and instability.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The patient wants to be able to walk safely.  Otherwise, no other concerns were elicited.</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Not elicited</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608964" y="1123950"/>
            <a:ext cx="8001635"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most important at this stage?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determine what matters most to the patient/family and goals of care?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are possible evaluation and management strategies for some of the patient/family concerns (e.g., weight loss and dysphagia, mood disturbance w insomnia, incontinence, type of dementia, gait assessment, medication review, and community support and caregiver support for family?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the benefit, if any, of feeding tube?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home health and/or hospice care offer?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86C066B1-6B4F-FAB1-2CCD-CE818B700EEE}"/>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
        <p:nvSpPr>
          <p:cNvPr id="7" name="TextBox 6">
            <a:extLst>
              <a:ext uri="{FF2B5EF4-FFF2-40B4-BE49-F238E27FC236}">
                <a16:creationId xmlns:a16="http://schemas.microsoft.com/office/drawing/2014/main" id="{2A3DBF42-9363-AB4C-ADB7-87CB1BE9CD1D}"/>
              </a:ext>
            </a:extLst>
          </p:cNvPr>
          <p:cNvSpPr txBox="1"/>
          <p:nvPr/>
        </p:nvSpPr>
        <p:spPr>
          <a:xfrm>
            <a:off x="304482" y="1013267"/>
            <a:ext cx="5638800" cy="413023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PEG tube feedings</a:t>
            </a:r>
            <a:endParaRPr lang="en-US" sz="1400" b="1"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r>
              <a:rPr lang="en-US" sz="1400" dirty="0">
                <a:solidFill>
                  <a:schemeClr val="tx2">
                    <a:lumMod val="75000"/>
                  </a:schemeClr>
                </a:solidFill>
                <a:latin typeface="Arial Narrow" panose="020B0604020202020204" pitchFamily="34" charset="0"/>
              </a:rPr>
              <a:t>	Medication management of neurocognitive and behavioral issues</a:t>
            </a:r>
          </a:p>
          <a:p>
            <a:pPr>
              <a:lnSpc>
                <a:spcPts val="2880"/>
              </a:lnSpc>
            </a:pPr>
            <a:endParaRPr lang="en-US" sz="1400" b="1"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40952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200" dirty="0">
                <a:latin typeface="Arial" panose="020B0604020202020204" pitchFamily="34" charset="0"/>
                <a:cs typeface="Arial" panose="020B0604020202020204" pitchFamily="34" charset="0"/>
              </a:rPr>
              <a:t>Social Work/Public Health - advance care planning, connect to community resources</a:t>
            </a:r>
          </a:p>
          <a:p>
            <a:r>
              <a:rPr lang="en-US" sz="1200" dirty="0">
                <a:latin typeface="Arial" panose="020B0604020202020204" pitchFamily="34" charset="0"/>
                <a:cs typeface="Arial" panose="020B0604020202020204" pitchFamily="34" charset="0"/>
              </a:rPr>
              <a:t>Nutrition - </a:t>
            </a:r>
          </a:p>
          <a:p>
            <a:r>
              <a:rPr lang="en-US" sz="1200" dirty="0">
                <a:latin typeface="Arial" panose="020B0604020202020204" pitchFamily="34" charset="0"/>
                <a:cs typeface="Arial" panose="020B0604020202020204" pitchFamily="34" charset="0"/>
              </a:rPr>
              <a:t>Nursing, Physical and Occupational Therapy - strategies for safe home management</a:t>
            </a:r>
          </a:p>
          <a:p>
            <a:r>
              <a:rPr lang="en-US" sz="1200" dirty="0">
                <a:latin typeface="Arial" panose="020B0604020202020204" pitchFamily="34" charset="0"/>
                <a:cs typeface="Arial" panose="020B0604020202020204" pitchFamily="34" charset="0"/>
              </a:rPr>
              <a:t>Pharmacy - safe and effective medication management for behavior, and polypharmacy</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r>
              <a:rPr lang="en-US" sz="1400" dirty="0">
                <a:latin typeface="Arial Narrow" panose="020B0604020202020204" pitchFamily="34" charset="0"/>
                <a:cs typeface="Arial Narrow" panose="020B0604020202020204" pitchFamily="34" charset="0"/>
              </a:rPr>
              <a:t>All members of the team</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BB66EB6B-F8A8-F804-0107-D6D9BB5ACE90}"/>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866058"/>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r>
              <a:rPr lang="en-US" sz="1400" dirty="0">
                <a:latin typeface="Arial Narrow" panose="020B0604020202020204" pitchFamily="34" charset="0"/>
                <a:cs typeface="Arial Narrow" panose="020B0604020202020204" pitchFamily="34" charset="0"/>
              </a:rPr>
              <a:t>Determine the most efficient ways for the team to communicate and share ideas as a team.</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21868" y="1227648"/>
            <a:ext cx="4572000" cy="2031325"/>
          </a:xfrm>
          <a:prstGeom prst="rect">
            <a:avLst/>
          </a:prstGeom>
          <a:noFill/>
        </p:spPr>
        <p:txBody>
          <a:bodyPr wrap="square" rtlCol="0">
            <a:spAutoFit/>
          </a:bodyPr>
          <a:lstStyle/>
          <a:p>
            <a:r>
              <a:rPr lang="en-US" sz="1400" dirty="0">
                <a:latin typeface="Arial Narrow" panose="020B0604020202020204" pitchFamily="34" charset="0"/>
              </a:rPr>
              <a:t>1.  Know about the role of palliative and hospice care in the management of persons living with dementia</a:t>
            </a:r>
          </a:p>
          <a:p>
            <a:endParaRPr lang="en-US" sz="1400" dirty="0">
              <a:latin typeface="Arial Narrow" panose="020B0604020202020204" pitchFamily="34" charset="0"/>
            </a:endParaRPr>
          </a:p>
          <a:p>
            <a:r>
              <a:rPr lang="en-US" sz="1400" dirty="0">
                <a:latin typeface="Arial Narrow" panose="020B0604020202020204" pitchFamily="34" charset="0"/>
              </a:rPr>
              <a:t>2. Know about community resources to support persons, and their families, living with dementia</a:t>
            </a:r>
          </a:p>
          <a:p>
            <a:endParaRPr lang="en-US" sz="1400" dirty="0">
              <a:latin typeface="Arial Narrow" panose="020B0604020202020204" pitchFamily="34" charset="0"/>
            </a:endParaRPr>
          </a:p>
          <a:p>
            <a:r>
              <a:rPr lang="en-US" sz="1400" dirty="0">
                <a:latin typeface="Arial Narrow" panose="020B0604020202020204" pitchFamily="34" charset="0"/>
              </a:rPr>
              <a:t>3. Know about the role of the interprofessional team in the care of patients living with dementia, and their families</a:t>
            </a: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971550"/>
            <a:ext cx="8382000" cy="413023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r>
              <a:rPr lang="en-US" sz="1400" dirty="0">
                <a:latin typeface="Arial Narrow" panose="020B0604020202020204" pitchFamily="34" charset="0"/>
                <a:cs typeface="Arial Narrow" panose="020B0604020202020204" pitchFamily="34" charset="0"/>
              </a:rPr>
              <a:t>Ageism.</a:t>
            </a:r>
          </a:p>
          <a:p>
            <a:pPr>
              <a:lnSpc>
                <a:spcPts val="2880"/>
              </a:lnSpc>
            </a:pPr>
            <a:r>
              <a:rPr lang="en-US" sz="1400" dirty="0">
                <a:latin typeface="Arial Narrow" panose="020B0604020202020204" pitchFamily="34" charset="0"/>
                <a:cs typeface="Arial Narrow" panose="020B0604020202020204" pitchFamily="34" charset="0"/>
              </a:rPr>
              <a:t>Important to recognize and support the patient’s personhood.</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r>
              <a:rPr lang="en-US" sz="1400" dirty="0">
                <a:latin typeface="Arial Narrow" panose="020B0604020202020204" pitchFamily="34" charset="0"/>
                <a:cs typeface="Arial Narrow" panose="020B0604020202020204" pitchFamily="34" charset="0"/>
              </a:rPr>
              <a:t>Action or policy to support caregivers in the community, and dementia-friendly cities.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
        <p:nvSpPr>
          <p:cNvPr id="2" name="TextBox 1">
            <a:extLst>
              <a:ext uri="{FF2B5EF4-FFF2-40B4-BE49-F238E27FC236}">
                <a16:creationId xmlns:a16="http://schemas.microsoft.com/office/drawing/2014/main" id="{807FD7C6-919E-C44E-930E-8E6B059F24D8}"/>
              </a:ext>
            </a:extLst>
          </p:cNvPr>
          <p:cNvSpPr txBox="1"/>
          <p:nvPr/>
        </p:nvSpPr>
        <p:spPr>
          <a:xfrm>
            <a:off x="608965" y="1352550"/>
            <a:ext cx="6782435" cy="101566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Area Agency on Aging (Pima Council on Aging)</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Alzheimer’s Association </a:t>
            </a:r>
          </a:p>
          <a:p>
            <a:endParaRPr lang="en-US" dirty="0"/>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9A1E84-DCF0-8548-DF8D-F403DADE3C19}"/>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511D5C47-1603-69A7-02C7-6FB8E4C5C6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B07DE690-CFF7-E98F-2BFF-476BFD47A0AF}"/>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F58C03C6-E0B6-916F-66BE-0C4464A52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EB85FF68-EBA5-9B0B-3D08-2EDCA119C05D}"/>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09514A49-4707-8678-4F17-91BDE933D439}"/>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2DE13CAF-2867-56A5-2131-6DEEC1422A85}"/>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E40DE3D8-45A2-8A0C-5A32-EF618925665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FD74ED24-6BAC-43F8-6A6B-6BBE3AE76F2E}"/>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8DEFDCDD-A107-E47B-4DCB-89DA2F96F7ED}"/>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EC6F3444-0C13-9010-1934-AE3DC32A94A8}"/>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6CA68323-1549-39EB-8A3D-8D96318A4D58}"/>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C8E58DD0-C724-0980-3B76-26C322EE428E}"/>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A4D93D8F-0E53-D698-9559-42A45199A1A8}"/>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E596CFD6-43AB-E219-80CF-2C6E32927123}"/>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815882"/>
          </a:xfrm>
          <a:prstGeom prst="rect">
            <a:avLst/>
          </a:prstGeom>
          <a:noFill/>
        </p:spPr>
        <p:txBody>
          <a:bodyPr wrap="square" rtlCol="0">
            <a:spAutoFit/>
          </a:bodyPr>
          <a:lstStyle/>
          <a:p>
            <a:r>
              <a:rPr lang="en-US" sz="1400" dirty="0">
                <a:latin typeface="Arial Narrow" panose="020B0604020202020204" pitchFamily="34" charset="0"/>
              </a:rPr>
              <a:t>1.  Be able to communicate and engage patients/families in advance care planning for patients with advanced dementia</a:t>
            </a:r>
          </a:p>
          <a:p>
            <a:endParaRPr lang="en-US" sz="1400" dirty="0">
              <a:latin typeface="Arial Narrow" panose="020B0604020202020204" pitchFamily="34" charset="0"/>
            </a:endParaRPr>
          </a:p>
          <a:p>
            <a:r>
              <a:rPr lang="en-US" sz="1400" dirty="0">
                <a:latin typeface="Arial Narrow" panose="020B0604020202020204" pitchFamily="34" charset="0"/>
              </a:rPr>
              <a:t>2. Know how to conduct challenging conversations with patients and families, including discussing the diagnosis of dementia</a:t>
            </a:r>
          </a:p>
          <a:p>
            <a:endParaRPr lang="en-US" sz="1400" dirty="0">
              <a:latin typeface="Arial Narrow" panose="020B0604020202020204" pitchFamily="34" charset="0"/>
            </a:endParaRPr>
          </a:p>
          <a:p>
            <a:r>
              <a:rPr lang="en-US" sz="1400" dirty="0">
                <a:latin typeface="Arial Narrow" panose="020B0604020202020204" pitchFamily="34" charset="0"/>
              </a:rPr>
              <a:t>3. Know how to identify goals of care, preference and values for persons living with dementia</a:t>
            </a: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56D6C809-573F-4B7A-CEDF-F5897569A146}"/>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533400" y="1267082"/>
            <a:ext cx="5029200" cy="2893100"/>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a:t>
            </a:r>
          </a:p>
          <a:p>
            <a:endParaRPr lang="en-US" sz="1400" spc="1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Social Work/Public Health - advance care planning, connect to community resources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Nutrition -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Nursing, Physical and Occupational Therapy - strategies for safe home management</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Pharmacy - safe and effective medication management for behavior, and polypharmacy</a:t>
            </a:r>
          </a:p>
          <a:p>
            <a:r>
              <a:rPr lang="en-US" sz="1400"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323987"/>
          </a:xfrm>
          <a:prstGeom prst="rect">
            <a:avLst/>
          </a:prstGeom>
          <a:noFill/>
        </p:spPr>
        <p:txBody>
          <a:bodyPr wrap="square" rtlCol="0">
            <a:spAutoFit/>
          </a:bodyPr>
          <a:lstStyle/>
          <a:p>
            <a:pPr algn="ctr"/>
            <a:r>
              <a:rPr lang="en-US" sz="1400" i="1" dirty="0">
                <a:solidFill>
                  <a:schemeClr val="bg1">
                    <a:lumMod val="50000"/>
                  </a:schemeClr>
                </a:solidFill>
                <a:latin typeface="Arial Narrow" panose="020B0604020202020204" pitchFamily="34" charset="0"/>
                <a:cs typeface="Arial Narrow" panose="020B0604020202020204" pitchFamily="34" charset="0"/>
              </a:rPr>
              <a:t>*NOTE:  This case has two encounter settings and unfolds over time.</a:t>
            </a:r>
            <a:endParaRPr lang="en-US" sz="1400" b="1" i="1" dirty="0">
              <a:solidFill>
                <a:schemeClr val="bg1">
                  <a:lumMod val="50000"/>
                </a:schemeClr>
              </a:solidFill>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El Rio patient comes in with her daughter for an initial visit.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#1</a:t>
            </a:r>
            <a:r>
              <a:rPr lang="en-US" sz="1400" dirty="0">
                <a:latin typeface="Arial Narrow" panose="020B0604020202020204" pitchFamily="34" charset="0"/>
                <a:cs typeface="Arial Narrow" panose="020B0604020202020204" pitchFamily="34" charset="0"/>
              </a:rPr>
              <a:t>: Patient’s only complaint is knee and hip pain (mild). The daughter is concerned about her mother’s function. The patient is independent in activities of daily living (ADLs), dependent in instrumental activities of daily living (IADLs), assists with cooking.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To establish care with a new doctor. Patient doesn’t express any concerns except mild knee and hip pain; family concerned about her decline and needing more “help.” Family looking for answers. Patient is not concerned about her memory.</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*Opportunity to assess cognition and deliver diagnosis, likely Alzheimer's disease and related dementias (ADRD)—and to discuss goals of care, what matters most.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Patient returns to her primary care provider (PCP) 3 years later for follow up.</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#2</a:t>
            </a:r>
            <a:r>
              <a:rPr lang="en-US" sz="1400" dirty="0">
                <a:latin typeface="Arial Narrow" panose="020B0604020202020204" pitchFamily="34" charset="0"/>
                <a:cs typeface="Arial Narrow" panose="020B0604020202020204" pitchFamily="34" charset="0"/>
              </a:rPr>
              <a:t>: Patient has continued to decline in weight, and ability to take care of herself. Family is concerned.</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Family concerned about patient’s weight loss (~10% of body weight) and choking on food at times. Family has questions about feeding tube and incontinence. Also concerned about her behaviors and mood.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260105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88-years-old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Hispanic. Originally from Mexico – moved to the US at 30 years of age with her husband and 2 of her 5 children. Birthed the other 3 children in the Arizona. Became a US citizen.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South Tucson in a manufactured home with one of her daughters, her granddaughter and great grandson. Daughter is a home health aide who works 30 hours per week. Her granddaughter has a 2-year-old son. Extended family includes 3 sons and another daughter that have families; one daughter lives out of town. Unclear who is designated medical power of attorney (MPOA). Family is close. Many have input about mom’s care. Minimal financial resources within the family. Spanish spoken in the house. Patient only speaks Spanish. All of her children are bilingual. They feel safe in their home.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Unemployed now — was a mother and a house cleaner.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Medicare (received care at El Rio, a federally qualified health center).</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36157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47750"/>
            <a:ext cx="8763318" cy="4401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Part of the family requesting a feeding tube, part of the family does not want it. Daughter and granddaughter care for her and their family comes to help at times. Moved here with husband 58 years ago. Husband passed away 5 years ago. All children and grandchildren live in Tucson.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a:t>
            </a:r>
            <a:r>
              <a:rPr lang="en-US" sz="1400" dirty="0">
                <a:latin typeface="Arial Narrow" panose="020B0604020202020204" pitchFamily="34" charset="0"/>
                <a:cs typeface="Arial Narrow" panose="020B0604020202020204" pitchFamily="34" charset="0"/>
              </a:rPr>
              <a:t>: SS check ($930) each month. Shares this with her daughter and the family takes care of her needs.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Finished 8th grade in Mexico. Daughter cares for her as does her granddaughter. They have one car, able to purchase food and medicine.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Prays as wellness practice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was active in church, family does not take her often now.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Catholic beliefs and shared by her family. Catholic, was very involved in local community and church. </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2861" y="971550"/>
            <a:ext cx="8382000" cy="493519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 Clinic</a:t>
            </a:r>
            <a:r>
              <a:rPr lang="en-US" sz="1400" dirty="0">
                <a:latin typeface="Arial Narrow" panose="020B0604020202020204" pitchFamily="34" charset="0"/>
                <a:cs typeface="Arial Narrow" panose="020B0604020202020204" pitchFamily="34" charset="0"/>
              </a:rPr>
              <a:t> - 82-year-old woman with multiple issues, including well-controlled diabetes, high blood pressure, osteoarthritis of both knees and hips, and some difficulty hearing. The patient only speaks Spanish. She complains of difficulty walking because of her arthritis, but otherwise doesn’t have any other concerns.  </a:t>
            </a:r>
          </a:p>
          <a:p>
            <a:pPr lvl="1"/>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The daughter says that her mother moved in with her a few years ago because she thought her mother needed “help” with her medications- and she has noticed that her mother has needed more help over the year. Daughter manages the medications, and all finances. The patient is independent in ADLs, dependent in IADLs, assists with cooking. She is concerned. On mini mental state exam (MMSE) = 15.</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Primary Care</a:t>
            </a:r>
            <a:r>
              <a:rPr lang="en-US" sz="1400" dirty="0">
                <a:latin typeface="Arial Narrow" panose="020B0604020202020204" pitchFamily="34" charset="0"/>
                <a:cs typeface="Arial Narrow" panose="020B0604020202020204" pitchFamily="34" charset="0"/>
              </a:rPr>
              <a:t> - Patient now needs assistance with ADLs, including bathing, toileting, feeding. Can still use the restroom for stool, but mostly incontinent of urine (uses pads). Feeds self slowly and needs assistance. Lost 10% of body weight in past 6 months. Does not go outside unassisted; has not become lost or wandered off. Family reports she becomes agitated at times and depressed at other times. She has an erratic sleep schedule and insomnia. She is unstable on her feet, although hasn’t had any falls. Uses a cane but not well. Came into clinic in a wheelchair. On exam, MMSE = 9.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3546</TotalTime>
  <Words>2591</Words>
  <Application>Microsoft Macintosh PowerPoint</Application>
  <PresentationFormat>On-screen Show (16:9)</PresentationFormat>
  <Paragraphs>263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57</cp:revision>
  <dcterms:created xsi:type="dcterms:W3CDTF">2022-02-03T17:38:39Z</dcterms:created>
  <dcterms:modified xsi:type="dcterms:W3CDTF">2022-07-21T18:20:16Z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