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3" r:id="rId3"/>
    <p:sldId id="284" r:id="rId4"/>
    <p:sldId id="266" r:id="rId5"/>
    <p:sldId id="260" r:id="rId6"/>
    <p:sldId id="257" r:id="rId7"/>
    <p:sldId id="281" r:id="rId8"/>
    <p:sldId id="267" r:id="rId9"/>
    <p:sldId id="269" r:id="rId10"/>
    <p:sldId id="270" r:id="rId11"/>
    <p:sldId id="268" r:id="rId12"/>
    <p:sldId id="285" r:id="rId13"/>
    <p:sldId id="272" r:id="rId14"/>
    <p:sldId id="273" r:id="rId15"/>
    <p:sldId id="274" r:id="rId16"/>
    <p:sldId id="275" r:id="rId17"/>
    <p:sldId id="262" r:id="rId18"/>
    <p:sldId id="263" r:id="rId19"/>
    <p:sldId id="276" r:id="rId20"/>
    <p:sldId id="277" r:id="rId21"/>
    <p:sldId id="278" r:id="rId22"/>
    <p:sldId id="279" r:id="rId23"/>
    <p:sldId id="282" r:id="rId24"/>
    <p:sldId id="280" r:id="rId25"/>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81" autoAdjust="0"/>
    <p:restoredTop sz="94762"/>
  </p:normalViewPr>
  <p:slideViewPr>
    <p:cSldViewPr>
      <p:cViewPr varScale="1">
        <p:scale>
          <a:sx n="161" d="100"/>
          <a:sy n="161" d="100"/>
        </p:scale>
        <p:origin x="384"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dlelightersaz.org/" TargetMode="External"/><Relationship Id="rId2" Type="http://schemas.openxmlformats.org/officeDocument/2006/relationships/hyperlink" Target="https://www.raisingarizonakids.com/pediatricyoung-adult-cancer-resources/" TargetMode="External"/><Relationship Id="rId1" Type="http://schemas.openxmlformats.org/officeDocument/2006/relationships/slideLayout" Target="../slideLayouts/slideLayout5.xml"/><Relationship Id="rId4" Type="http://schemas.openxmlformats.org/officeDocument/2006/relationships/hyperlink" Target="https://www.amandahope.org/resourc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2077353" y="3327084"/>
            <a:ext cx="5080679"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Latino Teenager Living with Bone Cancer</a:t>
            </a: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BE4ECD2B-E092-1E78-C052-915AADC8239E}"/>
              </a:ext>
            </a:extLst>
          </p:cNvPr>
          <p:cNvSpPr txBox="1"/>
          <p:nvPr/>
        </p:nvSpPr>
        <p:spPr>
          <a:xfrm>
            <a:off x="486097" y="1963201"/>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7F539AC5-D31E-5FD0-0CF8-B33D3CD7A763}"/>
              </a:ext>
            </a:extLst>
          </p:cNvPr>
          <p:cNvSpPr/>
          <p:nvPr/>
        </p:nvSpPr>
        <p:spPr>
          <a:xfrm>
            <a:off x="2045186" y="1304398"/>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65255"/>
            <a:ext cx="8322548" cy="34274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No medications other than acetaminophen and ibuprofen for pain first visit, potentially on chemotherapy during second visit.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None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Initially no medical history, after diagnosis parents looked into complementary herbal treatments. Important to ask about all supplements as many interact badly with chemotherapeutics (often thru cytP450 pathway).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Diabetes and heart disease runs in family</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CE2F1CD0-9F44-74B3-2415-E14585C66BF7}"/>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366983" y="1189063"/>
            <a:ext cx="5943600" cy="321164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b="1" dirty="0">
                <a:latin typeface="Arial Narrow" panose="020B0604020202020204" pitchFamily="34" charset="0"/>
              </a:rPr>
              <a:t>Healthcare Services:  </a:t>
            </a:r>
            <a:r>
              <a:rPr lang="en-US" sz="1400" dirty="0">
                <a:latin typeface="Arial Narrow" panose="020B0604020202020204" pitchFamily="34" charset="0"/>
              </a:rPr>
              <a:t>Eligibility / Enrollment / Contact Information</a:t>
            </a: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pPr marL="285750" indent="-285750">
              <a:buFont typeface="Arial" panose="020B0604020202020204" pitchFamily="34" charset="0"/>
              <a:buChar char="•"/>
            </a:pPr>
            <a:r>
              <a:rPr lang="en-US" sz="1400" b="1" dirty="0">
                <a:latin typeface="Arial Narrow" panose="020B0604020202020204" pitchFamily="34" charset="0"/>
              </a:rPr>
              <a:t>Community Services:  </a:t>
            </a:r>
            <a:r>
              <a:rPr lang="en-US" sz="1400" dirty="0">
                <a:latin typeface="Arial Narrow" panose="020B0604020202020204" pitchFamily="34" charset="0"/>
              </a:rPr>
              <a:t>Eligibility / Enrollment / Contact Information</a:t>
            </a:r>
          </a:p>
          <a:p>
            <a:pPr marL="285750" indent="-285750">
              <a:buFont typeface="Arial" panose="020B0604020202020204" pitchFamily="34" charset="0"/>
              <a:buChar char="•"/>
            </a:pPr>
            <a:endParaRPr lang="en-US" sz="1400" dirty="0">
              <a:latin typeface="Arial Narrow" panose="020B0604020202020204" pitchFamily="34" charset="0"/>
            </a:endParaRPr>
          </a:p>
          <a:p>
            <a:r>
              <a:rPr lang="en-US" sz="1400" dirty="0">
                <a:latin typeface="Arial Narrow" panose="020B0604020202020204" pitchFamily="34" charset="0"/>
              </a:rPr>
              <a:t>Tu </a:t>
            </a:r>
            <a:r>
              <a:rPr lang="en-US" sz="1400" dirty="0" err="1">
                <a:latin typeface="Arial Narrow" panose="020B0604020202020204" pitchFamily="34" charset="0"/>
              </a:rPr>
              <a:t>Nidito</a:t>
            </a:r>
            <a:endParaRPr lang="en-US" sz="1400" dirty="0">
              <a:latin typeface="Arial Narrow" panose="020B0604020202020204" pitchFamily="34" charset="0"/>
            </a:endParaRPr>
          </a:p>
          <a:p>
            <a:endParaRPr lang="en-US" sz="1400"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65255"/>
            <a:ext cx="8398748" cy="1600438"/>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A 15-year-old Latino teenager is initially seen in </a:t>
            </a:r>
            <a:r>
              <a:rPr lang="en-US" sz="1400" dirty="0" err="1">
                <a:latin typeface="Arial Narrow" panose="020B0604020202020204" pitchFamily="34" charset="0"/>
                <a:cs typeface="Arial Narrow" panose="020B0604020202020204" pitchFamily="34" charset="0"/>
              </a:rPr>
              <a:t>Clinica</a:t>
            </a:r>
            <a:r>
              <a:rPr lang="en-US" sz="1400" dirty="0">
                <a:latin typeface="Arial Narrow" panose="020B0604020202020204" pitchFamily="34" charset="0"/>
                <a:cs typeface="Arial Narrow" panose="020B0604020202020204" pitchFamily="34" charset="0"/>
              </a:rPr>
              <a:t> Amistad, with his parents, for leg pain. Parents are uninsured.  He is found to have osteosarcoma of the leg and completed radiation therapy and first line chemotherapy with the goal of cure.  However, he develops abdominal pain, and following admission to the hospital a CT scan sows new metastatic disease in his abdomen.  Although the oncology team believes they have some options to continue treatment, his prognosis is much more, and he is not likely to be cured.  The parents and patient meet with hospital interprofessional care team: MDs (attending-primary care team-oncology and palliative care/resident/medical student), Nurse, Social Worker, Pharmacist, Case Worker)  following up on the diagnosis, staging and failure of initial treatment option.</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81446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3" y="1123950"/>
            <a:ext cx="8093947" cy="2937214"/>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Parents will make all decisions, but it’s important to engage the patient as well.</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Discuss palliative care/hospice during the hospital visit.</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Palliative care should be offered throughout the entire treatment course- it is NOT an option of last resort, it is woven throughout, every time you treat a symptom (pain, nausea from chemo/radiation, constipation from opioids) and every time you talk about patient’s goals of care.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Hospice will be discussed at end of case, and in pediatric cases, there is concurrent care provision. Pediatric patient can be on hospice at the same time as receiving cure directed therapy (this is unique to pediatrics).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D3CA76-C9ED-4E9F-8E69-85B2DA5951AB}"/>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440452" y="1073717"/>
            <a:ext cx="5807948" cy="385836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 </a:t>
            </a:r>
            <a:r>
              <a:rPr lang="en-US" sz="1400" dirty="0">
                <a:latin typeface="Arial Narrow" panose="020B0604020202020204" pitchFamily="34" charset="0"/>
                <a:cs typeface="Arial Narrow" panose="020B0604020202020204" pitchFamily="34" charset="0"/>
              </a:rPr>
              <a:t>Patient</a:t>
            </a:r>
            <a:r>
              <a:rPr lang="en-US" sz="1400" b="1" dirty="0">
                <a:latin typeface="Arial Narrow" panose="020B0604020202020204" pitchFamily="34" charset="0"/>
                <a:cs typeface="Arial Narrow" panose="020B0604020202020204" pitchFamily="34" charset="0"/>
              </a:rPr>
              <a:t> </a:t>
            </a:r>
            <a:r>
              <a:rPr lang="en-US" sz="1400" dirty="0">
                <a:latin typeface="Arial Narrow" panose="020B0604020202020204" pitchFamily="34" charset="0"/>
                <a:cs typeface="Arial Narrow" panose="020B0604020202020204" pitchFamily="34" charset="0"/>
              </a:rPr>
              <a:t>does well at school, interested in math and science, loves soccer.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What do they want their health for?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Patient wants to go back to his pre-diagnosis life, go to school, play soccer.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Maintaining contact with friends?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School is patient’s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Note</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Sometimes going back to school is very important even if everyone understands that the goal is socialization not matriculation</a:t>
            </a:r>
          </a:p>
          <a:p>
            <a:endParaRPr lang="en-US" sz="1400" dirty="0">
              <a:latin typeface="Arial Narrow" panose="020B0604020202020204" pitchFamily="34" charset="0"/>
              <a:cs typeface="Arial Narrow" panose="020B0604020202020204" pitchFamily="34" charset="0"/>
            </a:endParaRPr>
          </a:p>
          <a:p>
            <a:r>
              <a:rPr lang="en-US" sz="1400" i="1" dirty="0">
                <a:latin typeface="Arial Narrow" panose="020B0604020202020204" pitchFamily="34" charset="0"/>
                <a:cs typeface="Arial Narrow" panose="020B0604020202020204" pitchFamily="34" charset="0"/>
              </a:rPr>
              <a:t>Note</a:t>
            </a:r>
            <a:r>
              <a:rPr lang="en-US" sz="1400" dirty="0">
                <a:latin typeface="Arial Narrow" panose="020B0604020202020204" pitchFamily="34" charset="0"/>
                <a:cs typeface="Arial Narrow" panose="020B0604020202020204" pitchFamily="34" charset="0"/>
              </a:rPr>
              <a:t>: Parents hope for a cure and keep optimism about prognosis. Young people often bow to the wishes of their parents. </a:t>
            </a:r>
            <a:endParaRPr lang="en-US" sz="1400" dirty="0">
              <a:solidFill>
                <a:schemeClr val="tx2">
                  <a:lumMod val="75000"/>
                </a:schemeClr>
              </a:solidFill>
              <a:latin typeface="Arial Narrow" panose="020B0604020202020204" pitchFamily="34" charset="0"/>
            </a:endParaRP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608964" y="1123950"/>
            <a:ext cx="8001635"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 </a:t>
            </a:r>
            <a:r>
              <a:rPr lang="en-US" sz="1400" dirty="0">
                <a:latin typeface="Arial Narrow" panose="020B0604020202020204" pitchFamily="34" charset="0"/>
                <a:cs typeface="Arial Narrow" panose="020B0604020202020204" pitchFamily="34" charset="0"/>
              </a:rPr>
              <a:t>Shared decision making for treatment — surgery/chemotherapy/radiation and eventually decision on palliative care and hospice.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r>
              <a:rPr lang="en-US" sz="1400" dirty="0">
                <a:latin typeface="Arial Narrow" panose="020B0604020202020204" pitchFamily="34" charset="0"/>
                <a:cs typeface="Arial Narrow" panose="020B0604020202020204" pitchFamily="34" charset="0"/>
              </a:rPr>
              <a:t>: Parents concerned about finances and insurance coverage also fearful about their immigration status.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D0DE664C-92F2-14BA-3482-EE7B070BB3F9}"/>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Best Case / Worst Case</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rPr>
              <a:t>Best case/worst case discussion for treatment of metastatic disease –surgery, chemotherapy, radiation and decision on palliative care and hospice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Risk / Benefit of Intervention</a:t>
            </a:r>
            <a:r>
              <a:rPr lang="en-US" sz="1400" dirty="0">
                <a:latin typeface="Arial Narrow" panose="020B0604020202020204" pitchFamily="34" charset="0"/>
                <a:cs typeface="Arial Narrow" panose="020B0604020202020204" pitchFamily="34" charset="0"/>
              </a:rPr>
              <a:t>: </a:t>
            </a:r>
          </a:p>
          <a:p>
            <a:endParaRPr lang="en-US" sz="1400" dirty="0">
              <a:solidFill>
                <a:schemeClr val="tx2">
                  <a:lumMod val="75000"/>
                </a:schemeClr>
              </a:solidFill>
              <a:latin typeface="Arial Narrow" panose="020B0604020202020204" pitchFamily="34" charset="0"/>
            </a:endParaRPr>
          </a:p>
          <a:p>
            <a:r>
              <a:rPr lang="en-US" sz="1400" dirty="0">
                <a:latin typeface="Arial Narrow" panose="020B0604020202020204" pitchFamily="34" charset="0"/>
              </a:rPr>
              <a:t>Shared decision making for treatment of metastatic disease –surgery, chemotherapy, radiation</a:t>
            </a: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417127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role do other disciplines play in this patient’s end-of-life care?</a:t>
            </a:r>
          </a:p>
          <a:p>
            <a:r>
              <a:rPr lang="en-US" sz="1400" b="1" dirty="0">
                <a:latin typeface="Arial Narrow" panose="020B0604020202020204" pitchFamily="34" charset="0"/>
                <a:cs typeface="Arial Narrow" panose="020B0604020202020204" pitchFamily="34" charset="0"/>
              </a:rPr>
              <a:t>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Pharmacy</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Nursing,</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Social work</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 </a:t>
            </a:r>
          </a:p>
          <a:p>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Truth-telling to patient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Family may refuse telling patient that treatment is not effective any more</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C4613FE1-9301-307B-1FD3-5518D2973CA4}"/>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68139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 </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Are there any integrative, traditional, or complementary therapies that will help the patient at this stage or later?  </a:t>
            </a:r>
          </a:p>
          <a:p>
            <a:pPr>
              <a:lnSpc>
                <a:spcPts val="2880"/>
              </a:lnSpc>
            </a:pPr>
            <a:r>
              <a:rPr lang="en-US" sz="1400" dirty="0">
                <a:solidFill>
                  <a:schemeClr val="tx2">
                    <a:lumMod val="75000"/>
                  </a:schemeClr>
                </a:solidFill>
                <a:latin typeface="Arial Narrow" panose="020B0604020202020204" pitchFamily="34" charset="0"/>
                <a:cs typeface="Arial Narrow" panose="020B0604020202020204" pitchFamily="34" charset="0"/>
              </a:rPr>
              <a:t>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36848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Can you identify any overarching bias? </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Can you identify any possible assumptions one might make about this patient? </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information about this patient might inform public policy or regulatory action? </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5" name="TextBox 24">
            <a:extLst>
              <a:ext uri="{FF2B5EF4-FFF2-40B4-BE49-F238E27FC236}">
                <a16:creationId xmlns:a16="http://schemas.microsoft.com/office/drawing/2014/main" id="{C1E8D8A7-0FF2-AA7A-7C5A-D6559C9168DD}"/>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spTree>
    <p:extLst>
      <p:ext uri="{BB962C8B-B14F-4D97-AF65-F5344CB8AC3E}">
        <p14:creationId xmlns:p14="http://schemas.microsoft.com/office/powerpoint/2010/main" val="32880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EEB7CC0-28CC-E04E-BD3E-2B3AC507B50F}"/>
              </a:ext>
            </a:extLst>
          </p:cNvPr>
          <p:cNvSpPr txBox="1"/>
          <p:nvPr/>
        </p:nvSpPr>
        <p:spPr>
          <a:xfrm>
            <a:off x="328891" y="1135719"/>
            <a:ext cx="4985500" cy="3693319"/>
          </a:xfrm>
          <a:prstGeom prst="rect">
            <a:avLst/>
          </a:prstGeom>
          <a:noFill/>
        </p:spPr>
        <p:txBody>
          <a:bodyPr wrap="square" rtlCol="0">
            <a:spAutoFit/>
          </a:bodyPr>
          <a:lstStyle/>
          <a:p>
            <a:pPr marL="342900" indent="-342900">
              <a:spcAft>
                <a:spcPts val="1200"/>
              </a:spcAft>
              <a:buAutoNum type="arabicPeriod"/>
            </a:pPr>
            <a:r>
              <a:rPr lang="en-US" sz="1400" dirty="0">
                <a:latin typeface="Arial Narrow" panose="020B0604020202020204" pitchFamily="34" charset="0"/>
              </a:rPr>
              <a:t>Ethics of difficult conversations</a:t>
            </a:r>
          </a:p>
          <a:p>
            <a:pPr marL="342900" indent="-342900">
              <a:spcAft>
                <a:spcPts val="1200"/>
              </a:spcAft>
              <a:buAutoNum type="arabicPeriod"/>
            </a:pPr>
            <a:r>
              <a:rPr lang="en-US" sz="1400" dirty="0">
                <a:latin typeface="Arial Narrow" panose="020B0604020202020204" pitchFamily="34" charset="0"/>
              </a:rPr>
              <a:t>Language Barriers; Use of interpreters</a:t>
            </a:r>
          </a:p>
          <a:p>
            <a:pPr marL="342900" indent="-342900">
              <a:spcAft>
                <a:spcPts val="1200"/>
              </a:spcAft>
              <a:buAutoNum type="arabicPeriod"/>
            </a:pPr>
            <a:r>
              <a:rPr lang="en-US" sz="1400" dirty="0">
                <a:latin typeface="Arial Narrow" panose="020B0604020202020204" pitchFamily="34" charset="0"/>
              </a:rPr>
              <a:t>Interprofessional approach to care for children / adolescents with severe chronic illness or at end-of-life</a:t>
            </a:r>
          </a:p>
          <a:p>
            <a:pPr marL="342900" indent="-342900">
              <a:spcAft>
                <a:spcPts val="1200"/>
              </a:spcAft>
              <a:buAutoNum type="arabicPeriod"/>
            </a:pPr>
            <a:r>
              <a:rPr lang="en-US" sz="1400" dirty="0">
                <a:latin typeface="Arial Narrow" panose="020B0604020202020204" pitchFamily="34" charset="0"/>
              </a:rPr>
              <a:t>Treatment / decision making for children / adolescents</a:t>
            </a:r>
          </a:p>
          <a:p>
            <a:pPr marL="342900" indent="-342900">
              <a:spcAft>
                <a:spcPts val="1200"/>
              </a:spcAft>
              <a:buAutoNum type="arabicPeriod"/>
            </a:pPr>
            <a:r>
              <a:rPr lang="en-US" sz="1400" dirty="0">
                <a:latin typeface="Arial Narrow" panose="020B0604020202020204" pitchFamily="34" charset="0"/>
              </a:rPr>
              <a:t>Immigration status</a:t>
            </a:r>
          </a:p>
          <a:p>
            <a:pPr marL="342900" indent="-342900">
              <a:spcAft>
                <a:spcPts val="1200"/>
              </a:spcAft>
              <a:buAutoNum type="arabicPeriod"/>
            </a:pPr>
            <a:r>
              <a:rPr lang="en-US" sz="1400" dirty="0">
                <a:latin typeface="Arial Narrow" panose="020B0604020202020204" pitchFamily="34" charset="0"/>
              </a:rPr>
              <a:t>Access to health care for undocumented patients and family</a:t>
            </a:r>
          </a:p>
          <a:p>
            <a:pPr marL="342900" indent="-342900">
              <a:spcAft>
                <a:spcPts val="1200"/>
              </a:spcAft>
              <a:buAutoNum type="arabicPeriod"/>
            </a:pPr>
            <a:r>
              <a:rPr lang="en-US" sz="1400" dirty="0">
                <a:latin typeface="Arial Narrow" panose="020B0604020202020204" pitchFamily="34" charset="0"/>
              </a:rPr>
              <a:t>Arizona Healthcare Coverage: limitations of emergency Arizona Health Care Cost Containment System (AHCCCS)</a:t>
            </a:r>
          </a:p>
          <a:p>
            <a:pPr marL="342900" indent="-342900">
              <a:spcAft>
                <a:spcPts val="1200"/>
              </a:spcAft>
              <a:buAutoNum type="arabicPeriod"/>
            </a:pPr>
            <a:r>
              <a:rPr lang="en-US" sz="1400" dirty="0">
                <a:latin typeface="Arial Narrow" panose="020B0604020202020204" pitchFamily="34" charset="0"/>
              </a:rPr>
              <a:t>Family meetings</a:t>
            </a:r>
          </a:p>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A22A31F6-9548-473B-8345-FC7EAE7C44B2}"/>
              </a:ext>
            </a:extLst>
          </p:cNvPr>
          <p:cNvSpPr txBox="1"/>
          <p:nvPr/>
        </p:nvSpPr>
        <p:spPr>
          <a:xfrm>
            <a:off x="1074066" y="223757"/>
            <a:ext cx="4869533"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pic>
        <p:nvPicPr>
          <p:cNvPr id="2" name="Picture 1">
            <a:extLst>
              <a:ext uri="{FF2B5EF4-FFF2-40B4-BE49-F238E27FC236}">
                <a16:creationId xmlns:a16="http://schemas.microsoft.com/office/drawing/2014/main" id="{259AD661-C3C4-43C1-A012-FF755D00680F}"/>
              </a:ext>
            </a:extLst>
          </p:cNvPr>
          <p:cNvPicPr>
            <a:picLocks noChangeAspect="1"/>
          </p:cNvPicPr>
          <p:nvPr/>
        </p:nvPicPr>
        <p:blipFill>
          <a:blip r:embed="rId2"/>
          <a:stretch>
            <a:fillRect/>
          </a:stretch>
        </p:blipFill>
        <p:spPr>
          <a:xfrm>
            <a:off x="6278004" y="935671"/>
            <a:ext cx="2859272" cy="4096792"/>
          </a:xfrm>
          <a:prstGeom prst="rect">
            <a:avLst/>
          </a:prstGeom>
        </p:spPr>
      </p:pic>
    </p:spTree>
    <p:extLst>
      <p:ext uri="{BB962C8B-B14F-4D97-AF65-F5344CB8AC3E}">
        <p14:creationId xmlns:p14="http://schemas.microsoft.com/office/powerpoint/2010/main" val="344362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end-of-life.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2270750"/>
          </a:xfrm>
          <a:prstGeom prst="rect">
            <a:avLst/>
          </a:prstGeom>
          <a:noFill/>
        </p:spPr>
        <p:txBody>
          <a:bodyPr wrap="square" rtlCol="0">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hlinkClick r:id="rId2"/>
              </a:rPr>
              <a:t>https://www.raisingarizonakids.com/pediatricyoung-adult-cancer-resources/</a:t>
            </a: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hlinkClick r:id="rId3"/>
              </a:rPr>
              <a:t>https://www.candlelightersaz.org/</a:t>
            </a: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hlinkClick r:id="rId4"/>
              </a:rPr>
              <a:t>https://www.amandahope.org/resources</a:t>
            </a: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p:txBody>
      </p:sp>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spc="100" dirty="0">
                <a:solidFill>
                  <a:prstClr val="black"/>
                </a:solidFill>
                <a:latin typeface="Arial Narrow" panose="020B0604020202020204" pitchFamily="34" charset="0"/>
                <a:cs typeface="Arial Narrow" panose="020B0604020202020204" pitchFamily="34" charset="0"/>
              </a:rPr>
              <a:t>Resources</a:t>
            </a:r>
            <a:endPar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051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0FF4722-3AB6-DC82-DE85-8D749E8E7E20}"/>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6AFF7424-448F-A2A3-42B4-D2CF9A075FF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9E51FAF1-695A-12AE-FD06-C19C0BB287FD}"/>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522D0EB9-CC01-BDA8-67BF-108C10C3AF61}"/>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809F55D7-623C-B3A8-FB6E-8E52DBD97EFF}"/>
              </a:ext>
            </a:extLst>
          </p:cNvPr>
          <p:cNvGrpSpPr/>
          <p:nvPr/>
        </p:nvGrpSpPr>
        <p:grpSpPr>
          <a:xfrm>
            <a:off x="-5" y="0"/>
            <a:ext cx="9144000" cy="935990"/>
            <a:chOff x="-5" y="3425808"/>
            <a:chExt cx="9144000" cy="935990"/>
          </a:xfrm>
        </p:grpSpPr>
        <p:sp>
          <p:nvSpPr>
            <p:cNvPr id="27" name="object 4">
              <a:extLst>
                <a:ext uri="{FF2B5EF4-FFF2-40B4-BE49-F238E27FC236}">
                  <a16:creationId xmlns:a16="http://schemas.microsoft.com/office/drawing/2014/main" id="{01B86493-A582-12FE-6A47-31F7EFBCB244}"/>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61E7A587-0D9A-356C-9D61-8D6E95081810}"/>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957DAF55-136F-2B38-709C-2175BFE37F44}"/>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946536CE-9A60-EE7C-4D12-AF0598FE4F62}"/>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139BBF4A-3BEC-4C82-156A-1B9D56B1DC8E}"/>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9ACCE8D2-41FD-FAC8-AC1E-C9724EE5EF61}"/>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FB0FE148-FA4B-F4CC-61D5-421354DBDF09}"/>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1D096A77-337E-DDE1-00E6-560B4B48E481}"/>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531396EF-F8AB-04E2-B479-52CB544D9589}"/>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EEB7CC0-28CC-E04E-BD3E-2B3AC507B50F}"/>
              </a:ext>
            </a:extLst>
          </p:cNvPr>
          <p:cNvSpPr txBox="1"/>
          <p:nvPr/>
        </p:nvSpPr>
        <p:spPr>
          <a:xfrm>
            <a:off x="328891" y="1135719"/>
            <a:ext cx="4985500" cy="3077766"/>
          </a:xfrm>
          <a:prstGeom prst="rect">
            <a:avLst/>
          </a:prstGeom>
          <a:noFill/>
        </p:spPr>
        <p:txBody>
          <a:bodyPr wrap="square" rtlCol="0">
            <a:spAutoFit/>
          </a:bodyPr>
          <a:lstStyle/>
          <a:p>
            <a:pPr marL="342900" indent="-342900">
              <a:spcAft>
                <a:spcPts val="1200"/>
              </a:spcAft>
              <a:buFont typeface="+mj-lt"/>
              <a:buAutoNum type="arabicPeriod" startAt="9"/>
            </a:pPr>
            <a:r>
              <a:rPr lang="en-US" sz="1400" dirty="0">
                <a:latin typeface="Arial Narrow" panose="020B0604020202020204" pitchFamily="34" charset="0"/>
              </a:rPr>
              <a:t>Appropriate spiritual assessment and chaplains as members of the healthcare team especially when delivering bad news or conversations about end-of-life care</a:t>
            </a:r>
          </a:p>
          <a:p>
            <a:pPr marL="342900" indent="-342900">
              <a:spcAft>
                <a:spcPts val="1200"/>
              </a:spcAft>
              <a:buFont typeface="+mj-lt"/>
              <a:buAutoNum type="arabicPeriod" startAt="10"/>
            </a:pPr>
            <a:r>
              <a:rPr lang="en-US" sz="1400" dirty="0">
                <a:latin typeface="Arial Narrow" panose="020B0604020202020204" pitchFamily="34" charset="0"/>
              </a:rPr>
              <a:t>Difference in palliative care / hospice care for children and adolescents</a:t>
            </a:r>
          </a:p>
          <a:p>
            <a:pPr marL="342900" indent="-342900">
              <a:spcAft>
                <a:spcPts val="1200"/>
              </a:spcAft>
              <a:buFont typeface="+mj-lt"/>
              <a:buAutoNum type="arabicPeriod" startAt="11"/>
            </a:pPr>
            <a:r>
              <a:rPr lang="en-US" sz="1400" dirty="0">
                <a:latin typeface="Arial Narrow" panose="020B0604020202020204" pitchFamily="34" charset="0"/>
              </a:rPr>
              <a:t>Treatment preferences, complementary and alternative treatments for cancer, cultural aspects, and interaction with chemotherapy</a:t>
            </a:r>
          </a:p>
          <a:p>
            <a:pPr marL="342900" indent="-342900">
              <a:spcAft>
                <a:spcPts val="1200"/>
              </a:spcAft>
              <a:buFont typeface="+mj-lt"/>
              <a:buAutoNum type="arabicPeriod" startAt="11"/>
            </a:pPr>
            <a:r>
              <a:rPr lang="en-US" sz="1400" dirty="0">
                <a:latin typeface="Arial Narrow" panose="020B0604020202020204" pitchFamily="34" charset="0"/>
              </a:rPr>
              <a:t>Housing modifications: does living environment impact mobility (especially for cancer in leg)? Note: this can be an issue in rental properties</a:t>
            </a:r>
          </a:p>
          <a:p>
            <a:pPr marL="342900" indent="-342900">
              <a:buAutoNum type="arabicPeriod"/>
            </a:pPr>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A22A31F6-9548-473B-8345-FC7EAE7C44B2}"/>
              </a:ext>
            </a:extLst>
          </p:cNvPr>
          <p:cNvSpPr txBox="1"/>
          <p:nvPr/>
        </p:nvSpPr>
        <p:spPr>
          <a:xfrm>
            <a:off x="1074066" y="223757"/>
            <a:ext cx="4869533"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pic>
        <p:nvPicPr>
          <p:cNvPr id="2" name="Picture 1">
            <a:extLst>
              <a:ext uri="{FF2B5EF4-FFF2-40B4-BE49-F238E27FC236}">
                <a16:creationId xmlns:a16="http://schemas.microsoft.com/office/drawing/2014/main" id="{81808A2A-62A5-4EFA-8EF8-70CE01A77466}"/>
              </a:ext>
            </a:extLst>
          </p:cNvPr>
          <p:cNvPicPr>
            <a:picLocks noChangeAspect="1"/>
          </p:cNvPicPr>
          <p:nvPr/>
        </p:nvPicPr>
        <p:blipFill>
          <a:blip r:embed="rId2"/>
          <a:stretch>
            <a:fillRect/>
          </a:stretch>
        </p:blipFill>
        <p:spPr>
          <a:xfrm>
            <a:off x="6284728" y="935672"/>
            <a:ext cx="2859272" cy="4096792"/>
          </a:xfrm>
          <a:prstGeom prst="rect">
            <a:avLst/>
          </a:prstGeom>
        </p:spPr>
      </p:pic>
    </p:spTree>
    <p:extLst>
      <p:ext uri="{BB962C8B-B14F-4D97-AF65-F5344CB8AC3E}">
        <p14:creationId xmlns:p14="http://schemas.microsoft.com/office/powerpoint/2010/main" val="127265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E0E4DC25-14AA-42D2-F13C-CFB2747B2169}"/>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357464" y="1266603"/>
            <a:ext cx="5052735" cy="2031325"/>
          </a:xfrm>
          <a:prstGeom prst="rect">
            <a:avLst/>
          </a:prstGeom>
          <a:noFill/>
        </p:spPr>
        <p:txBody>
          <a:bodyPr wrap="square" rtlCol="0">
            <a:spAutoFit/>
          </a:bodyPr>
          <a:lstStyle/>
          <a:p>
            <a:r>
              <a:rPr lang="en-US" sz="1400" dirty="0">
                <a:latin typeface="Arial Narrow" panose="020B0604020202020204" pitchFamily="34" charset="0"/>
              </a:rPr>
              <a:t>1.  Use of a translator/interpreter with child and parents</a:t>
            </a:r>
          </a:p>
          <a:p>
            <a:endParaRPr lang="en-US" sz="1400" dirty="0">
              <a:latin typeface="Arial Narrow" panose="020B0604020202020204" pitchFamily="34" charset="0"/>
            </a:endParaRPr>
          </a:p>
          <a:p>
            <a:r>
              <a:rPr lang="en-US" sz="1400" dirty="0">
                <a:latin typeface="Arial Narrow" panose="020B0604020202020204" pitchFamily="34" charset="0"/>
              </a:rPr>
              <a:t>2.  Conducting a family meeting with child and parents</a:t>
            </a:r>
          </a:p>
          <a:p>
            <a:endParaRPr lang="en-US" sz="1400" dirty="0">
              <a:latin typeface="Arial Narrow" panose="020B0604020202020204" pitchFamily="34" charset="0"/>
            </a:endParaRPr>
          </a:p>
          <a:p>
            <a:r>
              <a:rPr lang="en-US" sz="1400" dirty="0">
                <a:latin typeface="Arial Narrow" panose="020B0604020202020204" pitchFamily="34" charset="0"/>
              </a:rPr>
              <a:t>3. Conducting a challenging conversation, involving delivering bad news</a:t>
            </a:r>
          </a:p>
          <a:p>
            <a:pPr marL="342900" indent="-342900">
              <a:buAutoNum type="arabicPeriod" startAt="3"/>
            </a:pPr>
            <a:endParaRPr lang="en-US" sz="1400" dirty="0">
              <a:latin typeface="Arial Narrow" panose="020B0604020202020204" pitchFamily="34" charset="0"/>
            </a:endParaRPr>
          </a:p>
          <a:p>
            <a:r>
              <a:rPr lang="en-US" sz="1400" dirty="0">
                <a:latin typeface="Arial Narrow" panose="020B0604020202020204" pitchFamily="34" charset="0"/>
              </a:rPr>
              <a:t>4.  Identifying treatment preferences  for cancer in a Latino teenager </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3" name="TextBox 22">
            <a:extLst>
              <a:ext uri="{FF2B5EF4-FFF2-40B4-BE49-F238E27FC236}">
                <a16:creationId xmlns:a16="http://schemas.microsoft.com/office/drawing/2014/main" id="{A22A31F6-9548-473B-8345-FC7EAE7C44B2}"/>
              </a:ext>
            </a:extLst>
          </p:cNvPr>
          <p:cNvSpPr txBox="1"/>
          <p:nvPr/>
        </p:nvSpPr>
        <p:spPr>
          <a:xfrm>
            <a:off x="1074066" y="223757"/>
            <a:ext cx="4869533"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Tree>
    <p:extLst>
      <p:ext uri="{BB962C8B-B14F-4D97-AF65-F5344CB8AC3E}">
        <p14:creationId xmlns:p14="http://schemas.microsoft.com/office/powerpoint/2010/main" val="181413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95CA8DB8-ECDD-F399-D1D5-1E900FDE43BF}"/>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6" name="TextBox 5">
            <a:extLst>
              <a:ext uri="{FF2B5EF4-FFF2-40B4-BE49-F238E27FC236}">
                <a16:creationId xmlns:a16="http://schemas.microsoft.com/office/drawing/2014/main" id="{F31E57EB-4039-C64F-95E4-CBE074D43483}"/>
              </a:ext>
            </a:extLst>
          </p:cNvPr>
          <p:cNvSpPr txBox="1"/>
          <p:nvPr/>
        </p:nvSpPr>
        <p:spPr>
          <a:xfrm>
            <a:off x="266700" y="1123950"/>
            <a:ext cx="8610600" cy="2677656"/>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a:t>
            </a:r>
          </a:p>
          <a:p>
            <a:endParaRPr lang="en-US" sz="1400" b="1" spc="100" dirty="0">
              <a:latin typeface="Arial Narrow" panose="020B0604020202020204" pitchFamily="34" charset="0"/>
              <a:cs typeface="Arial Narrow" panose="020B0604020202020204" pitchFamily="34" charset="0"/>
            </a:endParaRPr>
          </a:p>
          <a:p>
            <a:r>
              <a:rPr lang="en-US" sz="1400" spc="100" dirty="0">
                <a:latin typeface="Arial Narrow" panose="020B0604020202020204" pitchFamily="34" charset="0"/>
                <a:cs typeface="Arial Narrow" panose="020B0604020202020204" pitchFamily="34" charset="0"/>
              </a:rPr>
              <a:t>Nursing -</a:t>
            </a:r>
          </a:p>
          <a:p>
            <a:endParaRPr lang="en-US" sz="1400" spc="100" dirty="0">
              <a:latin typeface="Arial Narrow" panose="020B0604020202020204" pitchFamily="34" charset="0"/>
              <a:cs typeface="Arial Narrow" panose="020B0604020202020204" pitchFamily="34" charset="0"/>
            </a:endParaRPr>
          </a:p>
          <a:p>
            <a:r>
              <a:rPr lang="en-US" sz="1400" spc="100" dirty="0">
                <a:latin typeface="Arial Narrow" panose="020B0604020202020204" pitchFamily="34" charset="0"/>
                <a:cs typeface="Arial Narrow" panose="020B0604020202020204" pitchFamily="34" charset="0"/>
              </a:rPr>
              <a:t>Medicine -</a:t>
            </a:r>
          </a:p>
          <a:p>
            <a:endParaRPr lang="en-US" sz="1400" spc="100" dirty="0">
              <a:latin typeface="Arial Narrow" panose="020B0604020202020204" pitchFamily="34" charset="0"/>
              <a:cs typeface="Arial Narrow" panose="020B0604020202020204" pitchFamily="34" charset="0"/>
            </a:endParaRPr>
          </a:p>
          <a:p>
            <a:r>
              <a:rPr lang="en-US" sz="1400" spc="100" dirty="0">
                <a:latin typeface="Arial Narrow" panose="020B0604020202020204" pitchFamily="34" charset="0"/>
                <a:cs typeface="Arial Narrow" panose="020B0604020202020204" pitchFamily="34" charset="0"/>
              </a:rPr>
              <a:t>Surgery -</a:t>
            </a:r>
          </a:p>
          <a:p>
            <a:endParaRPr lang="en-US" sz="1400" spc="100" dirty="0">
              <a:latin typeface="Arial Narrow" panose="020B0604020202020204" pitchFamily="34" charset="0"/>
              <a:cs typeface="Arial Narrow" panose="020B0604020202020204" pitchFamily="34" charset="0"/>
            </a:endParaRPr>
          </a:p>
          <a:p>
            <a:r>
              <a:rPr lang="en-US" sz="1400" spc="100" dirty="0">
                <a:latin typeface="Arial Narrow" panose="020B0604020202020204" pitchFamily="34" charset="0"/>
                <a:cs typeface="Arial Narrow" panose="020B0604020202020204" pitchFamily="34" charset="0"/>
              </a:rPr>
              <a:t>Pharmacy -</a:t>
            </a:r>
          </a:p>
          <a:p>
            <a:endParaRPr lang="en-US" sz="1400" spc="100" dirty="0">
              <a:latin typeface="Arial Narrow" panose="020B0604020202020204" pitchFamily="34" charset="0"/>
              <a:cs typeface="Arial Narrow" panose="020B0604020202020204" pitchFamily="34" charset="0"/>
            </a:endParaRPr>
          </a:p>
          <a:p>
            <a:r>
              <a:rPr lang="en-US" sz="1400" spc="100">
                <a:latin typeface="Arial Narrow" panose="020B0604020202020204" pitchFamily="34" charset="0"/>
                <a:cs typeface="Arial Narrow" panose="020B0604020202020204" pitchFamily="34" charset="0"/>
              </a:rPr>
              <a:t>Social Work -</a:t>
            </a:r>
            <a:endParaRPr lang="en-US" sz="1400" spc="100" dirty="0">
              <a:latin typeface="Arial Narrow" panose="020B0604020202020204" pitchFamily="34" charset="0"/>
              <a:cs typeface="Arial Narrow" panose="020B0604020202020204" pitchFamily="34" charset="0"/>
            </a:endParaRPr>
          </a:p>
          <a:p>
            <a:endParaRPr lang="en-US" sz="1400" spc="100" dirty="0">
              <a:latin typeface="Arial Narrow" panose="020B0604020202020204" pitchFamily="34" charset="0"/>
              <a:cs typeface="Arial Narrow" panose="020B0604020202020204" pitchFamily="34" charset="0"/>
            </a:endParaRPr>
          </a:p>
        </p:txBody>
      </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Tree>
    <p:extLst>
      <p:ext uri="{BB962C8B-B14F-4D97-AF65-F5344CB8AC3E}">
        <p14:creationId xmlns:p14="http://schemas.microsoft.com/office/powerpoint/2010/main" val="276770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800" y="1165255"/>
            <a:ext cx="86106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 </a:t>
            </a:r>
            <a:r>
              <a:rPr lang="en-US" sz="1400" dirty="0" err="1">
                <a:latin typeface="Arial Narrow" panose="020B0604020202020204" pitchFamily="34" charset="0"/>
                <a:cs typeface="Arial Narrow" panose="020B0604020202020204" pitchFamily="34" charset="0"/>
              </a:rPr>
              <a:t>Clinica</a:t>
            </a:r>
            <a:r>
              <a:rPr lang="en-US" sz="1400" dirty="0">
                <a:latin typeface="Arial Narrow" panose="020B0604020202020204" pitchFamily="34" charset="0"/>
                <a:cs typeface="Arial Narrow" panose="020B0604020202020204" pitchFamily="34" charset="0"/>
              </a:rPr>
              <a:t> Amistad (free outpatient clinic)</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 Reason for Encounter: </a:t>
            </a:r>
            <a:r>
              <a:rPr lang="en-US" sz="1400" dirty="0">
                <a:latin typeface="Arial Narrow" panose="020B0604020202020204" pitchFamily="34" charset="0"/>
                <a:cs typeface="Arial Narrow" panose="020B0604020202020204" pitchFamily="34" charset="0"/>
              </a:rPr>
              <a:t>Parents bring their son to clinic because of leg pain, unable to play soccer, hard to ambulate.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b="1" dirty="0">
                <a:latin typeface="Arial Narrow" panose="020B0604020202020204" pitchFamily="34" charset="0"/>
                <a:cs typeface="Arial Narrow" panose="020B0604020202020204" pitchFamily="34" charset="0"/>
              </a:rPr>
              <a:t>Encounter #1:</a:t>
            </a:r>
            <a:r>
              <a:rPr lang="en-US" sz="1400" dirty="0">
                <a:latin typeface="Arial Narrow" panose="020B0604020202020204" pitchFamily="34" charset="0"/>
                <a:cs typeface="Arial Narrow" panose="020B0604020202020204" pitchFamily="34" charset="0"/>
              </a:rPr>
              <a:t> Discuss initial diagnosis; Parents are uninsured and had not done the paperwork for child to have ACCCHS coverage. Child has been healthy and only needing immunizations or sports physicals, pain that is debilitating and not getting better in left leg. </a:t>
            </a:r>
          </a:p>
          <a:p>
            <a:r>
              <a:rPr lang="en-US" sz="1400" dirty="0">
                <a:latin typeface="Arial Narrow" panose="020B0604020202020204" pitchFamily="34" charset="0"/>
                <a:cs typeface="Arial Narrow" panose="020B0604020202020204" pitchFamily="34" charset="0"/>
              </a:rPr>
              <a:t> </a:t>
            </a:r>
          </a:p>
          <a:p>
            <a:pPr marL="285750" indent="-285750">
              <a:buFont typeface="Arial" panose="020B0604020202020204" pitchFamily="34" charset="0"/>
              <a:buChar char="•"/>
            </a:pPr>
            <a:r>
              <a:rPr lang="en-US" sz="1400" b="1" dirty="0">
                <a:latin typeface="Arial Narrow" panose="020B0604020202020204" pitchFamily="34" charset="0"/>
                <a:cs typeface="Arial Narrow" panose="020B0604020202020204" pitchFamily="34" charset="0"/>
              </a:rPr>
              <a:t>Encounter #2:</a:t>
            </a:r>
            <a:r>
              <a:rPr lang="en-US" sz="1400" dirty="0">
                <a:latin typeface="Arial Narrow" panose="020B0604020202020204" pitchFamily="34" charset="0"/>
                <a:cs typeface="Arial Narrow" panose="020B0604020202020204" pitchFamily="34" charset="0"/>
              </a:rPr>
              <a:t> Parents and patient meet with hospital interprofessional care team: MDs (attending-primary care team-oncology and palliative care/resident/medical student), Nurse, Social Worker, Pharmacist, Case Worker. Following up diagnosis, staging and failure of initial treatment option.</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352550"/>
            <a:ext cx="8610600" cy="267765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Not specified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14/15-years-old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a:t>
            </a:r>
            <a:r>
              <a:rPr lang="es-ES" sz="1400" dirty="0">
                <a:latin typeface="Arial Narrow" panose="020B0604020202020204" pitchFamily="34" charset="0"/>
                <a:cs typeface="Arial Narrow" panose="020B0604020202020204" pitchFamily="34" charset="0"/>
              </a:rPr>
              <a:t>Latino – </a:t>
            </a:r>
            <a:r>
              <a:rPr lang="es-ES" sz="1400" dirty="0" err="1">
                <a:latin typeface="Arial Narrow" panose="020B0604020202020204" pitchFamily="34" charset="0"/>
                <a:cs typeface="Arial Narrow" panose="020B0604020202020204" pitchFamily="34" charset="0"/>
              </a:rPr>
              <a:t>Mexican</a:t>
            </a:r>
            <a:r>
              <a:rPr lang="es-ES" sz="1400" dirty="0">
                <a:latin typeface="Arial Narrow" panose="020B0604020202020204" pitchFamily="34" charset="0"/>
                <a:cs typeface="Arial Narrow" panose="020B0604020202020204" pitchFamily="34" charset="0"/>
              </a:rPr>
              <a:t>-American </a:t>
            </a:r>
            <a:r>
              <a:rPr lang="es-ES" sz="1400" dirty="0" err="1">
                <a:latin typeface="Arial Narrow" panose="020B0604020202020204" pitchFamily="34" charset="0"/>
                <a:cs typeface="Arial Narrow" panose="020B0604020202020204" pitchFamily="34" charset="0"/>
              </a:rPr>
              <a:t>or</a:t>
            </a:r>
            <a:r>
              <a:rPr lang="es-ES" sz="1400" dirty="0">
                <a:latin typeface="Arial Narrow" panose="020B0604020202020204" pitchFamily="34" charset="0"/>
                <a:cs typeface="Arial Narrow" panose="020B0604020202020204" pitchFamily="34" charset="0"/>
              </a:rPr>
              <a:t> Central American</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Lives in home/apartment with parents, siblings, and grandparent. Patient speaks English but parents speak mostly Spanish, and Spanish is spoken in the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Freshman in High School</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Parents are undocumented and don’t have insurance; Patient is eligible for AHCCCS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51377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66700" y="1277270"/>
            <a:ext cx="86106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Languages spoken are an important consideration - could address need for certified interpreter rather than allowing patient to fall into what is probably a familiar role of interpreting for parents.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Both parents are employed. Father in construction, Mother cleans houses. Patient goes to public school. The financial piece can be huge- not just the medical bills but time off work.</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Catholic but not very religious, close-knit family and involvement with extended family. Offer chaplaincy, ask don’t assume “Are there any religious or cultural practices you would like to have for patient?”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Cultural aspects of care of Latinx families, decision making, ethics and language challenges.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65255"/>
            <a:ext cx="8322548" cy="2996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pPr marL="290513"/>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 Leg pain, unable to play soccer and hard to ambulate. </a:t>
            </a:r>
          </a:p>
          <a:p>
            <a:pPr marL="290513"/>
            <a:endParaRPr lang="en-US" sz="1400" dirty="0">
              <a:latin typeface="Arial Narrow" panose="020B0604020202020204" pitchFamily="34" charset="0"/>
              <a:cs typeface="Arial Narrow" panose="020B0604020202020204" pitchFamily="34" charset="0"/>
            </a:endParaRPr>
          </a:p>
          <a:p>
            <a:pPr marL="290513"/>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 Develop presentation (Stage/Mets) and then reaction to treatment and treatment failure.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Diagnosis, discussion of treatment and prognosis and finally discussing failure of treatment and palliative medicine/hospice. Sometimes when parents are undocumented there is fear/anger that options being presented are being limited because of parents’ status.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Underweight, but otherwise normal exam.</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3537</TotalTime>
  <Words>1812</Words>
  <Application>Microsoft Macintosh PowerPoint</Application>
  <PresentationFormat>On-screen Show (16:9)</PresentationFormat>
  <Paragraphs>248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68</cp:revision>
  <dcterms:created xsi:type="dcterms:W3CDTF">2022-02-03T17:38:39Z</dcterms:created>
  <dcterms:modified xsi:type="dcterms:W3CDTF">2022-07-21T18:20:54Z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