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67" r:id="rId7"/>
    <p:sldId id="284" r:id="rId8"/>
    <p:sldId id="269" r:id="rId9"/>
    <p:sldId id="271" r:id="rId10"/>
    <p:sldId id="270" r:id="rId11"/>
    <p:sldId id="268" r:id="rId12"/>
    <p:sldId id="285" r:id="rId13"/>
    <p:sldId id="272" r:id="rId14"/>
    <p:sldId id="273" r:id="rId15"/>
    <p:sldId id="274" r:id="rId16"/>
    <p:sldId id="275" r:id="rId17"/>
    <p:sldId id="262" r:id="rId18"/>
    <p:sldId id="263" r:id="rId19"/>
    <p:sldId id="276" r:id="rId20"/>
    <p:sldId id="277" r:id="rId21"/>
    <p:sldId id="278" r:id="rId22"/>
    <p:sldId id="279" r:id="rId23"/>
    <p:sldId id="282" r:id="rId24"/>
    <p:sldId id="280" r:id="rId2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p:restoredTop sz="94762"/>
  </p:normalViewPr>
  <p:slideViewPr>
    <p:cSldViewPr>
      <p:cViewPr varScale="1">
        <p:scale>
          <a:sx n="161" d="100"/>
          <a:sy n="161" d="100"/>
        </p:scale>
        <p:origin x="368"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2045186" y="3292301"/>
            <a:ext cx="5004479"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30-Year-Old White Man Living with ALS</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A01AC48C-7B99-AB4B-FBDA-E8E0969B63C5}"/>
              </a:ext>
            </a:extLst>
          </p:cNvPr>
          <p:cNvSpPr txBox="1"/>
          <p:nvPr/>
        </p:nvSpPr>
        <p:spPr>
          <a:xfrm>
            <a:off x="486097" y="1928418"/>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7364E52F-80EB-0962-2DEF-9184D979BC3A}"/>
              </a:ext>
            </a:extLst>
          </p:cNvPr>
          <p:cNvSpPr/>
          <p:nvPr/>
        </p:nvSpPr>
        <p:spPr>
          <a:xfrm>
            <a:off x="2045186" y="1269615"/>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115804"/>
            <a:ext cx="8382000" cy="3427092"/>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Morphine sulfate liquid 10mg/ml every 8 hours as needed for pain.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allergies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Tobacco: none; alcohol: none.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 has no children or siblings. No history of ALS in the family. His 58-year-old mother is healthy. His dad died of an acute myocardial infarction at age 62.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70BF2DC8-3BC5-268D-36BE-DC93E261A752}"/>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76858" y="1047750"/>
            <a:ext cx="5715000" cy="321164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Not receiving any services at this time</a:t>
            </a:r>
          </a:p>
          <a:p>
            <a:pPr marL="0" marR="0" lvl="0" indent="0" algn="l" defTabSz="914400" rtl="0" eaLnBrk="1" fontAlgn="auto" latinLnBrk="0" hangingPunct="1">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Uninsured, self-pay</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Not receiving any services at this time</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86552" y="1047750"/>
            <a:ext cx="8552648" cy="1600438"/>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Dr. Stephen Jones, a patient with advanced ALS </a:t>
            </a:r>
            <a:r>
              <a:rPr lang="en-US" sz="1400" dirty="0" err="1">
                <a:latin typeface="Arial Narrow" panose="020B0604020202020204" pitchFamily="34" charset="0"/>
                <a:cs typeface="Arial Narrow" panose="020B0604020202020204" pitchFamily="34" charset="0"/>
              </a:rPr>
              <a:t>amd</a:t>
            </a:r>
            <a:r>
              <a:rPr lang="en-US" sz="1400" dirty="0">
                <a:latin typeface="Arial Narrow" panose="020B0604020202020204" pitchFamily="34" charset="0"/>
                <a:cs typeface="Arial Narrow" panose="020B0604020202020204" pitchFamily="34" charset="0"/>
              </a:rPr>
              <a:t> stage IV decubitus ulcer with eschar, likely infected, has severe and uncontrolled pain.  He appears to be septic secondary to an infected decubitus ulcer.  He appears more stable after IV fluids and IV antibiotics, but upon evaluating the wound you recommend debridement of the eschar as it appears this is the source of infection.  Upon making this recommendation to Stephen, he shakes his head no and looks to Carol, who becomes tearful. She asks if this is the only option. </a:t>
            </a: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299277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1703543"/>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Comfort measures.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 not hospitalize, intubate, or place a feeding tube. </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wishes to die at home if possible.</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35671"/>
            <a:ext cx="2743438" cy="4115157"/>
          </a:xfrm>
          <a:prstGeom prst="rect">
            <a:avLst/>
          </a:prstGeom>
        </p:spPr>
      </p:pic>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250671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 is in severe pain and wants relief as soon as possible.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r>
              <a:rPr lang="en-US" sz="1400" dirty="0">
                <a:latin typeface="Arial Narrow" panose="020B0604020202020204" pitchFamily="34" charset="0"/>
              </a:rPr>
              <a:t>Comfort measures only; wishes to die at home.</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23950"/>
            <a:ext cx="8322548" cy="407342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br>
              <a:rPr lang="en-US" sz="1400" b="1"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1. Discussion with patient about option of surgical debridement of his decubitus ulcer.</a:t>
            </a:r>
          </a:p>
          <a:p>
            <a:r>
              <a:rPr lang="en-US" sz="1400" dirty="0">
                <a:latin typeface="Arial Narrow" panose="020B0604020202020204" pitchFamily="34" charset="0"/>
                <a:cs typeface="Arial Narrow" panose="020B0604020202020204" pitchFamily="34" charset="0"/>
              </a:rPr>
              <a:t>2. Assessment of Carol’s level of stress, and whether or not she can continue to care for him at home? </a:t>
            </a:r>
          </a:p>
          <a:p>
            <a:r>
              <a:rPr lang="en-US" sz="1400" dirty="0">
                <a:latin typeface="Arial Narrow" panose="020B0604020202020204" pitchFamily="34" charset="0"/>
                <a:cs typeface="Arial Narrow" panose="020B0604020202020204" pitchFamily="34" charset="0"/>
              </a:rPr>
              <a:t>3. What health services might Dr. Jones be eligible for that he can receive at home?</a:t>
            </a:r>
          </a:p>
          <a:p>
            <a:r>
              <a:rPr lang="en-US" sz="1400" dirty="0">
                <a:latin typeface="Arial Narrow" panose="020B0604020202020204" pitchFamily="34" charset="0"/>
                <a:cs typeface="Arial Narrow" panose="020B0604020202020204" pitchFamily="34" charset="0"/>
              </a:rPr>
              <a:t>4. What can be done to better control his pain and anxiety?</a:t>
            </a:r>
          </a:p>
          <a:p>
            <a:r>
              <a:rPr lang="en-US" sz="1400" dirty="0">
                <a:latin typeface="Arial Narrow" panose="020B0604020202020204" pitchFamily="34" charset="0"/>
                <a:cs typeface="Arial Narrow" panose="020B0604020202020204" pitchFamily="34" charset="0"/>
              </a:rPr>
              <a:t>5. What health insurance coverage might Dr. Jones be eligible for in his current condition?</a:t>
            </a:r>
          </a:p>
          <a:p>
            <a:r>
              <a:rPr lang="en-US" sz="1400" dirty="0">
                <a:latin typeface="Arial Narrow" panose="020B0604020202020204" pitchFamily="34" charset="0"/>
                <a:cs typeface="Arial Narrow" panose="020B0604020202020204" pitchFamily="34" charset="0"/>
              </a:rPr>
              <a:t>6. What more do you need to know about his current directives, or if he wishes to modify them?</a:t>
            </a:r>
          </a:p>
          <a:p>
            <a:r>
              <a:rPr lang="en-US" sz="1400" dirty="0">
                <a:latin typeface="Arial Narrow" panose="020B0604020202020204" pitchFamily="34" charset="0"/>
                <a:cs typeface="Arial Narrow" panose="020B0604020202020204" pitchFamily="34" charset="0"/>
              </a:rPr>
              <a:t>7. What can be done about his financial situation – affordable care, medications, respite care, accrued student loan debt, mortgage? Who will assume his obligations?</a:t>
            </a:r>
          </a:p>
          <a:p>
            <a:r>
              <a:rPr lang="en-US" sz="1400" dirty="0">
                <a:latin typeface="Arial Narrow" panose="020B0604020202020204" pitchFamily="34" charset="0"/>
                <a:cs typeface="Arial Narrow" panose="020B0604020202020204" pitchFamily="34" charset="0"/>
              </a:rPr>
              <a:t>8. What policy issues need attention in terms of health professions education costs?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endParaRPr lang="en-US" sz="1400" b="1"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546222EE-0B4E-7137-3329-2A58962488C4}"/>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96231"/>
            <a:ext cx="5638800" cy="309405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Best Case / Worst Case:</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Surgical debridement of stage IV decubitus ulcer</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Risk / Benefit of Intervention:</a:t>
            </a: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1530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role do other disciplines play in this patient’s end-of-life care?</a:t>
            </a:r>
          </a:p>
          <a:p>
            <a:pPr marL="285750" indent="-285750">
              <a:buFont typeface="Arial" panose="020B0604020202020204" pitchFamily="34" charset="0"/>
              <a:buChar char="•"/>
            </a:pPr>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Social work to assess and support Carol</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57F8783C-049F-569F-0A90-24255DE8A9DB}"/>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85836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7127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Can you identify any overarching bias?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7" name="TextBox 16">
            <a:extLst>
              <a:ext uri="{FF2B5EF4-FFF2-40B4-BE49-F238E27FC236}">
                <a16:creationId xmlns:a16="http://schemas.microsoft.com/office/drawing/2014/main" id="{94A4CB30-CA1A-CD4C-90BE-71BC9E588CF0}"/>
              </a:ext>
            </a:extLst>
          </p:cNvPr>
          <p:cNvSpPr txBox="1"/>
          <p:nvPr/>
        </p:nvSpPr>
        <p:spPr>
          <a:xfrm>
            <a:off x="963220" y="4014807"/>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pic>
        <p:nvPicPr>
          <p:cNvPr id="2" name="Picture 1">
            <a:extLst>
              <a:ext uri="{FF2B5EF4-FFF2-40B4-BE49-F238E27FC236}">
                <a16:creationId xmlns:a16="http://schemas.microsoft.com/office/drawing/2014/main" id="{314B5277-59C1-4927-9CC9-9BA21BCA7904}"/>
              </a:ext>
            </a:extLst>
          </p:cNvPr>
          <p:cNvPicPr>
            <a:picLocks noChangeAspect="1"/>
          </p:cNvPicPr>
          <p:nvPr/>
        </p:nvPicPr>
        <p:blipFill>
          <a:blip r:embed="rId2"/>
          <a:stretch>
            <a:fillRect/>
          </a:stretch>
        </p:blipFill>
        <p:spPr>
          <a:xfrm>
            <a:off x="6284728" y="937763"/>
            <a:ext cx="2859272" cy="4096792"/>
          </a:xfrm>
          <a:prstGeom prst="rect">
            <a:avLst/>
          </a:prstGeom>
        </p:spPr>
      </p:pic>
      <p:sp>
        <p:nvSpPr>
          <p:cNvPr id="25" name="TextBox 24">
            <a:extLst>
              <a:ext uri="{FF2B5EF4-FFF2-40B4-BE49-F238E27FC236}">
                <a16:creationId xmlns:a16="http://schemas.microsoft.com/office/drawing/2014/main" id="{696F2487-0CE3-45DB-884A-4293287014AE}"/>
              </a:ext>
            </a:extLst>
          </p:cNvPr>
          <p:cNvSpPr txBox="1"/>
          <p:nvPr/>
        </p:nvSpPr>
        <p:spPr>
          <a:xfrm>
            <a:off x="377635" y="1266603"/>
            <a:ext cx="4572000" cy="1815882"/>
          </a:xfrm>
          <a:prstGeom prst="rect">
            <a:avLst/>
          </a:prstGeom>
          <a:noFill/>
        </p:spPr>
        <p:txBody>
          <a:bodyPr wrap="square" rtlCol="0">
            <a:spAutoFit/>
          </a:bodyPr>
          <a:lstStyle/>
          <a:p>
            <a:r>
              <a:rPr lang="en-US" sz="1400" dirty="0">
                <a:latin typeface="Arial Narrow" panose="020B0604020202020204" pitchFamily="34" charset="0"/>
              </a:rPr>
              <a:t>1. Insurance issues (uninsured, self-pay) </a:t>
            </a:r>
          </a:p>
          <a:p>
            <a:endParaRPr lang="en-US" sz="1400" dirty="0">
              <a:latin typeface="Arial Narrow" panose="020B0604020202020204" pitchFamily="34" charset="0"/>
            </a:endParaRPr>
          </a:p>
          <a:p>
            <a:r>
              <a:rPr lang="en-US" sz="1400" dirty="0">
                <a:latin typeface="Arial Narrow" panose="020B0604020202020204" pitchFamily="34" charset="0"/>
              </a:rPr>
              <a:t>2. Interprofessional approach to care for patient with severe chronic illness and at end-of-life</a:t>
            </a:r>
          </a:p>
          <a:p>
            <a:endParaRPr lang="en-US" sz="1400" dirty="0">
              <a:latin typeface="Arial Narrow" panose="020B0604020202020204" pitchFamily="34" charset="0"/>
            </a:endParaRPr>
          </a:p>
          <a:p>
            <a:r>
              <a:rPr lang="en-US" sz="1400" dirty="0">
                <a:latin typeface="Arial Narrow" panose="020B0604020202020204" pitchFamily="34" charset="0"/>
              </a:rPr>
              <a:t>3. End-of-life resources/support for family</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end-of-life.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58393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Best Case/Worst Case framework</a:t>
            </a:r>
          </a:p>
          <a:p>
            <a:pPr marL="0" marR="0" lvl="0" indent="0" algn="l" defTabSz="914400" rtl="0" eaLnBrk="1" fontAlgn="auto" latinLnBrk="0" hangingPunct="1">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400" dirty="0">
                <a:solidFill>
                  <a:prstClr val="black"/>
                </a:solidFill>
                <a:latin typeface="Arial Narrow" panose="020B0604020202020204" pitchFamily="34" charset="0"/>
                <a:cs typeface="Arial Narrow" panose="020B0604020202020204" pitchFamily="34" charset="0"/>
              </a:rPr>
              <a:t>Empathic communication framework</a:t>
            </a: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Home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hospice (currently uninsured, self-pay)</a:t>
            </a:r>
          </a:p>
          <a:p>
            <a:pPr marL="0" marR="0" lvl="0" indent="0" algn="l" defTabSz="914400" rtl="0" eaLnBrk="1" fontAlgn="auto" latinLnBrk="0" hangingPunct="1">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400" dirty="0">
                <a:solidFill>
                  <a:prstClr val="black"/>
                </a:solidFill>
                <a:latin typeface="Arial Narrow" panose="020B0604020202020204" pitchFamily="34" charset="0"/>
                <a:cs typeface="Arial Narrow" panose="020B0604020202020204" pitchFamily="34" charset="0"/>
              </a:rPr>
              <a:t>Caregiver Support for his wife</a:t>
            </a:r>
          </a:p>
          <a:p>
            <a:pPr marL="0" marR="0" lvl="0" indent="0" algn="l" defTabSz="914400" rtl="0" eaLnBrk="1" fontAlgn="auto" latinLnBrk="0" hangingPunct="1">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400" dirty="0">
                <a:solidFill>
                  <a:prstClr val="black"/>
                </a:solidFill>
                <a:latin typeface="Arial Narrow" panose="020B0604020202020204" pitchFamily="34" charset="0"/>
                <a:cs typeface="Arial Narrow" panose="020B0604020202020204" pitchFamily="34" charset="0"/>
              </a:rPr>
              <a:t>Bereavement support for his wife</a:t>
            </a: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r>
              <a:rPr lang="en-US" sz="1400" dirty="0">
                <a:solidFill>
                  <a:prstClr val="black"/>
                </a:solidFill>
                <a:latin typeface="Arial Narrow" panose="020B0604020202020204" pitchFamily="34" charset="0"/>
                <a:cs typeface="Arial Narrow" panose="020B0604020202020204" pitchFamily="34" charset="0"/>
              </a:rPr>
              <a:t>Advance care planning support</a:t>
            </a: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83B2B7A8-AC0E-87DF-8991-302F78EE96B6}"/>
              </a:ext>
            </a:extLst>
          </p:cNvPr>
          <p:cNvGrpSpPr/>
          <p:nvPr/>
        </p:nvGrpSpPr>
        <p:grpSpPr>
          <a:xfrm>
            <a:off x="3074801" y="965697"/>
            <a:ext cx="6002524" cy="3767908"/>
            <a:chOff x="3352800" y="935671"/>
            <a:chExt cx="6002524" cy="3767908"/>
          </a:xfrm>
        </p:grpSpPr>
        <p:pic>
          <p:nvPicPr>
            <p:cNvPr id="40" name="Picture 39" descr="A computer with a blank screen&#10;&#10;Description automatically generated with medium confidence">
              <a:extLst>
                <a:ext uri="{FF2B5EF4-FFF2-40B4-BE49-F238E27FC236}">
                  <a16:creationId xmlns:a16="http://schemas.microsoft.com/office/drawing/2014/main" id="{DA0D54E3-C6DD-8C78-6761-0E194A1F7D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41" name="Picture 40" descr="Graphical user interface, website&#10;&#10;Description automatically generated">
              <a:extLst>
                <a:ext uri="{FF2B5EF4-FFF2-40B4-BE49-F238E27FC236}">
                  <a16:creationId xmlns:a16="http://schemas.microsoft.com/office/drawing/2014/main" id="{7487ADF5-95A6-0920-D4EA-F8961C3C068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42" name="object 7">
            <a:extLst>
              <a:ext uri="{FF2B5EF4-FFF2-40B4-BE49-F238E27FC236}">
                <a16:creationId xmlns:a16="http://schemas.microsoft.com/office/drawing/2014/main" id="{22983696-185C-FC1E-A425-27B9D5EBAD91}"/>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43" name="object 3">
            <a:extLst>
              <a:ext uri="{FF2B5EF4-FFF2-40B4-BE49-F238E27FC236}">
                <a16:creationId xmlns:a16="http://schemas.microsoft.com/office/drawing/2014/main" id="{325E3018-2B0B-9D88-EEBE-89F3488FBA8B}"/>
              </a:ext>
            </a:extLst>
          </p:cNvPr>
          <p:cNvGrpSpPr/>
          <p:nvPr/>
        </p:nvGrpSpPr>
        <p:grpSpPr>
          <a:xfrm>
            <a:off x="-5" y="0"/>
            <a:ext cx="9144000" cy="935990"/>
            <a:chOff x="-5" y="3425808"/>
            <a:chExt cx="9144000" cy="935990"/>
          </a:xfrm>
        </p:grpSpPr>
        <p:sp>
          <p:nvSpPr>
            <p:cNvPr id="44" name="object 4">
              <a:extLst>
                <a:ext uri="{FF2B5EF4-FFF2-40B4-BE49-F238E27FC236}">
                  <a16:creationId xmlns:a16="http://schemas.microsoft.com/office/drawing/2014/main" id="{C5A44D02-40A5-8048-A99D-BE80DFF9CB4A}"/>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45" name="object 5">
              <a:extLst>
                <a:ext uri="{FF2B5EF4-FFF2-40B4-BE49-F238E27FC236}">
                  <a16:creationId xmlns:a16="http://schemas.microsoft.com/office/drawing/2014/main" id="{BB9DABB8-C069-D4DB-5797-DCC9BDDF6E2D}"/>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46" name="object 6">
              <a:extLst>
                <a:ext uri="{FF2B5EF4-FFF2-40B4-BE49-F238E27FC236}">
                  <a16:creationId xmlns:a16="http://schemas.microsoft.com/office/drawing/2014/main" id="{B75448E7-EE91-2E7D-3A3A-88FD6515F1A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47" name="object 7">
              <a:extLst>
                <a:ext uri="{FF2B5EF4-FFF2-40B4-BE49-F238E27FC236}">
                  <a16:creationId xmlns:a16="http://schemas.microsoft.com/office/drawing/2014/main" id="{3DD502DE-6AA6-EC63-87F4-6D269C9E79CC}"/>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48" name="object 8">
              <a:extLst>
                <a:ext uri="{FF2B5EF4-FFF2-40B4-BE49-F238E27FC236}">
                  <a16:creationId xmlns:a16="http://schemas.microsoft.com/office/drawing/2014/main" id="{8C83CA12-0A02-4C1E-647E-3BE53ABD83BD}"/>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49" name="Title 10">
            <a:extLst>
              <a:ext uri="{FF2B5EF4-FFF2-40B4-BE49-F238E27FC236}">
                <a16:creationId xmlns:a16="http://schemas.microsoft.com/office/drawing/2014/main" id="{6B9F66A4-4E4C-1EB5-F43A-A9003C699785}"/>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50" name="Title 10">
            <a:extLst>
              <a:ext uri="{FF2B5EF4-FFF2-40B4-BE49-F238E27FC236}">
                <a16:creationId xmlns:a16="http://schemas.microsoft.com/office/drawing/2014/main" id="{6F14763F-0A38-B071-9168-2CB36F23E97F}"/>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51" name="object 14">
            <a:extLst>
              <a:ext uri="{FF2B5EF4-FFF2-40B4-BE49-F238E27FC236}">
                <a16:creationId xmlns:a16="http://schemas.microsoft.com/office/drawing/2014/main" id="{DC1C527E-4254-780C-A2DB-935AE8A97E14}"/>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52" name="object 9">
            <a:extLst>
              <a:ext uri="{FF2B5EF4-FFF2-40B4-BE49-F238E27FC236}">
                <a16:creationId xmlns:a16="http://schemas.microsoft.com/office/drawing/2014/main" id="{E6CCFA8D-F1A8-16A5-2A06-9DE05937AD3D}"/>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CBCD4A34-1370-44AF-FFF3-1200268B3AB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sp>
        <p:nvSpPr>
          <p:cNvPr id="14" name="TextBox 13">
            <a:extLst>
              <a:ext uri="{FF2B5EF4-FFF2-40B4-BE49-F238E27FC236}">
                <a16:creationId xmlns:a16="http://schemas.microsoft.com/office/drawing/2014/main" id="{EEEB7CC0-28CC-E04E-BD3E-2B3AC507B50F}"/>
              </a:ext>
            </a:extLst>
          </p:cNvPr>
          <p:cNvSpPr txBox="1"/>
          <p:nvPr/>
        </p:nvSpPr>
        <p:spPr>
          <a:xfrm>
            <a:off x="377635" y="1266603"/>
            <a:ext cx="4572000" cy="2893100"/>
          </a:xfrm>
          <a:prstGeom prst="rect">
            <a:avLst/>
          </a:prstGeom>
          <a:noFill/>
        </p:spPr>
        <p:txBody>
          <a:bodyPr wrap="square" rtlCol="0">
            <a:spAutoFit/>
          </a:bodyPr>
          <a:lstStyle/>
          <a:p>
            <a:r>
              <a:rPr lang="en-US" sz="1400" dirty="0">
                <a:latin typeface="Arial Narrow" panose="020B0604020202020204" pitchFamily="34" charset="0"/>
              </a:rPr>
              <a:t>1. Know how to conduct challenging conversations with patients, families including how to discuss risk/benefits of interventions</a:t>
            </a:r>
          </a:p>
          <a:p>
            <a:endParaRPr lang="en-US" sz="1400" dirty="0">
              <a:latin typeface="Arial Narrow" panose="020B0604020202020204" pitchFamily="34" charset="0"/>
            </a:endParaRPr>
          </a:p>
          <a:p>
            <a:r>
              <a:rPr lang="en-US" sz="1400" dirty="0">
                <a:latin typeface="Arial Narrow" panose="020B0604020202020204" pitchFamily="34" charset="0"/>
              </a:rPr>
              <a:t>2. Know how to assess patient’s goals of care, preferences and values</a:t>
            </a:r>
          </a:p>
          <a:p>
            <a:endParaRPr lang="en-US" sz="1400" dirty="0">
              <a:latin typeface="Arial Narrow" panose="020B0604020202020204" pitchFamily="34" charset="0"/>
            </a:endParaRPr>
          </a:p>
          <a:p>
            <a:r>
              <a:rPr lang="en-US" sz="1400" dirty="0">
                <a:latin typeface="Arial Narrow" panose="020B0604020202020204" pitchFamily="34" charset="0"/>
              </a:rPr>
              <a:t>3. Know how to discuss with patient/families community-based resources and services </a:t>
            </a:r>
          </a:p>
          <a:p>
            <a:endParaRPr lang="en-US" sz="1400" dirty="0">
              <a:latin typeface="Arial Narrow" panose="020B0604020202020204" pitchFamily="34" charset="0"/>
            </a:endParaRPr>
          </a:p>
          <a:p>
            <a:r>
              <a:rPr lang="en-US" sz="1400" dirty="0">
                <a:latin typeface="Arial Narrow" panose="020B0604020202020204" pitchFamily="34" charset="0"/>
              </a:rPr>
              <a:t>4. Know how to communicate and collaborate with interprofessional teams to provide care for patients/ families. </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B5A2E319-4036-07DF-9DAA-80395B5422B2}"/>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4495800" cy="1815882"/>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a:t>
            </a:r>
          </a:p>
          <a:p>
            <a:endParaRPr lang="en-US" sz="1400" b="1" spc="1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group practice includes physicians, nurse practitioners, nurses, medical assistants and administrator.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Emergency Room &amp; Trauma teams are interprofessional, and includes surgeons, nurses, pharmacists, and therapists. </a:t>
            </a:r>
          </a:p>
          <a:p>
            <a:r>
              <a:rPr lang="en-US" sz="1400" b="1"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137482"/>
            <a:ext cx="8382000" cy="3323987"/>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Setting of Encounter:  Emergency Room</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Context/Reason for the Encounter: You are taking call with the Trauma Service in the hospital. You receive a call from Dr. Patel, a resident physician in Emergency Medicine.  She is calling to request admission of a patient, Dr. Stephen Jones. Dr. Jones is a 30-year-old man with a history of ALS (Amyotrophic Lateral Sclerosis).  You know Stephen  - he is a recent graduate from the family medicine program where you are faculty member. You had heard he was diagnosed with ALS shortly after finishing his residency program. Dr. Patel notes that Stephen has a severe stage IV decubitus ulcer with eschar that appears infected.  She already started antibiotics in the ED, but she is worried that the wound may need surgical debridement.</a:t>
            </a:r>
            <a:br>
              <a:rPr lang="en-US" sz="1400" dirty="0">
                <a:latin typeface="Arial Narrow" panose="020B0604020202020204" pitchFamily="34" charset="0"/>
                <a:cs typeface="Arial Narrow" panose="020B0604020202020204" pitchFamily="34" charset="0"/>
              </a:rPr>
            </a:br>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You go down to the ED for further evaluation.  Carol is crying - “His doc makes home visits and takes care of Stephen,” she explains. “We ran out of morphine for Stephen yesterday. Today he’s really, really in a lot of pain. And the pressure sore seems much worse over the past two weeks.”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Context / Reason for Encounter:  Severe pain, stage IV decubitus ulcer</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84401"/>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 (he, him)</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30-years-old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Stephen lives with his partner, Carol; owns house.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 </a:t>
            </a:r>
            <a:r>
              <a:rPr lang="en-US" sz="1400" dirty="0">
                <a:latin typeface="Arial Narrow" panose="020B0604020202020204" pitchFamily="34" charset="0"/>
                <a:cs typeface="Arial Narrow" panose="020B0604020202020204" pitchFamily="34" charset="0"/>
              </a:rPr>
              <a:t>Physician, self-employed, not currently working. Stephen moonlighted during residency on free weekends providing substitute coverage (locum tenens) that paid $200 per hour but provided no health benefits. He continued this work after finishing his residency. At the time of his ALS diagnosis six months ago he was self-employed.</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a:t>
            </a:r>
            <a:r>
              <a:rPr lang="en-US" sz="1400" dirty="0">
                <a:latin typeface="Arial Narrow" panose="020B0604020202020204" pitchFamily="34" charset="0"/>
                <a:cs typeface="Arial Narrow" panose="020B0604020202020204" pitchFamily="34" charset="0"/>
              </a:rPr>
              <a:t>Uninsured, self-pay</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61826"/>
            <a:ext cx="8382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Stephen's partner, Carol, took family medical leave from her job as an ER nurse to take care of him.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42018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7072" y="1165477"/>
            <a:ext cx="8382000" cy="472013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r>
              <a:rPr lang="en-US" sz="1400" dirty="0">
                <a:latin typeface="Arial Narrow" panose="020B0604020202020204" pitchFamily="34" charset="0"/>
                <a:cs typeface="Arial Narrow" panose="020B0604020202020204" pitchFamily="34" charset="0"/>
              </a:rPr>
              <a:t>Dr. Jones is a 30-year-old male with severe (8 out of 10) pain increasing over the last 24 hours.   He was diagnosed with Amyotrophic Lateral Sclerosis (ALS) six months ago, shortly after finishing his residency program. His course has been rapidly progressive, and he is now very emaciated and weak, limited to his bed. Steven says he is very anxious – partially because of the severe pain, but he also worries about his debts - his $250,000 in student loans and $300,000 house mortgage. He has no way to pay off his debt now. Carol says that over the past few weeks Stephen is not interested in food and is able to take only small sips of juice and water due to difficulty in swallowing. He is no longer able to carry on daily living activities – he cannot feed himself, ambulate or use his arms or legs.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 </a:t>
            </a:r>
            <a:r>
              <a:rPr lang="en-US" sz="1400" dirty="0">
                <a:latin typeface="Arial Narrow" panose="020B0604020202020204" pitchFamily="34" charset="0"/>
                <a:cs typeface="Arial Narrow" panose="020B0604020202020204" pitchFamily="34" charset="0"/>
              </a:rPr>
              <a:t>You are taking call with the Trauma Service in the hospital. You receive a call from Dr. Patel, a resident physician in Emergency Medicine.  She is calling to request admission of a patient, Dr. Stephen Jones. Dr. Jones is a 30-year-old man with a history of ALS (Amyotrophic Lateral Sclerosis).  You know Stephen  - he is a recent graduate from the family medicine program where you are faculty member. You had heard he was diagnosed with ALS shortly after finishing his residency program. Dr. Patel notes that Stephen has a severe stage IV decubitus ulcer with eschar that appears infected.  She already started antibiotics in the ED, but she is worried that the wound may need surgical debridement.</a:t>
            </a:r>
          </a:p>
          <a:p>
            <a:r>
              <a:rPr lang="en-US" sz="1400" dirty="0">
                <a:latin typeface="Arial Narrow" panose="020B0604020202020204" pitchFamily="34" charset="0"/>
                <a:cs typeface="Arial Narrow" panose="020B0604020202020204" pitchFamily="34" charset="0"/>
              </a:rPr>
              <a:t>You go down to the ED for further evaluation.  Carol is crying - “His doc makes home visits and takes care of Stephen,” she explains. “We ran out of morphine for Stephen yesterday. Today he’s really, really in a lot of pain. And the pressure sore seems much worse over the past two weeks.”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86552" y="1047750"/>
            <a:ext cx="8552648" cy="3939540"/>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endParaRPr lang="en-US" sz="1200" dirty="0">
              <a:latin typeface="Arial" panose="020B0604020202020204" pitchFamily="34" charset="0"/>
              <a:cs typeface="Arial" panose="020B0604020202020204" pitchFamily="34" charset="0"/>
            </a:endParaRPr>
          </a:p>
          <a:p>
            <a:r>
              <a:rPr lang="en-US" sz="1400" dirty="0">
                <a:latin typeface="Arial Narrow" panose="020B0604020202020204" pitchFamily="34" charset="0"/>
                <a:cs typeface="Arial Narrow" panose="020B0604020202020204" pitchFamily="34" charset="0"/>
              </a:rPr>
              <a:t>Vital Signs: </a:t>
            </a:r>
            <a:r>
              <a:rPr lang="en-US" sz="1400" dirty="0" err="1">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6ft 2in; </a:t>
            </a:r>
            <a:r>
              <a:rPr lang="en-US" sz="1400" dirty="0" err="1">
                <a:latin typeface="Arial Narrow" panose="020B0604020202020204" pitchFamily="34" charset="0"/>
                <a:cs typeface="Arial Narrow" panose="020B0604020202020204" pitchFamily="34" charset="0"/>
              </a:rPr>
              <a:t>Wt</a:t>
            </a:r>
            <a:r>
              <a:rPr lang="en-US" sz="1400" dirty="0">
                <a:latin typeface="Arial Narrow" panose="020B0604020202020204" pitchFamily="34" charset="0"/>
                <a:cs typeface="Arial Narrow" panose="020B0604020202020204" pitchFamily="34" charset="0"/>
              </a:rPr>
              <a:t>: 135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Pulse: 112; BP: 90/64; Respiratory Rate 18</a:t>
            </a:r>
          </a:p>
          <a:p>
            <a:r>
              <a:rPr lang="en-US" sz="1400" dirty="0">
                <a:latin typeface="Arial Narrow" panose="020B0604020202020204" pitchFamily="34" charset="0"/>
                <a:cs typeface="Arial Narrow" panose="020B0604020202020204" pitchFamily="34" charset="0"/>
              </a:rPr>
              <a:t>General: Emaciated male, lying immobile in a gurney in a ED room. He immediately recognizes you and smiles. He answers questions in a barely audible whisper, and nods or shakes his head for yes/no answers. He winces in pain as you gently examine him.</a:t>
            </a:r>
          </a:p>
          <a:p>
            <a:r>
              <a:rPr lang="en-US" sz="1400" dirty="0">
                <a:latin typeface="Arial Narrow" panose="020B0604020202020204" pitchFamily="34" charset="0"/>
                <a:cs typeface="Arial Narrow" panose="020B0604020202020204" pitchFamily="34" charset="0"/>
              </a:rPr>
              <a:t>Neurologic: Alert, oriented to person, place and time. His reflexes are brisk, with several beats of clonus in his upper extremities. He has a Babinski sign on the right foot, and a Hoffman’s sign in his right thumb and index finger. </a:t>
            </a:r>
          </a:p>
          <a:p>
            <a:r>
              <a:rPr lang="en-US" sz="1400" dirty="0">
                <a:latin typeface="Arial Narrow" panose="020B0604020202020204" pitchFamily="34" charset="0"/>
                <a:cs typeface="Arial Narrow" panose="020B0604020202020204" pitchFamily="34" charset="0"/>
              </a:rPr>
              <a:t>Musculoskeletal: Upper and lower extremity muscles are atrophied throughout. He has muscle fasciculations in his thighs and calves. </a:t>
            </a:r>
          </a:p>
          <a:p>
            <a:r>
              <a:rPr lang="en-US" sz="1400" dirty="0">
                <a:latin typeface="Arial Narrow" panose="020B0604020202020204" pitchFamily="34" charset="0"/>
                <a:cs typeface="Arial Narrow" panose="020B0604020202020204" pitchFamily="34" charset="0"/>
              </a:rPr>
              <a:t>Skin: There is a stage IV decubitus ulcer that you can probe to the bone, with dark eschar that is oozing purulent drainage. </a:t>
            </a:r>
          </a:p>
          <a:p>
            <a:r>
              <a:rPr lang="en-US" sz="1400" dirty="0">
                <a:latin typeface="Arial Narrow" panose="020B0604020202020204" pitchFamily="34" charset="0"/>
                <a:cs typeface="Arial Narrow" panose="020B0604020202020204" pitchFamily="34" charset="0"/>
              </a:rPr>
              <a:t>Lungs: Shallow respirations</a:t>
            </a:r>
          </a:p>
          <a:p>
            <a:r>
              <a:rPr lang="en-US" sz="1400" dirty="0">
                <a:latin typeface="Arial Narrow" panose="020B0604020202020204" pitchFamily="34" charset="0"/>
                <a:cs typeface="Arial Narrow" panose="020B0604020202020204" pitchFamily="34" charset="0"/>
              </a:rPr>
              <a:t>Heart: Tachycardia at 112, no murmurs </a:t>
            </a:r>
          </a:p>
          <a:p>
            <a:r>
              <a:rPr lang="en-US" sz="1400" dirty="0">
                <a:latin typeface="Arial Narrow" panose="020B0604020202020204" pitchFamily="34" charset="0"/>
                <a:cs typeface="Arial Narrow" panose="020B0604020202020204" pitchFamily="34" charset="0"/>
              </a:rPr>
              <a:t>Abdomen: Bowel sounds are present. No masses.</a:t>
            </a:r>
          </a:p>
          <a:p>
            <a:r>
              <a:rPr lang="en-US" sz="1400" dirty="0">
                <a:latin typeface="Arial Narrow" panose="020B0604020202020204" pitchFamily="34" charset="0"/>
                <a:cs typeface="Arial Narrow" panose="020B0604020202020204" pitchFamily="34" charset="0"/>
              </a:rPr>
              <a:t>Genital: Foley catheter in place, dark colored urine is trickling slowly into the bag. </a:t>
            </a:r>
          </a:p>
          <a:p>
            <a:r>
              <a:rPr lang="en-US" sz="1400" dirty="0">
                <a:latin typeface="Arial Narrow" panose="020B0604020202020204" pitchFamily="34" charset="0"/>
                <a:cs typeface="Arial Narrow" panose="020B0604020202020204" pitchFamily="34" charset="0"/>
              </a:rPr>
              <a:t>Rectal: Declined. The stool in hemoccult negative.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3583</TotalTime>
  <Words>2172</Words>
  <Application>Microsoft Macintosh PowerPoint</Application>
  <PresentationFormat>On-screen Show (16:9)</PresentationFormat>
  <Paragraphs>261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47</cp:revision>
  <dcterms:created xsi:type="dcterms:W3CDTF">2022-02-03T17:38:39Z</dcterms:created>
  <dcterms:modified xsi:type="dcterms:W3CDTF">2022-07-21T23:03:50Z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