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81" r:id="rId3"/>
    <p:sldId id="266" r:id="rId4"/>
    <p:sldId id="260" r:id="rId5"/>
    <p:sldId id="257" r:id="rId6"/>
    <p:sldId id="283" r:id="rId7"/>
    <p:sldId id="267" r:id="rId8"/>
    <p:sldId id="282" r:id="rId9"/>
    <p:sldId id="269" r:id="rId10"/>
    <p:sldId id="271" r:id="rId11"/>
    <p:sldId id="284" r:id="rId12"/>
    <p:sldId id="286" r:id="rId13"/>
    <p:sldId id="270" r:id="rId14"/>
    <p:sldId id="268" r:id="rId15"/>
    <p:sldId id="289" r:id="rId16"/>
    <p:sldId id="272" r:id="rId17"/>
    <p:sldId id="288" r:id="rId18"/>
    <p:sldId id="273" r:id="rId19"/>
    <p:sldId id="287" r:id="rId20"/>
    <p:sldId id="274" r:id="rId21"/>
    <p:sldId id="275" r:id="rId22"/>
    <p:sldId id="262" r:id="rId23"/>
    <p:sldId id="263" r:id="rId24"/>
    <p:sldId id="276" r:id="rId25"/>
    <p:sldId id="277" r:id="rId26"/>
    <p:sldId id="278" r:id="rId27"/>
    <p:sldId id="279" r:id="rId28"/>
    <p:sldId id="285" r:id="rId29"/>
    <p:sldId id="280" r:id="rId30"/>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4"/>
    <p:restoredTop sz="91429"/>
  </p:normalViewPr>
  <p:slideViewPr>
    <p:cSldViewPr>
      <p:cViewPr varScale="1">
        <p:scale>
          <a:sx n="156" d="100"/>
          <a:sy n="156" d="100"/>
        </p:scale>
        <p:origin x="480"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545E65A3-CD43-6740-AB2E-8925099CB56B}" type="datetimeFigureOut">
              <a:rPr lang="en-US" smtClean="0"/>
              <a:t>7/21/22</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C4F5C544-D361-E944-B8DB-4FC70F60657A}" type="slidenum">
              <a:rPr lang="en-US" smtClean="0"/>
              <a:t>‹#›</a:t>
            </a:fld>
            <a:endParaRPr lang="en-US"/>
          </a:p>
        </p:txBody>
      </p:sp>
    </p:spTree>
    <p:extLst>
      <p:ext uri="{BB962C8B-B14F-4D97-AF65-F5344CB8AC3E}">
        <p14:creationId xmlns:p14="http://schemas.microsoft.com/office/powerpoint/2010/main" val="85430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F5C544-D361-E944-B8DB-4FC70F60657A}" type="slidenum">
              <a:rPr lang="en-US" smtClean="0"/>
              <a:t>23</a:t>
            </a:fld>
            <a:endParaRPr lang="en-US"/>
          </a:p>
        </p:txBody>
      </p:sp>
    </p:spTree>
    <p:extLst>
      <p:ext uri="{BB962C8B-B14F-4D97-AF65-F5344CB8AC3E}">
        <p14:creationId xmlns:p14="http://schemas.microsoft.com/office/powerpoint/2010/main" val="1353636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6" name="object 16"/>
          <p:cNvSpPr txBox="1"/>
          <p:nvPr/>
        </p:nvSpPr>
        <p:spPr>
          <a:xfrm>
            <a:off x="1371600" y="3343413"/>
            <a:ext cx="6604679"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sz="2000" dirty="0">
                <a:solidFill>
                  <a:srgbClr val="231F20"/>
                </a:solidFill>
                <a:latin typeface="Arial Narrow" panose="020B0604020202020204" pitchFamily="34" charset="0"/>
                <a:cs typeface="Arial Narrow" panose="020B0604020202020204" pitchFamily="34" charset="0"/>
              </a:rPr>
              <a:t>:</a:t>
            </a:r>
            <a:r>
              <a:rPr lang="en-US" sz="2000" dirty="0">
                <a:solidFill>
                  <a:srgbClr val="231F20"/>
                </a:solidFill>
                <a:latin typeface="Arial Narrow" panose="020B0604020202020204" pitchFamily="34" charset="0"/>
                <a:cs typeface="Arial Narrow" panose="020B0604020202020204" pitchFamily="34" charset="0"/>
              </a:rPr>
              <a:t> 35-Year-Old Native American Man Living with COVID-19 </a:t>
            </a:r>
            <a:endParaRPr sz="2000" dirty="0">
              <a:latin typeface="Arial Narrow" panose="020B0604020202020204" pitchFamily="34" charset="0"/>
              <a:cs typeface="Arial Narrow" panose="020B0604020202020204" pitchFamily="34" charset="0"/>
            </a:endParaRPr>
          </a:p>
        </p:txBody>
      </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F1A02A26-7287-019D-F048-B138D5F9E940}"/>
              </a:ext>
            </a:extLst>
          </p:cNvPr>
          <p:cNvSpPr txBox="1"/>
          <p:nvPr/>
        </p:nvSpPr>
        <p:spPr>
          <a:xfrm>
            <a:off x="486097" y="197953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FADA3856-91CA-4742-A38D-11197E78E4B3}"/>
              </a:ext>
            </a:extLst>
          </p:cNvPr>
          <p:cNvSpPr/>
          <p:nvPr/>
        </p:nvSpPr>
        <p:spPr>
          <a:xfrm>
            <a:off x="2045186" y="132072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23976" y="1352550"/>
            <a:ext cx="83820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pPr marL="571500" indent="-1651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Patient’s initial chest x-ray was consistent with COVID-19 pneumonia.</a:t>
            </a:r>
          </a:p>
          <a:p>
            <a:pPr marL="571500" indent="-1651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He was admitted to the ICU and started on remdesivir and dexamethasone.</a:t>
            </a:r>
          </a:p>
          <a:p>
            <a:pPr marL="571500" indent="-1651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His oxygen saturation and work of breathing initially improved with high-flow nasal cannula but his respiratory status worsened until patient needed to be intubated for worsening COVID-19 pneumonia and associated acute respiratory distress syndrome (ARDS).</a:t>
            </a:r>
          </a:p>
          <a:p>
            <a:pPr marL="571500" indent="-1651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Patient was started on tocilizumab and antibiotics for superimposed pneumonia.</a:t>
            </a:r>
          </a:p>
          <a:p>
            <a:pPr marL="571500" indent="-1651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Over the next several days patient developed severe heart failure and cardiogenic shock so was placed on extracorporeal membrane oxygenation (ECMO).</a:t>
            </a:r>
          </a:p>
          <a:p>
            <a:pPr marL="571500" indent="-1651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He is currently in respiratory failure, heart failure, and renal failure requiring mechanical ventilation, ECMO, and continuous renal replacement therapy (CRRT). </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66683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5895" y="1047750"/>
            <a:ext cx="8382000" cy="4185761"/>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 </a:t>
            </a:r>
          </a:p>
          <a:p>
            <a:pPr marL="400050"/>
            <a:r>
              <a:rPr lang="en-US" sz="1400" dirty="0">
                <a:latin typeface="Arial Narrow" panose="020B0604020202020204" pitchFamily="34" charset="0"/>
                <a:cs typeface="Arial Narrow" panose="020B0604020202020204" pitchFamily="34" charset="0"/>
              </a:rPr>
              <a:t>Vital Signs: HR 134; Temp 37.2; BP 92/54; RR 22; weight 245 </a:t>
            </a:r>
            <a:r>
              <a:rPr lang="en-US" sz="1400" dirty="0" err="1">
                <a:latin typeface="Arial Narrow" panose="020B0604020202020204" pitchFamily="34" charset="0"/>
                <a:cs typeface="Arial Narrow" panose="020B0604020202020204" pitchFamily="34" charset="0"/>
              </a:rPr>
              <a:t>lbs</a:t>
            </a:r>
            <a:endParaRPr lang="en-US" sz="1400" dirty="0">
              <a:latin typeface="Arial Narrow" panose="020B0604020202020204" pitchFamily="34" charset="0"/>
              <a:cs typeface="Arial Narrow" panose="020B0604020202020204" pitchFamily="34" charset="0"/>
            </a:endParaRPr>
          </a:p>
          <a:p>
            <a:pPr marL="400050"/>
            <a:r>
              <a:rPr lang="en-US" sz="1400" dirty="0">
                <a:latin typeface="Arial Narrow" panose="020B0604020202020204" pitchFamily="34" charset="0"/>
                <a:cs typeface="Arial Narrow" panose="020B0604020202020204" pitchFamily="34" charset="0"/>
              </a:rPr>
              <a:t>General: appears seriously ill, diaphoretic, edematous, not alert</a:t>
            </a:r>
          </a:p>
          <a:p>
            <a:pPr marL="400050"/>
            <a:r>
              <a:rPr lang="en-US" sz="1400" dirty="0">
                <a:latin typeface="Arial Narrow" panose="020B0604020202020204" pitchFamily="34" charset="0"/>
                <a:cs typeface="Arial Narrow" panose="020B0604020202020204" pitchFamily="34" charset="0"/>
              </a:rPr>
              <a:t>HEENT: conjunctival hemorrhage in left eye, endotracheal tube in place, ECMO catheter in place in the right internal jugular vein</a:t>
            </a:r>
          </a:p>
          <a:p>
            <a:pPr marL="400050"/>
            <a:r>
              <a:rPr lang="en-US" sz="1400" dirty="0">
                <a:latin typeface="Arial Narrow" panose="020B0604020202020204" pitchFamily="34" charset="0"/>
                <a:cs typeface="Arial Narrow" panose="020B0604020202020204" pitchFamily="34" charset="0"/>
              </a:rPr>
              <a:t>Heart: tachycardic, no murmurs, regular rate</a:t>
            </a:r>
          </a:p>
          <a:p>
            <a:pPr marL="400050"/>
            <a:r>
              <a:rPr lang="en-US" sz="1400" dirty="0">
                <a:latin typeface="Arial Narrow" panose="020B0604020202020204" pitchFamily="34" charset="0"/>
                <a:cs typeface="Arial Narrow" panose="020B0604020202020204" pitchFamily="34" charset="0"/>
              </a:rPr>
              <a:t>Lungs: poor air movement, tachypneic, crackles present bilaterally throughout lungs</a:t>
            </a:r>
          </a:p>
          <a:p>
            <a:pPr marL="400050"/>
            <a:r>
              <a:rPr lang="en-US" sz="1400" dirty="0">
                <a:latin typeface="Arial Narrow" panose="020B0604020202020204" pitchFamily="34" charset="0"/>
                <a:cs typeface="Arial Narrow" panose="020B0604020202020204" pitchFamily="34" charset="0"/>
              </a:rPr>
              <a:t>Abdomen: full, nondistended, edema present in abdominal wall, positive bowel sounds, no palpable masses</a:t>
            </a:r>
          </a:p>
          <a:p>
            <a:pPr marL="400050"/>
            <a:r>
              <a:rPr lang="en-US" sz="1400" dirty="0">
                <a:latin typeface="Arial Narrow" panose="020B0604020202020204" pitchFamily="34" charset="0"/>
                <a:cs typeface="Arial Narrow" panose="020B0604020202020204" pitchFamily="34" charset="0"/>
              </a:rPr>
              <a:t>Neurologic: not awake or alert, appears sedated</a:t>
            </a:r>
          </a:p>
          <a:p>
            <a:pPr marL="400050"/>
            <a:r>
              <a:rPr lang="en-US" sz="1400" dirty="0">
                <a:latin typeface="Arial Narrow" panose="020B0604020202020204" pitchFamily="34" charset="0"/>
                <a:cs typeface="Arial Narrow" panose="020B0604020202020204" pitchFamily="34" charset="0"/>
              </a:rPr>
              <a:t>Skin: edema noted throughout body with edema in abdominal wall, bilateral lower extremities to thighs</a:t>
            </a:r>
          </a:p>
          <a:p>
            <a:pPr marL="400050"/>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Medications / Treatments</a:t>
            </a:r>
            <a:r>
              <a:rPr lang="en-US" sz="1400" dirty="0">
                <a:latin typeface="Arial Narrow" panose="020B0604020202020204" pitchFamily="34" charset="0"/>
                <a:cs typeface="Arial Narrow" panose="020B0604020202020204" pitchFamily="34" charset="0"/>
              </a:rPr>
              <a:t>: Prior to admission patient was taking traditional Navajo herbal medicine. Currently he is on a propofol drip, rocuronium drip, versed and fentanyl drip along with scheduled vancomycin and piperacillin-tazobactam and dexamethasone.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None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a:t>
            </a:r>
            <a:r>
              <a:rPr lang="en-US" sz="1400" dirty="0">
                <a:latin typeface="Arial Narrow" panose="020B0604020202020204" pitchFamily="34" charset="0"/>
                <a:cs typeface="Arial Narrow" panose="020B0604020202020204" pitchFamily="34" charset="0"/>
              </a:rPr>
              <a:t>: Patient chews tobacco, but no issues with alcohol or substance use.</a:t>
            </a:r>
          </a:p>
          <a:p>
            <a:pPr marL="400050"/>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04683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2876"/>
            <a:ext cx="8382000" cy="1815882"/>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  he is unable to give a ROS secondary to his poor mental status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Vital Signs: </a:t>
            </a:r>
          </a:p>
          <a:p>
            <a:pPr marL="292100"/>
            <a:r>
              <a:rPr lang="en-US" sz="1400" u="sng" dirty="0">
                <a:latin typeface="Arial Narrow" panose="020B0604020202020204" pitchFamily="34" charset="0"/>
                <a:cs typeface="Arial Narrow" panose="020B0604020202020204" pitchFamily="34" charset="0"/>
              </a:rPr>
              <a:t>Temperature</a:t>
            </a:r>
            <a:r>
              <a:rPr lang="en-US" sz="1400" dirty="0">
                <a:latin typeface="Arial Narrow" panose="020B0604020202020204" pitchFamily="34" charset="0"/>
                <a:cs typeface="Arial Narrow" panose="020B0604020202020204" pitchFamily="34" charset="0"/>
              </a:rPr>
              <a:t>: 38.2 </a:t>
            </a:r>
            <a:r>
              <a:rPr lang="en-US" sz="1400" dirty="0" err="1">
                <a:latin typeface="Arial Narrow" panose="020B0604020202020204" pitchFamily="34" charset="0"/>
                <a:cs typeface="Arial Narrow" panose="020B0604020202020204" pitchFamily="34" charset="0"/>
              </a:rPr>
              <a:t>DegC</a:t>
            </a:r>
            <a:endParaRPr lang="en-US" sz="1400" dirty="0">
              <a:latin typeface="Arial Narrow" panose="020B0604020202020204" pitchFamily="34" charset="0"/>
              <a:cs typeface="Arial Narrow" panose="020B0604020202020204" pitchFamily="34" charset="0"/>
            </a:endParaRPr>
          </a:p>
          <a:p>
            <a:pPr marL="292100"/>
            <a:r>
              <a:rPr lang="en-US" sz="1400" u="sng" dirty="0">
                <a:latin typeface="Arial Narrow" panose="020B0604020202020204" pitchFamily="34" charset="0"/>
                <a:cs typeface="Arial Narrow" panose="020B0604020202020204" pitchFamily="34" charset="0"/>
              </a:rPr>
              <a:t>Peripheral Pulse Rate</a:t>
            </a:r>
            <a:r>
              <a:rPr lang="en-US" sz="1400" dirty="0">
                <a:latin typeface="Arial Narrow" panose="020B0604020202020204" pitchFamily="34" charset="0"/>
                <a:cs typeface="Arial Narrow" panose="020B0604020202020204" pitchFamily="34" charset="0"/>
              </a:rPr>
              <a:t>: 110</a:t>
            </a:r>
          </a:p>
          <a:p>
            <a:pPr marL="292100"/>
            <a:r>
              <a:rPr lang="en-US" sz="1400" u="sng" dirty="0">
                <a:latin typeface="Arial Narrow" panose="020B0604020202020204" pitchFamily="34" charset="0"/>
                <a:cs typeface="Arial Narrow" panose="020B0604020202020204" pitchFamily="34" charset="0"/>
              </a:rPr>
              <a:t>Respiratory Rate</a:t>
            </a:r>
            <a:r>
              <a:rPr lang="en-US" sz="1400" dirty="0">
                <a:latin typeface="Arial Narrow" panose="020B0604020202020204" pitchFamily="34" charset="0"/>
                <a:cs typeface="Arial Narrow" panose="020B0604020202020204" pitchFamily="34" charset="0"/>
              </a:rPr>
              <a:t>: 28 breaths/min</a:t>
            </a:r>
          </a:p>
          <a:p>
            <a:pPr marL="292100"/>
            <a:r>
              <a:rPr lang="en-US" sz="1400" u="sng" dirty="0">
                <a:latin typeface="Arial Narrow" panose="020B0604020202020204" pitchFamily="34" charset="0"/>
                <a:cs typeface="Arial Narrow" panose="020B0604020202020204" pitchFamily="34" charset="0"/>
              </a:rPr>
              <a:t>Blood Pressure</a:t>
            </a:r>
            <a:r>
              <a:rPr lang="en-US" sz="1400" dirty="0">
                <a:latin typeface="Arial Narrow" panose="020B0604020202020204" pitchFamily="34" charset="0"/>
                <a:cs typeface="Arial Narrow" panose="020B0604020202020204" pitchFamily="34" charset="0"/>
              </a:rPr>
              <a:t>: 158/85</a:t>
            </a:r>
          </a:p>
          <a:p>
            <a:pPr marL="292100"/>
            <a:r>
              <a:rPr lang="en-US" sz="1400" u="sng" dirty="0">
                <a:latin typeface="Arial Narrow" panose="020B0604020202020204" pitchFamily="34" charset="0"/>
                <a:cs typeface="Arial Narrow" panose="020B0604020202020204" pitchFamily="34" charset="0"/>
              </a:rPr>
              <a:t>SpO2</a:t>
            </a:r>
            <a:r>
              <a:rPr lang="en-US" sz="1400" dirty="0">
                <a:latin typeface="Arial Narrow" panose="020B0604020202020204" pitchFamily="34" charset="0"/>
                <a:cs typeface="Arial Narrow" panose="020B0604020202020204" pitchFamily="34" charset="0"/>
              </a:rPr>
              <a:t>: 88% (room air) </a:t>
            </a: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2179763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228371"/>
            <a:ext cx="8382000" cy="127265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Diabetes, and high cholesterol and blood pressure. He has good mobility and mental health.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Heart disease, diabetes</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outdoor, tree, sky, flower&#10;&#10;Description automatically generated">
            <a:extLst>
              <a:ext uri="{FF2B5EF4-FFF2-40B4-BE49-F238E27FC236}">
                <a16:creationId xmlns:a16="http://schemas.microsoft.com/office/drawing/2014/main" id="{EA15E741-4D21-823E-1327-767D5DAE5DB6}"/>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00400" y="1047750"/>
            <a:ext cx="5715000" cy="385797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347663" lvl="0">
              <a:defRPr/>
            </a:pPr>
            <a:r>
              <a:rPr lang="en-US" sz="1400" dirty="0">
                <a:latin typeface="Arial Narrow" panose="020B0604020202020204" pitchFamily="34" charset="0"/>
              </a:rPr>
              <a:t>Since the patient has COVID-19, he will not be able to be discharged back to home now, although there are CHR (community health representative) who will visit patient if he was able to return home. </a:t>
            </a:r>
          </a:p>
          <a:p>
            <a:pPr marL="347663" lvl="0">
              <a:defRPr/>
            </a:pPr>
            <a:r>
              <a:rPr lang="en-US" sz="1400" dirty="0">
                <a:latin typeface="Arial Narrow" panose="020B0604020202020204" pitchFamily="34" charset="0"/>
              </a:rPr>
              <a:t>Regarding death – family members will have to make the decision and help with all the associated issues of death. There are no community services to assist with issues surrounding death.  Hospice is not available on the Navajo reservation.  Physician who serve the Navajo population may be able to put together hospice-like services by coordinating medication, nursing and equipment for the patient, but these physicians often have little training in providing end-of-life care.</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r>
              <a:rPr lang="en-US" sz="1400" dirty="0">
                <a:latin typeface="Arial Narrow" panose="020B0604020202020204" pitchFamily="34" charset="0"/>
              </a:rPr>
              <a:t>        Family members will have to make the decision and help with all the associated issues of death.  There are no community services on care/death. </a:t>
            </a:r>
          </a:p>
          <a:p>
            <a:pPr>
              <a:lnSpc>
                <a:spcPts val="2880"/>
              </a:lnSpc>
            </a:pPr>
            <a:endParaRPr lang="en-US" sz="1400" b="1" dirty="0">
              <a:latin typeface="Arial Narrow" panose="020B0604020202020204" pitchFamily="34" charset="0"/>
            </a:endParaRPr>
          </a:p>
        </p:txBody>
      </p:sp>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2462213"/>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Patient is a 35-year-old male with past medical history of diabetes, hyperlipidemia, and hypertension presents with flu/cold-like symptoms which rapidly progressed to hypoxic respiratory failure secondary to COVID-19 pneumonia and admitted to the ICU.</a:t>
            </a:r>
          </a:p>
          <a:p>
            <a:r>
              <a:rPr lang="en-US" sz="1400" dirty="0">
                <a:latin typeface="Arial Narrow" panose="020B0604020202020204" pitchFamily="34" charset="0"/>
                <a:cs typeface="Arial Narrow" panose="020B0604020202020204" pitchFamily="34" charset="0"/>
              </a:rPr>
              <a:t> </a:t>
            </a:r>
          </a:p>
          <a:p>
            <a:r>
              <a:rPr lang="en-US" sz="1400" dirty="0">
                <a:latin typeface="Arial Narrow" panose="020B0604020202020204" pitchFamily="34" charset="0"/>
                <a:cs typeface="Arial Narrow" panose="020B0604020202020204" pitchFamily="34" charset="0"/>
              </a:rPr>
              <a:t>The family has several people who would like to visit if he is dying, but they are limited by hospital restrictions to only 1 person per day, and limited ability to travel as they have limited gas money for the car. They can apply to IHS for help with funds for the car, but this is limited.  The family would be sending two people to go to the hospital in the final hours of the patient if they remove patient from life support, but multiple family members were hoping to visit.  The family will have to decide on which two people get to visit. It is unlikely that patient will live longer than moments once ECMO and the ventilator are discontinued, not enough time for all his family to see him in person.  The two family members would wear protective suits and would not be able to touch the patient personally, and it can be physically uncomfortable to be in the room for any period of time.  The nurse can help the rest of his family visit the patient remotely using iPad on zoom or phone. </a:t>
            </a: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305782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448040" cy="375487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No advance care planning on file, or wills, as culturally the patient and family don’t talk about death. Culturally, as Navajo they believe that speaking about things out loud regarding a specific person could lead those events to occur.  However, the significant other and patient have received education about advance care planning and know that talking about death will not lead to death, but rather that it prepares you for the situation if it happens.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The patient’s significant other claims she had the conversation with the patient regarding his directives and wills. She remembers that an IHS clinic healthcare provider encouraged she and her partner to engage in planning when they had their last child. They started a portfolio in the Arizona Health Current registry but never finished or submitted the data because their visit was primarily a wellness baby visit and there were other appointments booked that day. Visits to the clinic require traveling a long distance and so the family doesn’t go unless a family member is very ill. The couple continued to discuss some of their wishes on the drive home but didn’t think to document them and were afraid to get his parents involved in the conversation because to talk about death is not culturally appropriate.</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The patient’s father is not able to come to the hospital secondary to medical problems and they lack internet or cell service at their home.  The patient’s mother is his legal next of kin and surrogate decision maker, but she has never spoken with her son about his wishes or about death at all.  His mother will have to make medical decisions for him as his surrogate.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The nurse can help the rest of his family visit the patient remotely using iPad on zoom or facetime.  The patient will not live long enough to be eligible for hospice service, though bereavement support is available for the children if the patient’s partner/mother of children will give consent for it.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Regarding death – family members will have to make the decision and help with all the associated issues of death. There are no community services on death. The family would be sending two people to go to the hospital in the final hours of the patient, and other family members would communicate via iPad with the nurse and patient. The two family members would wear protection suits and stand outside of the window of the hospital room of the patient. Nurse would communicate with the family using iPad on zoom, encouraging family members to talk to the patient in the last hours (last for 8 hours); relatives would come in across the country via iPad— talking to the patient, and singing for the patient etc.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Bereavement support for the children is available if the patient’s partner/mother of children will give consent for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It is important to inquire about religious or spiritual beliefs from the family members to guide further discussion and clinical decision-making. Often, traditional healers or trusted spiritual leaders can be consulted.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34685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17306"/>
            <a:ext cx="2743438" cy="4115157"/>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
        <p:nvSpPr>
          <p:cNvPr id="5" name="TextBox 4">
            <a:extLst>
              <a:ext uri="{FF2B5EF4-FFF2-40B4-BE49-F238E27FC236}">
                <a16:creationId xmlns:a16="http://schemas.microsoft.com/office/drawing/2014/main" id="{E961AADA-5022-B04E-BBA2-437C941BF9D1}"/>
              </a:ext>
            </a:extLst>
          </p:cNvPr>
          <p:cNvSpPr txBox="1"/>
          <p:nvPr/>
        </p:nvSpPr>
        <p:spPr>
          <a:xfrm>
            <a:off x="152400" y="917306"/>
            <a:ext cx="5982970" cy="4185761"/>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endParaRPr>
          </a:p>
          <a:p>
            <a:r>
              <a:rPr lang="en-US" sz="1400" dirty="0">
                <a:latin typeface="Arial Narrow" panose="020B0604020202020204" pitchFamily="34" charset="0"/>
              </a:rPr>
              <a:t>The patient is getting worse despite full ECMO and ventilation support. Mechanical ventilation requires sedating medications and, secondary to how stiff his lungs are, sedation.  Therefore, the patient is unable to make end-of-life decisions. His mother is communicating with the providers about what the patient’s main interest may be and what she wants the provider to do as the patient’s condition is progressing to more critical stages. The decision on whether to keep the patient on the ventilator must be made. It is likely that he will die no matter if he remains on a ventilator or not, but the hospital policy allows two visitors to be with him at a time if the family elects to transition him to comfort focused care and stop the ventilator.  At this time the whole family is on the iPad with the physician, bedside nurse, chaplain.  A video interpreter was set up for the patient’s mother, which required 2 days notice to arrange.</a:t>
            </a:r>
          </a:p>
          <a:p>
            <a:r>
              <a:rPr lang="en-US" sz="1400" dirty="0">
                <a:latin typeface="Arial Narrow" panose="020B0604020202020204" pitchFamily="34" charset="0"/>
              </a:rPr>
              <a:t>The medical team speaks with the mother via interpreter for the final decision as to whether or not to remove him from the ventilator. All the family members are on zoom.  Through the conversation, the patient’s family are informed about the patient’s poor prognosis with low likelihood for survival and the nurse speaks with the family about the process of controlling suffering for the patient at end-of-life.</a:t>
            </a:r>
          </a:p>
          <a:p>
            <a:r>
              <a:rPr lang="en-US" sz="1400" dirty="0">
                <a:latin typeface="Arial Narrow" panose="020B0604020202020204" pitchFamily="34" charset="0"/>
              </a:rPr>
              <a:t> </a:t>
            </a:r>
          </a:p>
        </p:txBody>
      </p:sp>
    </p:spTree>
    <p:extLst>
      <p:ext uri="{BB962C8B-B14F-4D97-AF65-F5344CB8AC3E}">
        <p14:creationId xmlns:p14="http://schemas.microsoft.com/office/powerpoint/2010/main" val="2694790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47750"/>
            <a:ext cx="8229600" cy="160043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r>
              <a:rPr lang="en-US" sz="1400" b="1" dirty="0">
                <a:latin typeface="Arial Narrow" panose="020B0604020202020204" pitchFamily="34" charset="0"/>
                <a:cs typeface="Arial Narrow" panose="020B0604020202020204" pitchFamily="34" charset="0"/>
              </a:rPr>
              <a:t>(Cont.)</a:t>
            </a:r>
          </a:p>
          <a:p>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The patient’s mother requests any kind of intervention to keep her son alive. He is their only living child now after the loss of their other children in the past. However, the patient’s significant other does not want further intervention to prolong the patient’s suffering since she had a conversation with patient before; he told her he would not want to live like this. The patient told his significant other he didn’t want to live on tubes “like a vegetable” and would want to avoid prolonged suffering in the hospital. The patient’s mother has never heard this from their son. </a:t>
            </a: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182955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77635" y="1266603"/>
            <a:ext cx="4572000" cy="3754874"/>
          </a:xfrm>
          <a:prstGeom prst="rect">
            <a:avLst/>
          </a:prstGeom>
          <a:noFill/>
        </p:spPr>
        <p:txBody>
          <a:bodyPr wrap="square" rtlCol="0">
            <a:spAutoFit/>
          </a:bodyPr>
          <a:lstStyle/>
          <a:p>
            <a:r>
              <a:rPr lang="en-US" sz="1400" dirty="0">
                <a:latin typeface="Arial Narrow" panose="020B0604020202020204" pitchFamily="34" charset="0"/>
              </a:rPr>
              <a:t>1.  Knowledgeable about palliative care and hospice </a:t>
            </a:r>
          </a:p>
          <a:p>
            <a:endParaRPr lang="en-US" sz="1400" dirty="0">
              <a:latin typeface="Arial Narrow" panose="020B0604020202020204" pitchFamily="34" charset="0"/>
            </a:endParaRPr>
          </a:p>
          <a:p>
            <a:r>
              <a:rPr lang="en-US" sz="1400" dirty="0">
                <a:latin typeface="Arial Narrow" panose="020B0604020202020204" pitchFamily="34" charset="0"/>
              </a:rPr>
              <a:t>2.  Knowledgeable about advance care directives and cultural considerations, including after death and </a:t>
            </a:r>
            <a:r>
              <a:rPr lang="en-US" sz="1400">
                <a:latin typeface="Arial Narrow" panose="020B0604020202020204" pitchFamily="34" charset="0"/>
              </a:rPr>
              <a:t>funeral arrangements.</a:t>
            </a:r>
            <a:endParaRPr lang="en-US" sz="1400" dirty="0">
              <a:latin typeface="Arial Narrow" panose="020B0604020202020204" pitchFamily="34" charset="0"/>
            </a:endParaRPr>
          </a:p>
          <a:p>
            <a:endParaRPr lang="en-US" sz="1400" dirty="0">
              <a:latin typeface="Arial Narrow" panose="020B0604020202020204" pitchFamily="34" charset="0"/>
            </a:endParaRPr>
          </a:p>
          <a:p>
            <a:r>
              <a:rPr lang="en-US" sz="1400" dirty="0">
                <a:latin typeface="Arial Narrow" panose="020B0604020202020204" pitchFamily="34" charset="0"/>
              </a:rPr>
              <a:t>3. Knowledgeable about the role of IP teams in end-of-life care across cultures</a:t>
            </a:r>
          </a:p>
          <a:p>
            <a:endParaRPr lang="en-US" sz="1400" dirty="0">
              <a:latin typeface="Arial Narrow" panose="020B0604020202020204" pitchFamily="34" charset="0"/>
            </a:endParaRPr>
          </a:p>
          <a:p>
            <a:r>
              <a:rPr lang="en-US" sz="1400" dirty="0">
                <a:latin typeface="Arial Narrow" panose="020B0604020202020204" pitchFamily="34" charset="0"/>
              </a:rPr>
              <a:t>4. Knowledgeable about the role of family meetings</a:t>
            </a:r>
          </a:p>
          <a:p>
            <a:endParaRPr lang="en-US" sz="1400" dirty="0">
              <a:latin typeface="Arial Narrow" panose="020B0604020202020204" pitchFamily="34" charset="0"/>
            </a:endParaRPr>
          </a:p>
          <a:p>
            <a:r>
              <a:rPr lang="en-US" sz="1400" dirty="0">
                <a:latin typeface="Arial Narrow" panose="020B0604020202020204" pitchFamily="34" charset="0"/>
              </a:rPr>
              <a:t>5. Knowledgeable about the role of translation services, and how to access these services across the continuum of care to deliver end-of-life care to patients and their families</a:t>
            </a:r>
          </a:p>
          <a:p>
            <a:endParaRPr lang="en-US" sz="1400" dirty="0">
              <a:latin typeface="Arial Narrow" panose="020B0604020202020204" pitchFamily="34" charset="0"/>
            </a:endParaRPr>
          </a:p>
          <a:p>
            <a:r>
              <a:rPr lang="en-US" sz="1400" dirty="0">
                <a:latin typeface="Arial Narrow" panose="020B0604020202020204" pitchFamily="34" charset="0"/>
              </a:rPr>
              <a:t>6. Knowledgeable about healthcare and community resources available for Native Americans to support end of life care.</a:t>
            </a: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38760" y="1039240"/>
            <a:ext cx="8448040" cy="364292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p>
          <a:p>
            <a:r>
              <a:rPr lang="en-US" sz="1400" dirty="0">
                <a:latin typeface="Arial Narrow" panose="020B0604020202020204" pitchFamily="34" charset="0"/>
                <a:cs typeface="Arial Narrow" panose="020B0604020202020204" pitchFamily="34" charset="0"/>
              </a:rPr>
              <a:t>1. What are the steps that need to be taken to set up a family meeting in the midst of a pandemic with limitations on hospital visitation?</a:t>
            </a:r>
          </a:p>
          <a:p>
            <a:r>
              <a:rPr lang="en-US" sz="1400" dirty="0">
                <a:latin typeface="Arial Narrow" panose="020B0604020202020204" pitchFamily="34" charset="0"/>
                <a:cs typeface="Arial Narrow" panose="020B0604020202020204" pitchFamily="34" charset="0"/>
              </a:rPr>
              <a:t>2. What are barriers in place for communication with the family?  Cultural?  Language?  Technology?  Resources?</a:t>
            </a:r>
          </a:p>
          <a:p>
            <a:r>
              <a:rPr lang="en-US" sz="1400" dirty="0">
                <a:latin typeface="Arial Narrow" panose="020B0604020202020204" pitchFamily="34" charset="0"/>
                <a:cs typeface="Arial Narrow" panose="020B0604020202020204" pitchFamily="34" charset="0"/>
              </a:rPr>
              <a:t>3. What strategies can be utilized to understand cultural preferences of patients and families?</a:t>
            </a:r>
          </a:p>
          <a:p>
            <a:r>
              <a:rPr lang="en-US" sz="1400" dirty="0">
                <a:latin typeface="Arial Narrow" panose="020B0604020202020204" pitchFamily="34" charset="0"/>
                <a:cs typeface="Arial Narrow" panose="020B0604020202020204" pitchFamily="34" charset="0"/>
              </a:rPr>
              <a:t>4. How do limitations and disparities in resources affect patient care?</a:t>
            </a:r>
          </a:p>
          <a:p>
            <a:r>
              <a:rPr lang="en-US" sz="1400" dirty="0">
                <a:latin typeface="Arial Narrow" panose="020B0604020202020204" pitchFamily="34" charset="0"/>
                <a:cs typeface="Arial Narrow" panose="020B0604020202020204" pitchFamily="34" charset="0"/>
              </a:rPr>
              <a:t>5.  What strategies could have been utilized to clarify patient’s end-of-life wishes?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What happens at, or near, death of patient:  Funeral practice is challenging. In light of COVID-19, there are questions about where the funeral will be held, how to pay for it (Navajo pay ¼), and who will transport and prepare the body if they choose to have a traditional funeral. Also, there are conflicts on having contemporary funeral (desires of the young mother) vs. having traditional funeral (desires of the patient’s parents), etc.   The family would need to talk with social worker or other special persons from the hospital to understand the process and make a decision.</a:t>
            </a:r>
          </a:p>
          <a:p>
            <a:r>
              <a:rPr lang="en-US" sz="1400"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a:t>
            </a:r>
          </a:p>
        </p:txBody>
      </p:sp>
    </p:spTree>
    <p:extLst>
      <p:ext uri="{BB962C8B-B14F-4D97-AF65-F5344CB8AC3E}">
        <p14:creationId xmlns:p14="http://schemas.microsoft.com/office/powerpoint/2010/main" val="179651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64837B9A-0E7A-6F81-C933-70013692974F}"/>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386440"/>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r>
              <a:rPr lang="en-US" sz="1400" dirty="0">
                <a:latin typeface="Arial Narrow" panose="020B0604020202020204" pitchFamily="34" charset="0"/>
                <a:cs typeface="Arial Narrow" panose="020B0604020202020204" pitchFamily="34" charset="0"/>
              </a:rPr>
              <a:t>Utilize communication frameworks (e.g., Best Case/Worst Case, SPIKES, Empathic, Serious Illness Conversations) to present and discuss options.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spTree>
    <p:extLst>
      <p:ext uri="{BB962C8B-B14F-4D97-AF65-F5344CB8AC3E}">
        <p14:creationId xmlns:p14="http://schemas.microsoft.com/office/powerpoint/2010/main" val="3590193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4640629"/>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Nurse will be the main person with the communication.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Physician will say about the large picture.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Patient care-technician, billing staff, therapist, and transportation coordinator may also be involved.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Pharmacies --- medications from IHS, oxygen home (if the patient survived), treatment options etc.</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Public health (case confirmation, contact tracing, social support, policy issues--- who should pay, advocate for the family and patient (IHS is the last resource), advanced directives (Navajo common law marriages vs. legal marriages), community health workers etc.</a:t>
            </a:r>
          </a:p>
          <a:p>
            <a:pPr>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E25F4568-2F78-448A-E9B0-7F8E6AA1858A}"/>
              </a:ext>
            </a:extLst>
          </p:cNvPr>
          <p:cNvPicPr>
            <a:picLocks noChangeAspect="1"/>
          </p:cNvPicPr>
          <p:nvPr/>
        </p:nvPicPr>
        <p:blipFill>
          <a:blip r:embed="rId3"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4232825"/>
          </a:xfrm>
          <a:prstGeom prst="rect">
            <a:avLst/>
          </a:prstGeom>
          <a:noFill/>
        </p:spPr>
        <p:txBody>
          <a:bodyPr wrap="square" rtlCol="0">
            <a:spAutoFit/>
          </a:bodyPr>
          <a:lstStyle/>
          <a:p>
            <a:pPr>
              <a:spcAft>
                <a:spcPts val="1200"/>
              </a:spcAft>
            </a:pPr>
            <a:r>
              <a:rPr lang="en-US" sz="1400" b="1" dirty="0">
                <a:latin typeface="Arial Narrow" panose="020B0604020202020204" pitchFamily="34" charset="0"/>
                <a:cs typeface="Arial Narrow" panose="020B0604020202020204" pitchFamily="34" charset="0"/>
              </a:rPr>
              <a:t>How will you approach utilizing a team approach to providing care?</a:t>
            </a:r>
          </a:p>
          <a:p>
            <a:pPr>
              <a:spcAft>
                <a:spcPts val="1200"/>
              </a:spcAft>
            </a:pPr>
            <a:r>
              <a:rPr lang="en-US" sz="1400" dirty="0">
                <a:latin typeface="Arial Narrow" panose="020B0604020202020204" pitchFamily="34" charset="0"/>
                <a:cs typeface="Arial Narrow" panose="020B0604020202020204" pitchFamily="34" charset="0"/>
              </a:rPr>
              <a:t>Nurse will be the main person with the communication. </a:t>
            </a:r>
          </a:p>
          <a:p>
            <a:pPr>
              <a:spcAft>
                <a:spcPts val="1200"/>
              </a:spcAft>
            </a:pPr>
            <a:r>
              <a:rPr lang="en-US" sz="1400" dirty="0">
                <a:latin typeface="Arial Narrow" panose="020B0604020202020204" pitchFamily="34" charset="0"/>
                <a:cs typeface="Arial Narrow" panose="020B0604020202020204" pitchFamily="34" charset="0"/>
              </a:rPr>
              <a:t>Physician will say about the large picture. </a:t>
            </a:r>
          </a:p>
          <a:p>
            <a:pPr>
              <a:spcAft>
                <a:spcPts val="1200"/>
              </a:spcAft>
            </a:pPr>
            <a:r>
              <a:rPr lang="en-US" sz="1400" dirty="0">
                <a:latin typeface="Arial Narrow" panose="020B0604020202020204" pitchFamily="34" charset="0"/>
                <a:cs typeface="Arial Narrow" panose="020B0604020202020204" pitchFamily="34" charset="0"/>
              </a:rPr>
              <a:t>Patient care-technician, billing staff, therapist, and transportation coordinator may also be involved.</a:t>
            </a:r>
          </a:p>
          <a:p>
            <a:pPr>
              <a:spcAft>
                <a:spcPts val="1200"/>
              </a:spcAft>
            </a:pPr>
            <a:endParaRPr lang="en-US" sz="1400" dirty="0">
              <a:latin typeface="Arial Narrow" panose="020B0604020202020204" pitchFamily="34" charset="0"/>
              <a:cs typeface="Arial Narrow" panose="020B0604020202020204" pitchFamily="34" charset="0"/>
            </a:endParaRPr>
          </a:p>
          <a:p>
            <a:pPr>
              <a:spcAft>
                <a:spcPts val="1200"/>
              </a:spcAft>
            </a:pPr>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a:t>
            </a: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Are there any integrative, traditional, or complementary therapies that will help the patient at this stage or later?  </a:t>
            </a:r>
          </a:p>
          <a:p>
            <a:pPr>
              <a:lnSpc>
                <a:spcPts val="2880"/>
              </a:lnSpc>
            </a:pPr>
            <a:r>
              <a:rPr lang="en-US" sz="1400" dirty="0">
                <a:solidFill>
                  <a:schemeClr val="tx2">
                    <a:lumMod val="75000"/>
                  </a:schemeClr>
                </a:solidFill>
                <a:latin typeface="Arial Narrow" panose="020B0604020202020204" pitchFamily="34" charset="0"/>
                <a:cs typeface="Arial Narrow" panose="020B0604020202020204" pitchFamily="34" charset="0"/>
              </a:rPr>
              <a:t>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290242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998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2A4E841-BADC-3AA4-3806-147420B79165}"/>
              </a:ext>
            </a:extLst>
          </p:cNvPr>
          <p:cNvGrpSpPr/>
          <p:nvPr/>
        </p:nvGrpSpPr>
        <p:grpSpPr>
          <a:xfrm>
            <a:off x="3074801" y="965697"/>
            <a:ext cx="6002524" cy="3767908"/>
            <a:chOff x="3352800" y="935671"/>
            <a:chExt cx="6002524" cy="3767908"/>
          </a:xfrm>
        </p:grpSpPr>
        <p:pic>
          <p:nvPicPr>
            <p:cNvPr id="16" name="Picture 15" descr="A computer with a blank screen&#10;&#10;Description automatically generated with medium confidence">
              <a:extLst>
                <a:ext uri="{FF2B5EF4-FFF2-40B4-BE49-F238E27FC236}">
                  <a16:creationId xmlns:a16="http://schemas.microsoft.com/office/drawing/2014/main" id="{1113E4EB-0675-57F4-BB8F-6BC9FD0181B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18" name="Picture 17" descr="Graphical user interface, website&#10;&#10;Description automatically generated">
              <a:extLst>
                <a:ext uri="{FF2B5EF4-FFF2-40B4-BE49-F238E27FC236}">
                  <a16:creationId xmlns:a16="http://schemas.microsoft.com/office/drawing/2014/main" id="{4EF602C2-37AA-AEF9-4DC8-44C58A7A1DF0}"/>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9" name="object 7">
            <a:extLst>
              <a:ext uri="{FF2B5EF4-FFF2-40B4-BE49-F238E27FC236}">
                <a16:creationId xmlns:a16="http://schemas.microsoft.com/office/drawing/2014/main" id="{137DAC8B-FA97-47D2-31D5-01B8081FEE7B}"/>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0" name="object 3">
            <a:extLst>
              <a:ext uri="{FF2B5EF4-FFF2-40B4-BE49-F238E27FC236}">
                <a16:creationId xmlns:a16="http://schemas.microsoft.com/office/drawing/2014/main" id="{A3428997-0FC8-DA8E-C28A-39ABBFA5199B}"/>
              </a:ext>
            </a:extLst>
          </p:cNvPr>
          <p:cNvGrpSpPr/>
          <p:nvPr/>
        </p:nvGrpSpPr>
        <p:grpSpPr>
          <a:xfrm>
            <a:off x="-5" y="0"/>
            <a:ext cx="9144000" cy="935990"/>
            <a:chOff x="-5" y="3425808"/>
            <a:chExt cx="9144000" cy="935990"/>
          </a:xfrm>
        </p:grpSpPr>
        <p:sp>
          <p:nvSpPr>
            <p:cNvPr id="27" name="object 4">
              <a:extLst>
                <a:ext uri="{FF2B5EF4-FFF2-40B4-BE49-F238E27FC236}">
                  <a16:creationId xmlns:a16="http://schemas.microsoft.com/office/drawing/2014/main" id="{63F62062-3A53-0665-2010-757EB891F3FD}"/>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31" name="object 5">
              <a:extLst>
                <a:ext uri="{FF2B5EF4-FFF2-40B4-BE49-F238E27FC236}">
                  <a16:creationId xmlns:a16="http://schemas.microsoft.com/office/drawing/2014/main" id="{32C60A9E-5A72-D5B0-7577-98E2825E48F0}"/>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32" name="object 6">
              <a:extLst>
                <a:ext uri="{FF2B5EF4-FFF2-40B4-BE49-F238E27FC236}">
                  <a16:creationId xmlns:a16="http://schemas.microsoft.com/office/drawing/2014/main" id="{B1EACE0D-9FD8-E783-6DA5-01E9BFFED019}"/>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33" name="object 7">
              <a:extLst>
                <a:ext uri="{FF2B5EF4-FFF2-40B4-BE49-F238E27FC236}">
                  <a16:creationId xmlns:a16="http://schemas.microsoft.com/office/drawing/2014/main" id="{D32312F1-94EA-5764-8467-EE9DCE7EA999}"/>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34" name="object 8">
              <a:extLst>
                <a:ext uri="{FF2B5EF4-FFF2-40B4-BE49-F238E27FC236}">
                  <a16:creationId xmlns:a16="http://schemas.microsoft.com/office/drawing/2014/main" id="{DE46E16F-1C54-5D7B-0B29-03757CD5D774}"/>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35" name="Title 10">
            <a:extLst>
              <a:ext uri="{FF2B5EF4-FFF2-40B4-BE49-F238E27FC236}">
                <a16:creationId xmlns:a16="http://schemas.microsoft.com/office/drawing/2014/main" id="{5690B9DD-7FBF-66FE-B932-3A005C06ACC6}"/>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36" name="Title 10">
            <a:extLst>
              <a:ext uri="{FF2B5EF4-FFF2-40B4-BE49-F238E27FC236}">
                <a16:creationId xmlns:a16="http://schemas.microsoft.com/office/drawing/2014/main" id="{6ABF1D73-A36C-8618-9210-83D801C58D55}"/>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7" name="object 14">
            <a:extLst>
              <a:ext uri="{FF2B5EF4-FFF2-40B4-BE49-F238E27FC236}">
                <a16:creationId xmlns:a16="http://schemas.microsoft.com/office/drawing/2014/main" id="{3083ECFA-60B8-82FF-CA8E-0C15A6B2AF3F}"/>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38" name="object 9">
            <a:extLst>
              <a:ext uri="{FF2B5EF4-FFF2-40B4-BE49-F238E27FC236}">
                <a16:creationId xmlns:a16="http://schemas.microsoft.com/office/drawing/2014/main" id="{A40B6EC8-8B59-3232-4D37-513FEB271A1E}"/>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indoor, computer&#10;&#10;Description automatically generated">
            <a:extLst>
              <a:ext uri="{FF2B5EF4-FFF2-40B4-BE49-F238E27FC236}">
                <a16:creationId xmlns:a16="http://schemas.microsoft.com/office/drawing/2014/main" id="{F0462B14-193C-74C5-54E9-75502B14477F}"/>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35671"/>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24" name="TextBox 23">
            <a:extLst>
              <a:ext uri="{FF2B5EF4-FFF2-40B4-BE49-F238E27FC236}">
                <a16:creationId xmlns:a16="http://schemas.microsoft.com/office/drawing/2014/main" id="{39518F48-52DD-4EE8-B423-BEDA6EC65E0D}"/>
              </a:ext>
            </a:extLst>
          </p:cNvPr>
          <p:cNvSpPr txBox="1"/>
          <p:nvPr/>
        </p:nvSpPr>
        <p:spPr>
          <a:xfrm>
            <a:off x="377635" y="1266603"/>
            <a:ext cx="4572000" cy="3108543"/>
          </a:xfrm>
          <a:prstGeom prst="rect">
            <a:avLst/>
          </a:prstGeom>
          <a:noFill/>
        </p:spPr>
        <p:txBody>
          <a:bodyPr wrap="square" rtlCol="0">
            <a:spAutoFit/>
          </a:bodyPr>
          <a:lstStyle/>
          <a:p>
            <a:r>
              <a:rPr lang="en-US" sz="1400" dirty="0">
                <a:latin typeface="Arial Narrow" panose="020B0604020202020204" pitchFamily="34" charset="0"/>
              </a:rPr>
              <a:t>1.  How to effectively work with team members in the care of persons at the end of life</a:t>
            </a:r>
          </a:p>
          <a:p>
            <a:endParaRPr lang="en-US" sz="1400" dirty="0">
              <a:latin typeface="Arial Narrow" panose="020B0604020202020204" pitchFamily="34" charset="0"/>
            </a:endParaRPr>
          </a:p>
          <a:p>
            <a:r>
              <a:rPr lang="en-US" sz="1400" dirty="0">
                <a:latin typeface="Arial Narrow" panose="020B0604020202020204" pitchFamily="34" charset="0"/>
              </a:rPr>
              <a:t>2.  How to use translation services in the care of persons at the end of life</a:t>
            </a:r>
          </a:p>
          <a:p>
            <a:endParaRPr lang="en-US" sz="1400" dirty="0">
              <a:latin typeface="Arial Narrow" panose="020B0604020202020204" pitchFamily="34" charset="0"/>
            </a:endParaRPr>
          </a:p>
          <a:p>
            <a:r>
              <a:rPr lang="en-US" sz="1400" dirty="0">
                <a:latin typeface="Arial Narrow" panose="020B0604020202020204" pitchFamily="34" charset="0"/>
              </a:rPr>
              <a:t>3. How to effectively conduct challenging conversations with patients/families at the end of life, incorporating cultural humility</a:t>
            </a:r>
          </a:p>
          <a:p>
            <a:endParaRPr lang="en-US" sz="1400" dirty="0">
              <a:latin typeface="Arial Narrow" panose="020B0604020202020204" pitchFamily="34" charset="0"/>
            </a:endParaRPr>
          </a:p>
          <a:p>
            <a:r>
              <a:rPr lang="en-US" sz="1400" dirty="0">
                <a:latin typeface="Arial Narrow" panose="020B0604020202020204" pitchFamily="34" charset="0"/>
              </a:rPr>
              <a:t>4. How to effectively deliver empathic communication</a:t>
            </a:r>
          </a:p>
          <a:p>
            <a:endParaRPr lang="en-US" sz="1400" dirty="0">
              <a:latin typeface="Arial Narrow" panose="020B0604020202020204" pitchFamily="34" charset="0"/>
            </a:endParaRPr>
          </a:p>
          <a:p>
            <a:r>
              <a:rPr lang="en-US" sz="1400" dirty="0">
                <a:latin typeface="Arial Narrow" panose="020B0604020202020204" pitchFamily="34" charset="0"/>
              </a:rPr>
              <a:t>5. How to assess goals of care, values and preferences with cultural humility</a:t>
            </a:r>
          </a:p>
          <a:p>
            <a:endParaRPr lang="en-US" sz="14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up of people shaking hands&#10;&#10;Description automatically generated">
            <a:extLst>
              <a:ext uri="{FF2B5EF4-FFF2-40B4-BE49-F238E27FC236}">
                <a16:creationId xmlns:a16="http://schemas.microsoft.com/office/drawing/2014/main" id="{25149FB2-00DB-6D2C-DA92-62B93EE935FE}"/>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5715000" cy="3539430"/>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 / Role: </a:t>
            </a:r>
            <a:endParaRPr lang="en-US" sz="1400" spc="1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Nurse - Primary source for information/communication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Physician -  Large picture; treatment plan</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Pharmacist - Medications from Indian Health Services (IHS), oxygen home (if needed), treatment options etc.</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Public health - Case confirmation, contact tracing, social support, policy issues — who should pay, advocate for the family and patient (IHS is the last resource), advanced directives (Navajo common law marriages vs. legal marriages), community health workers etc.</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Patient care-technician, billing staff, therapist, and transportation coordinator may also be involved.</a:t>
            </a:r>
          </a:p>
        </p:txBody>
      </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42345"/>
            <a:ext cx="8382000" cy="440120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a:t>
            </a:r>
            <a:r>
              <a:rPr lang="en-US" sz="1400" dirty="0">
                <a:latin typeface="Arial Narrow" panose="020B0604020202020204" pitchFamily="34" charset="0"/>
                <a:cs typeface="Arial Narrow" panose="020B0604020202020204" pitchFamily="34" charset="0"/>
              </a:rPr>
              <a:t>: The patient, Henry Nez, was brought to Emergency Department first, then he was transferred to the Intensive Care Unit (ICU) in a hospital in Phoenix.</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 Reason for Encounter</a:t>
            </a:r>
            <a:r>
              <a:rPr lang="en-US" sz="1400" dirty="0">
                <a:latin typeface="Arial Narrow" panose="020B0604020202020204" pitchFamily="34" charset="0"/>
                <a:cs typeface="Arial Narrow" panose="020B0604020202020204" pitchFamily="34" charset="0"/>
              </a:rPr>
              <a:t>: The patient had not been feeling well for a few days with some cold symptoms, such as fatigue, cough and headaches. He used over the counter medications to treat these symptoms with minimal relief. He did not see a doctor since he had no time off and was afraid of losing his job. Since symptom onset, the patient went back to his home on the reservation to visit his family. His parents provided Navajo teas to ease his flu symptoms, but his difficulty of breathing quickly worsened.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Henry has been diagnosed with COVID-19 and as a result his family cannot visit him. Further complicating matters, the family resides several hours away on the reservation and getting to the hospital is challenging. All discussion up to this point has been done via iPad. The patient’s parents are in the discussion with the patient’s significant other. The patient’s father is frail and cannot leave the home, and they lack internet or cell access at their house. In order to have conversations with the medical team, the patient’s mother travel to a local community center in order to communicate with the physician, which has been difficult to arrange. Both parents together are the decision-makers, given the significant other is not married to the patient. The patient’s mother speaks limited English and is hard of hearing.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066145"/>
            <a:ext cx="8382000" cy="440120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Male</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35-years-old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Native American, Navajo</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Lives in an apartment with his significant other who is the mother his three children, but they are not married. He also lives with his elderly parents. They have an apartment in the city, but right now are back on reservation home.  Young mother speaks English, but the patient’s parents prefer their Native Language – Navajo.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 </a:t>
            </a:r>
            <a:r>
              <a:rPr lang="en-US" sz="1400" dirty="0">
                <a:latin typeface="Arial Narrow" panose="020B0604020202020204" pitchFamily="34" charset="0"/>
                <a:cs typeface="Arial Narrow" panose="020B0604020202020204" pitchFamily="34" charset="0"/>
              </a:rPr>
              <a:t>Patient has a seasonal job in a construction company and traveled around the cities for work. There is no insurance for seasonal workers in the company. </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 </a:t>
            </a:r>
            <a:r>
              <a:rPr lang="en-US" sz="1400" dirty="0">
                <a:latin typeface="Arial Narrow" panose="020B0604020202020204" pitchFamily="34" charset="0"/>
                <a:cs typeface="Arial Narrow" panose="020B0604020202020204" pitchFamily="34" charset="0"/>
              </a:rPr>
              <a:t>The patient only has Indian Health Services (IHS) (mainly primary care). Health services provided outside of IHS requires a Purchased/Referred Care (PRC). If IHS does not have adequate funding, these requests are sometimes denied or delayed, but this is not likely to happen in an emergent situation. Patient or family would have to work out with IHS for benefits if the service is outside of the approved providers. May be eligible for Medicaid but is not currently covered.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3328037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137482"/>
            <a:ext cx="8382000" cy="504753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The patient’s significant other is the mother to his three children who would need special care and consideration. The patient is a caregiver for his parents as their only living child.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Income — seasonal construction worker, no insurance, employment site in the city, out of reservation, but still visits his family on the reservation, caught COVID-19 at work or in the city </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 </a:t>
            </a:r>
            <a:r>
              <a:rPr lang="en-US" sz="1400" dirty="0">
                <a:latin typeface="Arial Narrow" panose="020B0604020202020204" pitchFamily="34" charset="0"/>
                <a:cs typeface="Arial Narrow" panose="020B0604020202020204" pitchFamily="34" charset="0"/>
              </a:rPr>
              <a:t>Live in an intergenerational household. Family members were exposed to COVID-19 by the patient. The home on the reservation does not have running water or indoor plumbing which complicates sanitation recommendations for COVID-19. The patient contributed financially to his family on the reservation. Socioeconomic burden will be increased without the patient’s income. There are Navajo programs for financial aid and food services — in towns and reservation office with DES. Legal resources — Navajo legal aid (help with issues on bank account with patient’s name only, life insurance beneficiary with children and parents, financial aid for death, car ownership etc.) As the significant other is not married to the patient, there are many legal issues to resolve.</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 He has good mobility and mental health. The patient is a former athlete in high school. He worked at parents’ home with animals and was physically active. He was diagnosed with diabetes since he started working in construction where he was living in hotels and eating fast food. </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 </a:t>
            </a:r>
          </a:p>
        </p:txBody>
      </p:sp>
    </p:spTree>
    <p:extLst>
      <p:ext uri="{BB962C8B-B14F-4D97-AF65-F5344CB8AC3E}">
        <p14:creationId xmlns:p14="http://schemas.microsoft.com/office/powerpoint/2010/main" val="21408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136967"/>
            <a:ext cx="8382000" cy="2462213"/>
          </a:xfrm>
          <a:prstGeom prst="rect">
            <a:avLst/>
          </a:prstGeom>
          <a:noFill/>
        </p:spPr>
        <p:txBody>
          <a:bodyPr wrap="square" rtlCol="0">
            <a:spAutoFit/>
          </a:bodyPr>
          <a:lstStyle/>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Funeral practice is challenging. In light of COVID-19, there are questions about where the funeral will be held, how to pay for it (Navajo pay ¼), and who will transport and prepare the body if they choose to have a traditional funeral. Also, there are conflicts on having contemporary funeral (desires of the young mother) vs. having traditional funeral (desires of the patient’s parents) etc. The family would need to talk with social worker or other special persons from the hospital to understand the process and make a decision.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In Navajo people’s traditional culture death is seen as something that other people should avoid being close to since the negative spirit may be brought back home. People are reluctant to attend funerals</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151020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219319"/>
            <a:ext cx="8382000" cy="450431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a:t>
            </a:r>
            <a:r>
              <a:rPr lang="en-US" sz="1400" dirty="0">
                <a:latin typeface="Arial Narrow" panose="020B0604020202020204" pitchFamily="34" charset="0"/>
                <a:cs typeface="Arial Narrow" panose="020B0604020202020204" pitchFamily="34" charset="0"/>
              </a:rPr>
              <a:t>: The patient had not been feeling well for a few days with some cold symptoms, such as fatigue, cough, and headaches. He used over the counter medications to treat these symptoms with minimal relief. He did not see a doctor since he had no time off and was afraid of losing his job. Since symptom onset, the patient went back to his home on the reservation to visit his family. In addition to the previous symptoms, he also developed sore muscles, and lost taste and smell. His parents provided Navajo teas to ease his flu symptoms, but his difficulty of breathing quickly worsened. An ambulance took him to the nearest hospital emergency department on the reservation where he tested positive for COVID-19 and was transferred to an ICU off the reservation in an urban hospital. After being admitted in the ICU, the patient’s respiratory status deteriorated and required mechanical ventilation.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The patient has been diagnosed with COVID-19, and as a result his family cannot visit him. Further complicating matters, the family resides several hours away on the reservation and getting to the hospital is challenging. Discussion about the patient’s condition and prognosis must be done via iPad. The patient’s parents are in the discussion with the patient’s significant other. The patient’s father is frail and cannot leave the home, and they lack internet or cell access at their house.  In order to have conversations with the medical team, the patient’s mother travels to a local community center in order to communicate with the physician,, which has been difficult to arrange. Both parents together are the decision-makers given the significant other is not married to the patient. The patient’s mother speaks limited English and is hard of hearing. </a:t>
            </a: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3478</TotalTime>
  <Words>4184</Words>
  <Application>Microsoft Macintosh PowerPoint</Application>
  <PresentationFormat>On-screen Show (16:9)</PresentationFormat>
  <Paragraphs>255</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51</cp:revision>
  <dcterms:created xsi:type="dcterms:W3CDTF">2022-02-03T17:38:39Z</dcterms:created>
  <dcterms:modified xsi:type="dcterms:W3CDTF">2022-07-21T23:44:04Z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