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57" r:id="rId6"/>
    <p:sldId id="287" r:id="rId7"/>
    <p:sldId id="267" r:id="rId8"/>
    <p:sldId id="269" r:id="rId9"/>
    <p:sldId id="271" r:id="rId10"/>
    <p:sldId id="284" r:id="rId11"/>
    <p:sldId id="268" r:id="rId12"/>
    <p:sldId id="285" r:id="rId13"/>
    <p:sldId id="272" r:id="rId14"/>
    <p:sldId id="273" r:id="rId15"/>
    <p:sldId id="274" r:id="rId16"/>
    <p:sldId id="275" r:id="rId17"/>
    <p:sldId id="262" r:id="rId18"/>
    <p:sldId id="263" r:id="rId19"/>
    <p:sldId id="276" r:id="rId20"/>
    <p:sldId id="277" r:id="rId21"/>
    <p:sldId id="278" r:id="rId22"/>
    <p:sldId id="279" r:id="rId23"/>
    <p:sldId id="282" r:id="rId24"/>
    <p:sldId id="280" r:id="rId25"/>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762"/>
  </p:normalViewPr>
  <p:slideViewPr>
    <p:cSldViewPr>
      <p:cViewPr varScale="1">
        <p:scale>
          <a:sx n="161" d="100"/>
          <a:sy n="161" d="100"/>
        </p:scale>
        <p:origin x="552"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6" name="object 16"/>
          <p:cNvSpPr txBox="1"/>
          <p:nvPr/>
        </p:nvSpPr>
        <p:spPr>
          <a:xfrm>
            <a:off x="1991176" y="3343413"/>
            <a:ext cx="5161647"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sz="2000" dirty="0">
                <a:solidFill>
                  <a:srgbClr val="231F20"/>
                </a:solidFill>
                <a:latin typeface="Arial Narrow" panose="020B0604020202020204" pitchFamily="34" charset="0"/>
                <a:cs typeface="Arial Narrow" panose="020B0604020202020204" pitchFamily="34" charset="0"/>
              </a:rPr>
              <a:t>:</a:t>
            </a:r>
            <a:r>
              <a:rPr lang="en-US" sz="2000" dirty="0">
                <a:solidFill>
                  <a:srgbClr val="231F20"/>
                </a:solidFill>
                <a:latin typeface="Arial Narrow" panose="020B0604020202020204" pitchFamily="34" charset="0"/>
                <a:cs typeface="Arial Narrow" panose="020B0604020202020204" pitchFamily="34" charset="0"/>
              </a:rPr>
              <a:t> 82-Year-Old Woman Living with Dementia</a:t>
            </a:r>
            <a:endParaRPr sz="2000" dirty="0">
              <a:latin typeface="Arial Narrow" panose="020B0604020202020204" pitchFamily="34" charset="0"/>
              <a:cs typeface="Arial Narrow" panose="020B0604020202020204" pitchFamily="34" charset="0"/>
            </a:endParaRPr>
          </a:p>
        </p:txBody>
      </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20" name="object 15">
            <a:extLst>
              <a:ext uri="{FF2B5EF4-FFF2-40B4-BE49-F238E27FC236}">
                <a16:creationId xmlns:a16="http://schemas.microsoft.com/office/drawing/2014/main" id="{6AF0969F-AE31-9E0A-9312-0C44934D3A75}"/>
              </a:ext>
            </a:extLst>
          </p:cNvPr>
          <p:cNvSpPr txBox="1"/>
          <p:nvPr/>
        </p:nvSpPr>
        <p:spPr>
          <a:xfrm>
            <a:off x="486097" y="1979530"/>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1" name="Rectangle 20">
            <a:extLst>
              <a:ext uri="{FF2B5EF4-FFF2-40B4-BE49-F238E27FC236}">
                <a16:creationId xmlns:a16="http://schemas.microsoft.com/office/drawing/2014/main" id="{5C07BD25-F9E1-5339-BFAF-B5154477742E}"/>
              </a:ext>
            </a:extLst>
          </p:cNvPr>
          <p:cNvSpPr/>
          <p:nvPr/>
        </p:nvSpPr>
        <p:spPr>
          <a:xfrm>
            <a:off x="2045186" y="1320727"/>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106573"/>
            <a:ext cx="8382000" cy="4073423"/>
          </a:xfrm>
          <a:prstGeom prst="rect">
            <a:avLst/>
          </a:prstGeom>
          <a:noFill/>
        </p:spPr>
        <p:txBody>
          <a:bodyPr wrap="square" rtlCol="0">
            <a:spAutoFit/>
          </a:bodyPr>
          <a:lstStyle/>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Medications / Treatments</a:t>
            </a:r>
            <a:r>
              <a:rPr lang="en-US" sz="1400" dirty="0">
                <a:latin typeface="Arial Narrow" panose="020B0604020202020204" pitchFamily="34" charset="0"/>
                <a:cs typeface="Arial Narrow" panose="020B0604020202020204" pitchFamily="34" charset="0"/>
              </a:rPr>
              <a:t>: Chlorthalidone 25mg per day, Lisinopril 10mg per day; Metformin XR 1000mg BID; acetaminophen 650 mg TID. Takes medicine with apple sauce to swallow.</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 known allergies.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a:t>
            </a:r>
            <a:r>
              <a:rPr lang="en-US" sz="1400" dirty="0">
                <a:latin typeface="Arial Narrow" panose="020B0604020202020204" pitchFamily="34" charset="0"/>
                <a:cs typeface="Arial Narrow" panose="020B0604020202020204" pitchFamily="34" charset="0"/>
              </a:rPr>
              <a:t>: No tobacco, alcohol or other substance use.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a:t>
            </a:r>
            <a:r>
              <a:rPr lang="en-US" sz="1400" dirty="0">
                <a:latin typeface="Arial Narrow" panose="020B0604020202020204" pitchFamily="34" charset="0"/>
                <a:cs typeface="Arial Narrow" panose="020B0604020202020204" pitchFamily="34" charset="0"/>
              </a:rPr>
              <a:t>: No history of colonoscopy or mammograms - patient has denied in the past. Last blood work 3 years ago.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Hypertension (HTN) diagnosed 3 years ago. Type 2 diabetes, well controlled. Hard of hearing - moderate.  Osteoarthritis of both hips and knees (mild) with gait instability.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Moved here with husband 58 years ago. Husband passed away 5 years ago. All children and grandchildren live in Tucson. </a:t>
            </a: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628431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outdoor, tree, sky, flower&#10;&#10;Description automatically generated">
            <a:extLst>
              <a:ext uri="{FF2B5EF4-FFF2-40B4-BE49-F238E27FC236}">
                <a16:creationId xmlns:a16="http://schemas.microsoft.com/office/drawing/2014/main" id="{FE302122-1497-379B-DD9B-C0D00C31ACCE}"/>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8" name="TextBox 7">
            <a:extLst>
              <a:ext uri="{FF2B5EF4-FFF2-40B4-BE49-F238E27FC236}">
                <a16:creationId xmlns:a16="http://schemas.microsoft.com/office/drawing/2014/main" id="{2661F2BC-5B17-5D4F-A2C4-0B2254B0FBEB}"/>
              </a:ext>
            </a:extLst>
          </p:cNvPr>
          <p:cNvSpPr txBox="1"/>
          <p:nvPr/>
        </p:nvSpPr>
        <p:spPr>
          <a:xfrm>
            <a:off x="3429000" y="1047750"/>
            <a:ext cx="5715000" cy="299620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R="0" lvl="0" algn="l" defTabSz="914400" rtl="0" eaLnBrk="1" fontAlgn="auto" latinLnBrk="0" hangingPunct="1">
              <a:buClrTx/>
              <a:buSzTx/>
              <a:tabLst/>
              <a:defRPr/>
            </a:pPr>
            <a:r>
              <a:rPr lang="en-US" sz="1400" dirty="0">
                <a:solidFill>
                  <a:prstClr val="black"/>
                </a:solidFill>
                <a:latin typeface="Arial Narrow" panose="020B0604020202020204" pitchFamily="34" charset="0"/>
              </a:rPr>
              <a:t>       Patient has Medicare</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R="0" lvl="0" algn="l" defTabSz="914400" rtl="0" eaLnBrk="1" fontAlgn="auto" latinLnBrk="0" hangingPunct="1">
              <a:buClrTx/>
              <a:buSzTx/>
              <a:tabLst/>
              <a:defRPr/>
            </a:pPr>
            <a:r>
              <a:rPr lang="en-US" sz="1400" dirty="0">
                <a:solidFill>
                  <a:prstClr val="black"/>
                </a:solidFill>
                <a:latin typeface="Arial Narrow" panose="020B0604020202020204" pitchFamily="34" charset="0"/>
              </a:rPr>
              <a:t>       Patient is not receiving any community-based services</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4445319"/>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Encounter #1 Clinic: </a:t>
            </a:r>
            <a:r>
              <a:rPr lang="en-US" sz="1400" dirty="0">
                <a:latin typeface="Arial Narrow" panose="020B0604020202020204" pitchFamily="34" charset="0"/>
              </a:rPr>
              <a:t>The patient is an older adult with moderate dementia (major neurocognitive disorder), likely Alzheimer’s Disease and Related Dementia, MMSE = 15. </a:t>
            </a:r>
          </a:p>
          <a:p>
            <a:endParaRPr lang="en-US" sz="1400" dirty="0">
              <a:latin typeface="Arial Narrow" panose="020B0604020202020204" pitchFamily="34" charset="0"/>
            </a:endParaRPr>
          </a:p>
          <a:p>
            <a:r>
              <a:rPr lang="en-US" sz="1400" dirty="0">
                <a:latin typeface="Arial Narrow" panose="020B0604020202020204" pitchFamily="34" charset="0"/>
              </a:rPr>
              <a:t>Optimal care would include: </a:t>
            </a:r>
          </a:p>
          <a:p>
            <a:pPr marL="517525" indent="-166688">
              <a:buAutoNum type="arabicParenBoth"/>
            </a:pPr>
            <a:r>
              <a:rPr lang="en-US" sz="1400" dirty="0">
                <a:latin typeface="Arial Narrow" panose="020B0604020202020204" pitchFamily="34" charset="0"/>
              </a:rPr>
              <a:t> making the diagnosis (e.g., labs, imaging, medication review, etc.); </a:t>
            </a:r>
          </a:p>
          <a:p>
            <a:pPr marL="517525" indent="-166688">
              <a:buAutoNum type="arabicParenBoth"/>
            </a:pPr>
            <a:r>
              <a:rPr lang="en-US" sz="1400" dirty="0">
                <a:latin typeface="Arial Narrow" panose="020B0604020202020204" pitchFamily="34" charset="0"/>
              </a:rPr>
              <a:t> sharing the diagnosis with the patient and family (e.g., family meeting?); </a:t>
            </a:r>
          </a:p>
          <a:p>
            <a:pPr marL="517525" indent="-166688">
              <a:buAutoNum type="arabicParenBoth"/>
            </a:pPr>
            <a:r>
              <a:rPr lang="en-US" sz="1400" dirty="0">
                <a:latin typeface="Arial Narrow" panose="020B0604020202020204" pitchFamily="34" charset="0"/>
              </a:rPr>
              <a:t> providing support to the patient and caregivers, optimizing safety and quality of life, and </a:t>
            </a:r>
          </a:p>
          <a:p>
            <a:pPr marL="517525" indent="-166688">
              <a:buAutoNum type="arabicParenBoth"/>
            </a:pPr>
            <a:r>
              <a:rPr lang="en-US" sz="1400" dirty="0">
                <a:latin typeface="Arial Narrow" panose="020B0604020202020204" pitchFamily="34" charset="0"/>
              </a:rPr>
              <a:t> discussing advance care planning, what matters most.  Unfortunately, due to multiple reasons, the patient did not    complete the evaluation, and did not return to clinic for 3 years. </a:t>
            </a:r>
          </a:p>
          <a:p>
            <a:endParaRPr lang="en-US" sz="1400" dirty="0">
              <a:latin typeface="Arial Narrow" panose="020B0604020202020204" pitchFamily="34" charset="0"/>
            </a:endParaRPr>
          </a:p>
          <a:p>
            <a:endParaRPr lang="en-US" sz="1400" b="1" dirty="0">
              <a:latin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#2 Primary Care: </a:t>
            </a:r>
            <a:r>
              <a:rPr lang="en-US" sz="1400" dirty="0">
                <a:latin typeface="Arial Narrow" panose="020B0604020202020204" pitchFamily="34" charset="0"/>
              </a:rPr>
              <a:t>The patient has advancing dementia, and the patient and family return with many concerns, including dysphagia and weight loss; impairment in ADLs including requiring help with bathing, eating and toileting (uses incontinence pads); insomnia and intermittent nighttime agitation; general apathy with decreased words; and high risk for falls.  The family is asking about feeding tube options, help with mobility, and concerns about future care needs. They wonder if the patient should be on more medications? Or less medications? They do not seem to know much about dementia, and don’t know about resources. </a:t>
            </a:r>
          </a:p>
          <a:p>
            <a:pPr>
              <a:lnSpc>
                <a:spcPts val="2880"/>
              </a:lnSpc>
            </a:pPr>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Tree>
    <p:extLst>
      <p:ext uri="{BB962C8B-B14F-4D97-AF65-F5344CB8AC3E}">
        <p14:creationId xmlns:p14="http://schemas.microsoft.com/office/powerpoint/2010/main" val="3147279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2349874"/>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None. No Power of Attorney (POA) has been designated. Part of the family requesting a feeding tube, part of the family does not want it. No do-not-resuscitate (DNR) order.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#1 - </a:t>
            </a:r>
            <a:r>
              <a:rPr lang="en-US" sz="1400" dirty="0">
                <a:latin typeface="Arial Narrow" panose="020B0604020202020204" pitchFamily="34" charset="0"/>
                <a:cs typeface="Arial Narrow" panose="020B0604020202020204" pitchFamily="34" charset="0"/>
              </a:rPr>
              <a:t>MMSE = 15: Is she able to make decisions, such as assigning a durable medical power of attorney? (Yes).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#2 - </a:t>
            </a:r>
            <a:r>
              <a:rPr lang="en-US" sz="1400" dirty="0">
                <a:latin typeface="Arial Narrow" panose="020B0604020202020204" pitchFamily="34" charset="0"/>
                <a:cs typeface="Arial Narrow" panose="020B0604020202020204" pitchFamily="34" charset="0"/>
              </a:rPr>
              <a:t>MMSE = 9. Dementia has advanced. Is she able to make decisions? Family split on feeding tube or no feeding tube. They want her to live as long as possible, feel they cannot afford care except the living situation she is in now.  </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7746" y="935671"/>
            <a:ext cx="2743438" cy="4115157"/>
          </a:xfrm>
          <a:prstGeom prst="rect">
            <a:avLst/>
          </a:prstGeom>
        </p:spPr>
      </p:pic>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5638800" cy="4230261"/>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p>
          <a:p>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#1</a:t>
            </a:r>
            <a:r>
              <a:rPr lang="en-US" sz="1400" dirty="0">
                <a:latin typeface="Arial Narrow" panose="020B0604020202020204" pitchFamily="34" charset="0"/>
                <a:cs typeface="Arial Narrow" panose="020B0604020202020204" pitchFamily="34" charset="0"/>
              </a:rPr>
              <a:t>: The patient is concerned about her knee and hip pain, and difficulty walking. She is not concerned about her memory loss.</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#2:  </a:t>
            </a:r>
            <a:r>
              <a:rPr lang="en-US" sz="1400" dirty="0">
                <a:latin typeface="Arial Narrow" panose="020B0604020202020204" pitchFamily="34" charset="0"/>
                <a:cs typeface="Arial Narrow" panose="020B0604020202020204" pitchFamily="34" charset="0"/>
              </a:rPr>
              <a:t>The patient does not express any concerns, but the family reports that she becomes agitated at time, and depressed, with erratic sleep schedule, and instability.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r>
              <a:rPr lang="en-US" sz="1400" dirty="0">
                <a:latin typeface="Arial Narrow" panose="020B0604020202020204" pitchFamily="34" charset="0"/>
                <a:cs typeface="Arial Narrow" panose="020B0604020202020204" pitchFamily="34" charset="0"/>
              </a:rPr>
              <a:t>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#1:  </a:t>
            </a:r>
            <a:r>
              <a:rPr lang="en-US" sz="1400" dirty="0">
                <a:latin typeface="Arial Narrow" panose="020B0604020202020204" pitchFamily="34" charset="0"/>
                <a:cs typeface="Arial Narrow" panose="020B0604020202020204" pitchFamily="34" charset="0"/>
              </a:rPr>
              <a:t>The patient wants to be able to walk safely.  Otherwise, no other concerns were elicited.</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#2:  </a:t>
            </a:r>
            <a:r>
              <a:rPr lang="en-US" sz="1400" dirty="0">
                <a:latin typeface="Arial Narrow" panose="020B0604020202020204" pitchFamily="34" charset="0"/>
                <a:cs typeface="Arial Narrow" panose="020B0604020202020204" pitchFamily="34" charset="0"/>
              </a:rPr>
              <a:t>Not elicited</a:t>
            </a:r>
            <a:endParaRPr lang="en-US" sz="1400" b="1" dirty="0">
              <a:latin typeface="Arial Narrow" panose="020B0604020202020204" pitchFamily="34" charset="0"/>
              <a:cs typeface="Arial Narrow" panose="020B0604020202020204" pitchFamily="34" charset="0"/>
            </a:endParaRPr>
          </a:p>
          <a:p>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269479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608964" y="1123950"/>
            <a:ext cx="8001635" cy="3857979"/>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 </a:t>
            </a:r>
          </a:p>
          <a:p>
            <a:pPr marL="5778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is most important at this stage? </a:t>
            </a:r>
          </a:p>
          <a:p>
            <a:pPr marL="5778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How do you determine what matters most to the patient/family and goals of care? </a:t>
            </a:r>
          </a:p>
          <a:p>
            <a:pPr marL="5778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are possible evaluation and management strategies for some of the patient/family concerns (e.g., weight loss and dysphagia, mood disturbance w insomnia, incontinence, type of dementia, gait assessment, medication review, and community support and caregiver support for family? </a:t>
            </a:r>
          </a:p>
          <a:p>
            <a:pPr marL="5778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is the benefit, if any, of feeding tube? </a:t>
            </a:r>
          </a:p>
          <a:p>
            <a:pPr marL="5778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can home health and/or hospice care offer?</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86C066B1-6B4F-FAB1-2CCD-CE818B700EEE}"/>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
        <p:nvSpPr>
          <p:cNvPr id="7" name="TextBox 6">
            <a:extLst>
              <a:ext uri="{FF2B5EF4-FFF2-40B4-BE49-F238E27FC236}">
                <a16:creationId xmlns:a16="http://schemas.microsoft.com/office/drawing/2014/main" id="{2A3DBF42-9363-AB4C-ADB7-87CB1BE9CD1D}"/>
              </a:ext>
            </a:extLst>
          </p:cNvPr>
          <p:cNvSpPr txBox="1"/>
          <p:nvPr/>
        </p:nvSpPr>
        <p:spPr>
          <a:xfrm>
            <a:off x="304482" y="1013267"/>
            <a:ext cx="5638800" cy="4130233"/>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Best Case / Worst Case:</a:t>
            </a:r>
          </a:p>
          <a:p>
            <a:pPr>
              <a:lnSpc>
                <a:spcPts val="2880"/>
              </a:lnSpc>
            </a:pPr>
            <a:r>
              <a:rPr lang="en-US" sz="1400" b="1" dirty="0">
                <a:latin typeface="Arial Narrow" panose="020B0604020202020204" pitchFamily="34" charset="0"/>
                <a:cs typeface="Arial Narrow" panose="020B0604020202020204" pitchFamily="34" charset="0"/>
              </a:rPr>
              <a:t>	</a:t>
            </a:r>
            <a:r>
              <a:rPr lang="en-US" sz="1400" dirty="0">
                <a:latin typeface="Arial Narrow" panose="020B0604020202020204" pitchFamily="34" charset="0"/>
                <a:cs typeface="Arial Narrow" panose="020B0604020202020204" pitchFamily="34" charset="0"/>
              </a:rPr>
              <a:t>PEG tube feedings</a:t>
            </a:r>
            <a:endParaRPr lang="en-US" sz="1400" b="1"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Risk / Benefit of Intervention:</a:t>
            </a:r>
          </a:p>
          <a:p>
            <a:pPr>
              <a:lnSpc>
                <a:spcPts val="2880"/>
              </a:lnSpc>
            </a:pPr>
            <a:r>
              <a:rPr lang="en-US" sz="1400" dirty="0">
                <a:solidFill>
                  <a:schemeClr val="tx2">
                    <a:lumMod val="75000"/>
                  </a:schemeClr>
                </a:solidFill>
                <a:latin typeface="Arial Narrow" panose="020B0604020202020204" pitchFamily="34" charset="0"/>
              </a:rPr>
              <a:t>	Medication management of neurocognitive and behavioral issues</a:t>
            </a:r>
          </a:p>
          <a:p>
            <a:pPr>
              <a:lnSpc>
                <a:spcPts val="2880"/>
              </a:lnSpc>
            </a:pPr>
            <a:endParaRPr lang="en-US" sz="1400" b="1"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spTree>
    <p:extLst>
      <p:ext uri="{BB962C8B-B14F-4D97-AF65-F5344CB8AC3E}">
        <p14:creationId xmlns:p14="http://schemas.microsoft.com/office/powerpoint/2010/main" val="3590193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32691" cy="3409523"/>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r>
              <a:rPr lang="en-US" sz="1200" dirty="0">
                <a:latin typeface="Arial" panose="020B0604020202020204" pitchFamily="34" charset="0"/>
                <a:cs typeface="Arial" panose="020B0604020202020204" pitchFamily="34" charset="0"/>
              </a:rPr>
              <a:t>Social Work/Public Health - advance care planning, connect to community resources</a:t>
            </a:r>
          </a:p>
          <a:p>
            <a:r>
              <a:rPr lang="en-US" sz="1200" dirty="0">
                <a:latin typeface="Arial" panose="020B0604020202020204" pitchFamily="34" charset="0"/>
                <a:cs typeface="Arial" panose="020B0604020202020204" pitchFamily="34" charset="0"/>
              </a:rPr>
              <a:t>Nutrition - </a:t>
            </a:r>
          </a:p>
          <a:p>
            <a:r>
              <a:rPr lang="en-US" sz="1200" dirty="0">
                <a:latin typeface="Arial" panose="020B0604020202020204" pitchFamily="34" charset="0"/>
                <a:cs typeface="Arial" panose="020B0604020202020204" pitchFamily="34" charset="0"/>
              </a:rPr>
              <a:t>Nursing, Physical and Occupational Therapy - strategies for safe home management</a:t>
            </a:r>
          </a:p>
          <a:p>
            <a:r>
              <a:rPr lang="en-US" sz="1200" dirty="0">
                <a:latin typeface="Arial" panose="020B0604020202020204" pitchFamily="34" charset="0"/>
                <a:cs typeface="Arial" panose="020B0604020202020204" pitchFamily="34" charset="0"/>
              </a:rPr>
              <a:t>Pharmacy - safe and effective medication management for behavior, and polypharmacy</a:t>
            </a:r>
          </a:p>
          <a:p>
            <a:pPr>
              <a:lnSpc>
                <a:spcPts val="2880"/>
              </a:lnSpc>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pPr>
              <a:lnSpc>
                <a:spcPts val="2880"/>
              </a:lnSpc>
            </a:pPr>
            <a:r>
              <a:rPr lang="en-US" sz="1400" dirty="0">
                <a:latin typeface="Arial Narrow" panose="020B0604020202020204" pitchFamily="34" charset="0"/>
                <a:cs typeface="Arial Narrow" panose="020B0604020202020204" pitchFamily="34" charset="0"/>
              </a:rPr>
              <a:t>All members of the team</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indoor, computer, using&#10;&#10;Description automatically generated">
            <a:extLst>
              <a:ext uri="{FF2B5EF4-FFF2-40B4-BE49-F238E27FC236}">
                <a16:creationId xmlns:a16="http://schemas.microsoft.com/office/drawing/2014/main" id="{BB66EB6B-F8A8-F804-0107-D6D9BB5ACE90}"/>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7" name="TextBox 6">
            <a:extLst>
              <a:ext uri="{FF2B5EF4-FFF2-40B4-BE49-F238E27FC236}">
                <a16:creationId xmlns:a16="http://schemas.microsoft.com/office/drawing/2014/main" id="{E2E6FCF1-3428-2D46-B844-E7BBC7E0ED25}"/>
              </a:ext>
            </a:extLst>
          </p:cNvPr>
          <p:cNvSpPr txBox="1"/>
          <p:nvPr/>
        </p:nvSpPr>
        <p:spPr>
          <a:xfrm>
            <a:off x="247511" y="1049299"/>
            <a:ext cx="6000889" cy="3866058"/>
          </a:xfrm>
          <a:prstGeom prst="rect">
            <a:avLst/>
          </a:prstGeom>
          <a:noFill/>
        </p:spPr>
        <p:txBody>
          <a:bodyPr wrap="square" rtlCol="0">
            <a:spAutoFit/>
          </a:bodyPr>
          <a:lstStyle/>
          <a:p>
            <a:pPr>
              <a:spcAft>
                <a:spcPts val="1200"/>
              </a:spcAft>
            </a:pPr>
            <a:r>
              <a:rPr lang="en-US" sz="1400" b="1" dirty="0">
                <a:latin typeface="Arial Narrow" panose="020B0604020202020204" pitchFamily="34" charset="0"/>
                <a:cs typeface="Arial Narrow" panose="020B0604020202020204" pitchFamily="34" charset="0"/>
              </a:rPr>
              <a:t>How will you approach utilizing a team approach to providing care?</a:t>
            </a:r>
          </a:p>
          <a:p>
            <a:pPr>
              <a:spcAft>
                <a:spcPts val="1200"/>
              </a:spcAft>
            </a:pPr>
            <a:r>
              <a:rPr lang="en-US" sz="1400" dirty="0">
                <a:latin typeface="Arial Narrow" panose="020B0604020202020204" pitchFamily="34" charset="0"/>
                <a:cs typeface="Arial Narrow" panose="020B0604020202020204" pitchFamily="34" charset="0"/>
              </a:rPr>
              <a:t>Determine the most efficient ways for the team to communicate and share ideas as a team.</a:t>
            </a:r>
          </a:p>
          <a:p>
            <a:pPr>
              <a:spcAft>
                <a:spcPts val="1200"/>
              </a:spcAft>
            </a:pPr>
            <a:endParaRPr lang="en-US" sz="1400" dirty="0">
              <a:latin typeface="Arial Narrow" panose="020B0604020202020204" pitchFamily="34" charset="0"/>
              <a:cs typeface="Arial Narrow" panose="020B0604020202020204" pitchFamily="34" charset="0"/>
            </a:endParaRPr>
          </a:p>
          <a:p>
            <a:pPr>
              <a:spcAft>
                <a:spcPts val="1200"/>
              </a:spcAft>
            </a:pPr>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Are there any integrative, traditional, or complementary therapies that will help the patient at this stage or later?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4290242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971550"/>
            <a:ext cx="8382000" cy="4130233"/>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r>
              <a:rPr lang="en-US" sz="1400" dirty="0">
                <a:latin typeface="Arial Narrow" panose="020B0604020202020204" pitchFamily="34" charset="0"/>
                <a:cs typeface="Arial Narrow" panose="020B0604020202020204" pitchFamily="34" charset="0"/>
              </a:rPr>
              <a:t>Ageism.</a:t>
            </a:r>
          </a:p>
          <a:p>
            <a:pPr>
              <a:lnSpc>
                <a:spcPts val="2880"/>
              </a:lnSpc>
            </a:pPr>
            <a:r>
              <a:rPr lang="en-US" sz="1400" dirty="0">
                <a:latin typeface="Arial Narrow" panose="020B0604020202020204" pitchFamily="34" charset="0"/>
                <a:cs typeface="Arial Narrow" panose="020B0604020202020204" pitchFamily="34" charset="0"/>
              </a:rPr>
              <a:t>Important to recognize and support the patient’s personhood.</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r>
              <a:rPr lang="en-US" sz="1400" dirty="0">
                <a:latin typeface="Arial Narrow" panose="020B0604020202020204" pitchFamily="34" charset="0"/>
                <a:cs typeface="Arial Narrow" panose="020B0604020202020204" pitchFamily="34" charset="0"/>
              </a:rPr>
              <a:t>Action or policy to support caregivers in the community, and dementia-friendly cities.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21868" y="1227648"/>
            <a:ext cx="4572000" cy="2677656"/>
          </a:xfrm>
          <a:prstGeom prst="rect">
            <a:avLst/>
          </a:prstGeom>
          <a:noFill/>
        </p:spPr>
        <p:txBody>
          <a:bodyPr wrap="square" rtlCol="0">
            <a:spAutoFit/>
          </a:bodyPr>
          <a:lstStyle/>
          <a:p>
            <a:r>
              <a:rPr lang="en-US" sz="1400" dirty="0">
                <a:latin typeface="Arial Narrow" panose="020B0604020202020204" pitchFamily="34" charset="0"/>
              </a:rPr>
              <a:t>1.  Know about the role of palliative and hospice care in the management of persons living with dementia</a:t>
            </a:r>
          </a:p>
          <a:p>
            <a:endParaRPr lang="en-US" sz="1400" dirty="0">
              <a:latin typeface="Arial Narrow" panose="020B0604020202020204" pitchFamily="34" charset="0"/>
            </a:endParaRPr>
          </a:p>
          <a:p>
            <a:r>
              <a:rPr lang="en-US" sz="1400" dirty="0">
                <a:latin typeface="Arial Narrow" panose="020B0604020202020204" pitchFamily="34" charset="0"/>
              </a:rPr>
              <a:t>2. Know about community resources to support persons, and their families, living with dementia</a:t>
            </a:r>
          </a:p>
          <a:p>
            <a:endParaRPr lang="en-US" sz="1400" dirty="0">
              <a:latin typeface="Arial Narrow" panose="020B0604020202020204" pitchFamily="34" charset="0"/>
            </a:endParaRPr>
          </a:p>
          <a:p>
            <a:r>
              <a:rPr lang="en-US" sz="1400" dirty="0">
                <a:latin typeface="Arial Narrow" panose="020B0604020202020204" pitchFamily="34" charset="0"/>
              </a:rPr>
              <a:t>3. Know about the role of the interprofessional team in the care of patients living with dementia, and their families</a:t>
            </a:r>
          </a:p>
          <a:p>
            <a:endParaRPr lang="en-US" sz="1400" dirty="0">
              <a:latin typeface="Arial Narrow" panose="020B0604020202020204" pitchFamily="34" charset="0"/>
            </a:endParaRPr>
          </a:p>
          <a:p>
            <a:r>
              <a:rPr lang="en-US" sz="1400" dirty="0">
                <a:latin typeface="Arial Narrow" panose="020B0604020202020204" pitchFamily="34" charset="0"/>
              </a:rPr>
              <a:t>4. Know about the importance of conducting advance care planning conversations throughout the life course. </a:t>
            </a:r>
          </a:p>
          <a:p>
            <a:endParaRPr lang="en-US" sz="1400" dirty="0">
              <a:latin typeface="Arial Narrow" panose="020B0604020202020204" pitchFamily="34" charset="0"/>
            </a:endParaRP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
        <p:nvSpPr>
          <p:cNvPr id="2" name="TextBox 1">
            <a:extLst>
              <a:ext uri="{FF2B5EF4-FFF2-40B4-BE49-F238E27FC236}">
                <a16:creationId xmlns:a16="http://schemas.microsoft.com/office/drawing/2014/main" id="{807FD7C6-919E-C44E-930E-8E6B059F24D8}"/>
              </a:ext>
            </a:extLst>
          </p:cNvPr>
          <p:cNvSpPr txBox="1"/>
          <p:nvPr/>
        </p:nvSpPr>
        <p:spPr>
          <a:xfrm>
            <a:off x="608965" y="1352550"/>
            <a:ext cx="6782435" cy="1015663"/>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Area Agency on Aging (Pima Council on Aging)</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Alzheimer’s Association </a:t>
            </a:r>
          </a:p>
          <a:p>
            <a:endParaRPr lang="en-US" dirty="0"/>
          </a:p>
        </p:txBody>
      </p:sp>
    </p:spTree>
    <p:extLst>
      <p:ext uri="{BB962C8B-B14F-4D97-AF65-F5344CB8AC3E}">
        <p14:creationId xmlns:p14="http://schemas.microsoft.com/office/powerpoint/2010/main" val="1305054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89A1E84-DCF0-8548-DF8D-F403DADE3C19}"/>
              </a:ext>
            </a:extLst>
          </p:cNvPr>
          <p:cNvGrpSpPr/>
          <p:nvPr/>
        </p:nvGrpSpPr>
        <p:grpSpPr>
          <a:xfrm>
            <a:off x="3074801" y="965697"/>
            <a:ext cx="6002524" cy="3767908"/>
            <a:chOff x="3352800" y="935671"/>
            <a:chExt cx="6002524" cy="3767908"/>
          </a:xfrm>
        </p:grpSpPr>
        <p:pic>
          <p:nvPicPr>
            <p:cNvPr id="16" name="Picture 15" descr="A computer with a blank screen&#10;&#10;Description automatically generated with medium confidence">
              <a:extLst>
                <a:ext uri="{FF2B5EF4-FFF2-40B4-BE49-F238E27FC236}">
                  <a16:creationId xmlns:a16="http://schemas.microsoft.com/office/drawing/2014/main" id="{511D5C47-1603-69A7-02C7-6FB8E4C5C62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18" name="Picture 17" descr="Graphical user interface, website&#10;&#10;Description automatically generated">
              <a:extLst>
                <a:ext uri="{FF2B5EF4-FFF2-40B4-BE49-F238E27FC236}">
                  <a16:creationId xmlns:a16="http://schemas.microsoft.com/office/drawing/2014/main" id="{B07DE690-CFF7-E98F-2BFF-476BFD47A0AF}"/>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9" name="object 7">
            <a:extLst>
              <a:ext uri="{FF2B5EF4-FFF2-40B4-BE49-F238E27FC236}">
                <a16:creationId xmlns:a16="http://schemas.microsoft.com/office/drawing/2014/main" id="{F58C03C6-E0B6-916F-66BE-0C4464A52A3D}"/>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0" name="object 3">
            <a:extLst>
              <a:ext uri="{FF2B5EF4-FFF2-40B4-BE49-F238E27FC236}">
                <a16:creationId xmlns:a16="http://schemas.microsoft.com/office/drawing/2014/main" id="{EB85FF68-EBA5-9B0B-3D08-2EDCA119C05D}"/>
              </a:ext>
            </a:extLst>
          </p:cNvPr>
          <p:cNvGrpSpPr/>
          <p:nvPr/>
        </p:nvGrpSpPr>
        <p:grpSpPr>
          <a:xfrm>
            <a:off x="-5" y="0"/>
            <a:ext cx="9144000" cy="935990"/>
            <a:chOff x="-5" y="3425808"/>
            <a:chExt cx="9144000" cy="935990"/>
          </a:xfrm>
        </p:grpSpPr>
        <p:sp>
          <p:nvSpPr>
            <p:cNvPr id="27" name="object 4">
              <a:extLst>
                <a:ext uri="{FF2B5EF4-FFF2-40B4-BE49-F238E27FC236}">
                  <a16:creationId xmlns:a16="http://schemas.microsoft.com/office/drawing/2014/main" id="{09514A49-4707-8678-4F17-91BDE933D439}"/>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31" name="object 5">
              <a:extLst>
                <a:ext uri="{FF2B5EF4-FFF2-40B4-BE49-F238E27FC236}">
                  <a16:creationId xmlns:a16="http://schemas.microsoft.com/office/drawing/2014/main" id="{2DE13CAF-2867-56A5-2131-6DEEC1422A85}"/>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32" name="object 6">
              <a:extLst>
                <a:ext uri="{FF2B5EF4-FFF2-40B4-BE49-F238E27FC236}">
                  <a16:creationId xmlns:a16="http://schemas.microsoft.com/office/drawing/2014/main" id="{E40DE3D8-45A2-8A0C-5A32-EF618925665F}"/>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33" name="object 7">
              <a:extLst>
                <a:ext uri="{FF2B5EF4-FFF2-40B4-BE49-F238E27FC236}">
                  <a16:creationId xmlns:a16="http://schemas.microsoft.com/office/drawing/2014/main" id="{FD74ED24-6BAC-43F8-6A6B-6BBE3AE76F2E}"/>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34" name="object 8">
              <a:extLst>
                <a:ext uri="{FF2B5EF4-FFF2-40B4-BE49-F238E27FC236}">
                  <a16:creationId xmlns:a16="http://schemas.microsoft.com/office/drawing/2014/main" id="{8DEFDCDD-A107-E47B-4DCB-89DA2F96F7ED}"/>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35" name="Title 10">
            <a:extLst>
              <a:ext uri="{FF2B5EF4-FFF2-40B4-BE49-F238E27FC236}">
                <a16:creationId xmlns:a16="http://schemas.microsoft.com/office/drawing/2014/main" id="{EC6F3444-0C13-9010-1934-AE3DC32A94A8}"/>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36" name="Title 10">
            <a:extLst>
              <a:ext uri="{FF2B5EF4-FFF2-40B4-BE49-F238E27FC236}">
                <a16:creationId xmlns:a16="http://schemas.microsoft.com/office/drawing/2014/main" id="{6CA68323-1549-39EB-8A3D-8D96318A4D58}"/>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7" name="object 14">
            <a:extLst>
              <a:ext uri="{FF2B5EF4-FFF2-40B4-BE49-F238E27FC236}">
                <a16:creationId xmlns:a16="http://schemas.microsoft.com/office/drawing/2014/main" id="{C8E58DD0-C724-0980-3B76-26C322EE428E}"/>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600" y="232241"/>
            <a:ext cx="3124200" cy="463211"/>
          </a:xfrm>
          <a:prstGeom prst="rect">
            <a:avLst/>
          </a:prstGeom>
        </p:spPr>
      </p:pic>
      <p:sp>
        <p:nvSpPr>
          <p:cNvPr id="38" name="object 9">
            <a:extLst>
              <a:ext uri="{FF2B5EF4-FFF2-40B4-BE49-F238E27FC236}">
                <a16:creationId xmlns:a16="http://schemas.microsoft.com/office/drawing/2014/main" id="{A4D93D8F-0E53-D698-9559-42A45199A1A8}"/>
              </a:ext>
            </a:extLst>
          </p:cNvPr>
          <p:cNvSpPr txBox="1"/>
          <p:nvPr/>
        </p:nvSpPr>
        <p:spPr>
          <a:xfrm>
            <a:off x="261615" y="2792958"/>
            <a:ext cx="3962400"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person, indoor, computer&#10;&#10;Description automatically generated">
            <a:extLst>
              <a:ext uri="{FF2B5EF4-FFF2-40B4-BE49-F238E27FC236}">
                <a16:creationId xmlns:a16="http://schemas.microsoft.com/office/drawing/2014/main" id="{E596CFD6-43AB-E219-80CF-2C6E32927123}"/>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35671"/>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24" name="TextBox 23">
            <a:extLst>
              <a:ext uri="{FF2B5EF4-FFF2-40B4-BE49-F238E27FC236}">
                <a16:creationId xmlns:a16="http://schemas.microsoft.com/office/drawing/2014/main" id="{39518F48-52DD-4EE8-B423-BEDA6EC65E0D}"/>
              </a:ext>
            </a:extLst>
          </p:cNvPr>
          <p:cNvSpPr txBox="1"/>
          <p:nvPr/>
        </p:nvSpPr>
        <p:spPr>
          <a:xfrm>
            <a:off x="377635" y="1266603"/>
            <a:ext cx="4572000" cy="1815882"/>
          </a:xfrm>
          <a:prstGeom prst="rect">
            <a:avLst/>
          </a:prstGeom>
          <a:noFill/>
        </p:spPr>
        <p:txBody>
          <a:bodyPr wrap="square" rtlCol="0">
            <a:spAutoFit/>
          </a:bodyPr>
          <a:lstStyle/>
          <a:p>
            <a:r>
              <a:rPr lang="en-US" sz="1400" dirty="0">
                <a:latin typeface="Arial Narrow" panose="020B0604020202020204" pitchFamily="34" charset="0"/>
              </a:rPr>
              <a:t>1.  Be able to communicate and engage patients/families in advance care planning for patients with early to moderate dementia</a:t>
            </a:r>
          </a:p>
          <a:p>
            <a:endParaRPr lang="en-US" sz="1400" dirty="0">
              <a:latin typeface="Arial Narrow" panose="020B0604020202020204" pitchFamily="34" charset="0"/>
            </a:endParaRPr>
          </a:p>
          <a:p>
            <a:r>
              <a:rPr lang="en-US" sz="1400" dirty="0">
                <a:latin typeface="Arial Narrow" panose="020B0604020202020204" pitchFamily="34" charset="0"/>
              </a:rPr>
              <a:t>2. Know how to conduct challenging conversations with patients and families, including discussing the diagnosis of dementia</a:t>
            </a:r>
          </a:p>
          <a:p>
            <a:endParaRPr lang="en-US" sz="1400" dirty="0">
              <a:latin typeface="Arial Narrow" panose="020B0604020202020204" pitchFamily="34" charset="0"/>
            </a:endParaRPr>
          </a:p>
          <a:p>
            <a:r>
              <a:rPr lang="en-US" sz="1400" dirty="0">
                <a:latin typeface="Arial Narrow" panose="020B0604020202020204" pitchFamily="34" charset="0"/>
              </a:rPr>
              <a:t>3. Know how to identify goals of care, preference and values for persons living with dementia</a:t>
            </a: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ose-up of people shaking hands&#10;&#10;Description automatically generated">
            <a:extLst>
              <a:ext uri="{FF2B5EF4-FFF2-40B4-BE49-F238E27FC236}">
                <a16:creationId xmlns:a16="http://schemas.microsoft.com/office/drawing/2014/main" id="{56D6C809-573F-4B7A-CEDF-F5897569A146}"/>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533400" y="1267082"/>
            <a:ext cx="5029200" cy="2893100"/>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 / Role:</a:t>
            </a:r>
          </a:p>
          <a:p>
            <a:endParaRPr lang="en-US" sz="1400" b="1" spc="1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Social Work/Public Health - advance care planning, connect to community resources</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Nutrition -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Nursing, Physical and Occupational Therapy - strategies for safe home management</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Pharmacy - safe and effective medication management for behavior, and polypharmacy</a:t>
            </a:r>
          </a:p>
          <a:p>
            <a:r>
              <a:rPr lang="en-US" sz="1400" b="1" spc="100" dirty="0">
                <a:latin typeface="Arial Narrow" panose="020B0604020202020204" pitchFamily="34" charset="0"/>
                <a:cs typeface="Arial Narrow" panose="020B0604020202020204" pitchFamily="34" charset="0"/>
              </a:rPr>
              <a:t> </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108543"/>
          </a:xfrm>
          <a:prstGeom prst="rect">
            <a:avLst/>
          </a:prstGeom>
          <a:noFill/>
        </p:spPr>
        <p:txBody>
          <a:bodyPr wrap="square" rtlCol="0">
            <a:spAutoFit/>
          </a:bodyPr>
          <a:lstStyle/>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Setting of Encounter</a:t>
            </a:r>
            <a:r>
              <a:rPr lang="en-US" sz="1400" dirty="0">
                <a:latin typeface="Arial Narrow" panose="020B0604020202020204" pitchFamily="34" charset="0"/>
                <a:cs typeface="Arial Narrow" panose="020B0604020202020204" pitchFamily="34" charset="0"/>
              </a:rPr>
              <a:t>: 82-year-old woman comes into clinic with her daughter for an initial visit.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 Reason for Encounter #1</a:t>
            </a:r>
            <a:r>
              <a:rPr lang="en-US" sz="1400" dirty="0">
                <a:latin typeface="Arial Narrow" panose="020B0604020202020204" pitchFamily="34" charset="0"/>
                <a:cs typeface="Arial Narrow" panose="020B0604020202020204" pitchFamily="34" charset="0"/>
              </a:rPr>
              <a:t>: Patient’s only complaint is knee and hip pain (mild). The daughter is concerned about her mother’s function. The patient is independent in activities of daily living (ADLs), dependent in instrumental activities of daily living (IADLs), assists with cooking.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To establish care with a new doctor. Patient doesn’t express any concerns except mild knee and hip pain; family concerned about her decline and needing more “help.” Family looking for answers. Patient is not concerned about her memory.</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*Opportunity to assess cognition and deliver diagnosis, likely Alzheimer's disease and related dementias (ADRD)—and to discuss goals of care, what matters most.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323987"/>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Gender</a:t>
            </a:r>
            <a:r>
              <a:rPr lang="en-US" sz="1400" dirty="0">
                <a:latin typeface="Arial Narrow" panose="020B0604020202020204" pitchFamily="34" charset="0"/>
                <a:cs typeface="Arial Narrow" panose="020B0604020202020204" pitchFamily="34" charset="0"/>
              </a:rPr>
              <a:t>: Female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Age</a:t>
            </a:r>
            <a:r>
              <a:rPr lang="en-US" sz="1400" dirty="0">
                <a:latin typeface="Arial Narrow" panose="020B0604020202020204" pitchFamily="34" charset="0"/>
                <a:cs typeface="Arial Narrow" panose="020B0604020202020204" pitchFamily="34" charset="0"/>
              </a:rPr>
              <a:t>: 82-years-old</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a:t>
            </a:r>
            <a:r>
              <a:rPr lang="en-US" sz="1400" dirty="0">
                <a:latin typeface="Arial Narrow" panose="020B0604020202020204" pitchFamily="34" charset="0"/>
                <a:cs typeface="Arial Narrow" panose="020B0604020202020204" pitchFamily="34" charset="0"/>
              </a:rPr>
              <a:t>: White/non-</a:t>
            </a:r>
            <a:r>
              <a:rPr lang="en-US" sz="1400" dirty="0" err="1">
                <a:latin typeface="Arial Narrow" panose="020B0604020202020204" pitchFamily="34" charset="0"/>
                <a:cs typeface="Arial Narrow" panose="020B0604020202020204" pitchFamily="34" charset="0"/>
              </a:rPr>
              <a:t>hispanic</a:t>
            </a: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a:t>
            </a:r>
            <a:r>
              <a:rPr lang="en-US" sz="1400" dirty="0">
                <a:latin typeface="Arial Narrow" panose="020B0604020202020204" pitchFamily="34" charset="0"/>
                <a:cs typeface="Arial Narrow" panose="020B0604020202020204" pitchFamily="34" charset="0"/>
              </a:rPr>
              <a:t>: Lives in midtown Tucson with one of her daughters, her granddaughter and great grandson. Daughter is a licensed practical nurse who works 30 hours per week. Her granddaughter has a 2-year-old son. Extended family includes 3 sons and another daughter that have families; one daughter lives out of town. Unclear who is designated medical power of attorney (MPOA). Family is close. Many have input about mom’s care. Minimal financial resources within the family. They feel safe in their home.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a:t>
            </a:r>
            <a:r>
              <a:rPr lang="en-US" sz="1400" dirty="0">
                <a:latin typeface="Arial Narrow" panose="020B0604020202020204" pitchFamily="34" charset="0"/>
                <a:cs typeface="Arial Narrow" panose="020B0604020202020204" pitchFamily="34" charset="0"/>
              </a:rPr>
              <a:t>: Unemployed now — was a mother and a house cleaner.</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a:t>
            </a:r>
            <a:r>
              <a:rPr lang="en-US" sz="1400" dirty="0">
                <a:latin typeface="Arial Narrow" panose="020B0604020202020204" pitchFamily="34" charset="0"/>
                <a:cs typeface="Arial Narrow" panose="020B0604020202020204" pitchFamily="34" charset="0"/>
              </a:rPr>
              <a:t>: Medicare</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3361572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047750"/>
            <a:ext cx="8763318" cy="440120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Family / Caregiver Issues</a:t>
            </a:r>
            <a:r>
              <a:rPr lang="en-US" sz="1400" dirty="0">
                <a:latin typeface="Arial Narrow" panose="020B0604020202020204" pitchFamily="34" charset="0"/>
                <a:cs typeface="Arial Narrow" panose="020B0604020202020204" pitchFamily="34" charset="0"/>
              </a:rPr>
              <a:t>: Part of the family requesting a feeding tube, part of the family does not want it. Daughter and granddaughter care for her and their family comes to help at times. Husband passed away 10 years ago. All children and grandchildren live in Tucson.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Economic Status</a:t>
            </a:r>
            <a:r>
              <a:rPr lang="en-US" sz="1400" dirty="0">
                <a:latin typeface="Arial Narrow" panose="020B0604020202020204" pitchFamily="34" charset="0"/>
                <a:cs typeface="Arial Narrow" panose="020B0604020202020204" pitchFamily="34" charset="0"/>
              </a:rPr>
              <a:t>: SS check ($930) each month. Shares this with her daughter and the family takes care of her needs.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 Finished 8th grade. Daughter cares for her as does her granddaughter. They have one car, able to purchase food and medicine.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 Prays as wellness practice</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Catholic, was active in church, family does not take her often now.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Catholic beliefs and shared by her family. Catholic, was very involved in local community and church. </a:t>
            </a:r>
          </a:p>
          <a:p>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2861" y="1199149"/>
            <a:ext cx="8382000" cy="364253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a:t>
            </a:r>
            <a:r>
              <a:rPr lang="en-US" sz="1400" dirty="0">
                <a:latin typeface="Arial Narrow" panose="020B0604020202020204" pitchFamily="34" charset="0"/>
                <a:cs typeface="Arial Narrow" panose="020B0604020202020204" pitchFamily="34" charset="0"/>
              </a:rPr>
              <a:t> </a:t>
            </a:r>
          </a:p>
          <a:p>
            <a:endParaRPr lang="en-US" sz="1400" dirty="0">
              <a:latin typeface="Arial Narrow" panose="020B0604020202020204" pitchFamily="34" charset="0"/>
              <a:cs typeface="Arial Narrow" panose="020B0604020202020204" pitchFamily="34" charset="0"/>
            </a:endParaRPr>
          </a:p>
          <a:p>
            <a:pPr lvl="1"/>
            <a:r>
              <a:rPr lang="en-US" sz="1400" dirty="0">
                <a:latin typeface="Arial Narrow" panose="020B0604020202020204" pitchFamily="34" charset="0"/>
                <a:cs typeface="Arial Narrow" panose="020B0604020202020204" pitchFamily="34" charset="0"/>
              </a:rPr>
              <a:t>82-year-old woman with multiple issues, including well-controlled diabetes, high blood pressure, osteoarthritis of both knees and hips, and some difficulty hearing. She complains of difficulty walking because of her arthritis, but otherwise doesn’t have any other concerns.  </a:t>
            </a:r>
          </a:p>
          <a:p>
            <a:pPr lvl="1"/>
            <a:endParaRPr lang="en-US" sz="1400" dirty="0">
              <a:latin typeface="Arial Narrow" panose="020B0604020202020204" pitchFamily="34" charset="0"/>
              <a:cs typeface="Arial Narrow" panose="020B0604020202020204" pitchFamily="34" charset="0"/>
            </a:endParaRPr>
          </a:p>
          <a:p>
            <a:pPr lvl="1"/>
            <a:r>
              <a:rPr lang="en-US" sz="1400" dirty="0">
                <a:latin typeface="Arial Narrow" panose="020B0604020202020204" pitchFamily="34" charset="0"/>
                <a:cs typeface="Arial Narrow" panose="020B0604020202020204" pitchFamily="34" charset="0"/>
              </a:rPr>
              <a:t>The daughter says that her mother moved in with her a few years ago because she thought her mother needed “help” with her medications- and she has noticed that her mother has needed more help over the year. Daughter manages the medications, and all finances. The patient is independent in ADLs, dependent in IADLs, assists with cooking. She is concerned. On </a:t>
            </a:r>
            <a:r>
              <a:rPr lang="en-US" sz="1400" dirty="0" err="1">
                <a:latin typeface="Arial Narrow" panose="020B0604020202020204" pitchFamily="34" charset="0"/>
                <a:cs typeface="Arial Narrow" panose="020B0604020202020204" pitchFamily="34" charset="0"/>
              </a:rPr>
              <a:t>MoCA</a:t>
            </a:r>
            <a:r>
              <a:rPr lang="en-US" sz="1400" dirty="0">
                <a:latin typeface="Arial Narrow" panose="020B0604020202020204" pitchFamily="34" charset="0"/>
                <a:cs typeface="Arial Narrow" panose="020B0604020202020204" pitchFamily="34" charset="0"/>
              </a:rPr>
              <a:t> mental status exam = 18</a:t>
            </a:r>
          </a:p>
          <a:p>
            <a:pPr lvl="1"/>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a:t>
            </a:r>
          </a:p>
          <a:p>
            <a:pPr marL="350838"/>
            <a:r>
              <a:rPr lang="en-US" sz="1400" dirty="0">
                <a:latin typeface="Arial Narrow" panose="020B0604020202020204" pitchFamily="34" charset="0"/>
                <a:cs typeface="Arial Narrow" panose="020B0604020202020204" pitchFamily="34" charset="0"/>
              </a:rPr>
              <a:t>Looks stated age. Attentive, can answer yes/no to simple questions, and speak in short sentences. No spontaneous conversation. MMSE = 9</a:t>
            </a:r>
          </a:p>
          <a:p>
            <a:pPr marL="350838"/>
            <a:r>
              <a:rPr lang="en-US" sz="1400" dirty="0">
                <a:latin typeface="Arial Narrow" panose="020B0604020202020204" pitchFamily="34" charset="0"/>
                <a:cs typeface="Arial Narrow" panose="020B0604020202020204" pitchFamily="34" charset="0"/>
              </a:rPr>
              <a:t>Patient is 5’1”, weight = 101 </a:t>
            </a:r>
            <a:r>
              <a:rPr lang="en-US" sz="1400" dirty="0" err="1">
                <a:latin typeface="Arial Narrow" panose="020B0604020202020204" pitchFamily="34" charset="0"/>
                <a:cs typeface="Arial Narrow" panose="020B0604020202020204" pitchFamily="34" charset="0"/>
              </a:rPr>
              <a:t>lb</a:t>
            </a:r>
            <a:r>
              <a:rPr lang="en-US" sz="1400" dirty="0">
                <a:latin typeface="Arial Narrow" panose="020B0604020202020204" pitchFamily="34" charset="0"/>
                <a:cs typeface="Arial Narrow" panose="020B0604020202020204" pitchFamily="34" charset="0"/>
              </a:rPr>
              <a:t> BMI-19. </a:t>
            </a:r>
          </a:p>
          <a:p>
            <a:pPr marL="350838"/>
            <a:r>
              <a:rPr lang="en-US" sz="1400" dirty="0">
                <a:latin typeface="Arial Narrow" panose="020B0604020202020204" pitchFamily="34" charset="0"/>
                <a:cs typeface="Arial Narrow" panose="020B0604020202020204" pitchFamily="34" charset="0"/>
              </a:rPr>
              <a:t>Poor dentition. Hard of hearing.</a:t>
            </a:r>
          </a:p>
          <a:p>
            <a:pPr marL="350838"/>
            <a:r>
              <a:rPr lang="en-US" sz="1400" dirty="0">
                <a:latin typeface="Arial Narrow" panose="020B0604020202020204" pitchFamily="34" charset="0"/>
                <a:cs typeface="Arial Narrow" panose="020B0604020202020204" pitchFamily="34" charset="0"/>
              </a:rPr>
              <a:t>Mucous membranes</a:t>
            </a:r>
          </a:p>
          <a:p>
            <a:pPr marL="350838"/>
            <a:r>
              <a:rPr lang="en-US" sz="1400" dirty="0">
                <a:latin typeface="Arial Narrow" panose="020B0604020202020204" pitchFamily="34" charset="0"/>
                <a:cs typeface="Arial Narrow" panose="020B0604020202020204" pitchFamily="34" charset="0"/>
              </a:rPr>
              <a:t>CN 2-12 Normal</a:t>
            </a:r>
          </a:p>
          <a:p>
            <a:pPr marL="350838"/>
            <a:r>
              <a:rPr lang="en-US" sz="1400" dirty="0">
                <a:latin typeface="Arial Narrow" panose="020B0604020202020204" pitchFamily="34" charset="0"/>
                <a:cs typeface="Arial Narrow" panose="020B0604020202020204" pitchFamily="34" charset="0"/>
              </a:rPr>
              <a:t>Thyroid: WNL</a:t>
            </a:r>
          </a:p>
          <a:p>
            <a:pPr marL="350838"/>
            <a:r>
              <a:rPr lang="en-US" sz="1400" dirty="0">
                <a:latin typeface="Arial Narrow" panose="020B0604020202020204" pitchFamily="34" charset="0"/>
                <a:cs typeface="Arial Narrow" panose="020B0604020202020204" pitchFamily="34" charset="0"/>
              </a:rPr>
              <a:t>CVS: normal capillary refill hands and feet.  BP=120/75, HR: 80 and regular, normal S1, S2, no extra sounds or mms.  </a:t>
            </a:r>
          </a:p>
          <a:p>
            <a:pPr marL="350838"/>
            <a:r>
              <a:rPr lang="en-US" sz="1400" dirty="0">
                <a:latin typeface="Arial Narrow" panose="020B0604020202020204" pitchFamily="34" charset="0"/>
                <a:cs typeface="Arial Narrow" panose="020B0604020202020204" pitchFamily="34" charset="0"/>
              </a:rPr>
              <a:t>Resp: RR=12, no wheezes or crackles throughout.  </a:t>
            </a:r>
          </a:p>
          <a:p>
            <a:pPr marL="350838"/>
            <a:r>
              <a:rPr lang="en-US" sz="1400" dirty="0">
                <a:latin typeface="Arial Narrow" panose="020B0604020202020204" pitchFamily="34" charset="0"/>
                <a:cs typeface="Arial Narrow" panose="020B0604020202020204" pitchFamily="34" charset="0"/>
              </a:rPr>
              <a:t>GI- Unremarkable</a:t>
            </a:r>
          </a:p>
          <a:p>
            <a:pPr marL="350838"/>
            <a:r>
              <a:rPr lang="en-US" sz="1400" dirty="0">
                <a:latin typeface="Arial Narrow" panose="020B0604020202020204" pitchFamily="34" charset="0"/>
                <a:cs typeface="Arial Narrow" panose="020B0604020202020204" pitchFamily="34" charset="0"/>
              </a:rPr>
              <a:t>PPP, Able to use all limbs, no swelling, no bruising. Gait unstable yet can walk. Skin intact.</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666832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3591</TotalTime>
  <Words>2282</Words>
  <Application>Microsoft Macintosh PowerPoint</Application>
  <PresentationFormat>On-screen Show (16:9)</PresentationFormat>
  <Paragraphs>257</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64</cp:revision>
  <dcterms:created xsi:type="dcterms:W3CDTF">2022-02-03T17:38:39Z</dcterms:created>
  <dcterms:modified xsi:type="dcterms:W3CDTF">2022-07-22T01:07:59Z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