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1" r:id="rId3"/>
    <p:sldId id="266" r:id="rId4"/>
    <p:sldId id="260" r:id="rId5"/>
    <p:sldId id="283" r:id="rId6"/>
    <p:sldId id="267" r:id="rId7"/>
    <p:sldId id="282" r:id="rId8"/>
    <p:sldId id="269" r:id="rId9"/>
    <p:sldId id="271" r:id="rId10"/>
    <p:sldId id="287" r:id="rId11"/>
    <p:sldId id="270" r:id="rId12"/>
    <p:sldId id="268" r:id="rId13"/>
    <p:sldId id="285" r:id="rId14"/>
    <p:sldId id="272" r:id="rId15"/>
    <p:sldId id="273" r:id="rId16"/>
    <p:sldId id="274" r:id="rId17"/>
    <p:sldId id="275" r:id="rId18"/>
    <p:sldId id="262" r:id="rId19"/>
    <p:sldId id="263" r:id="rId20"/>
    <p:sldId id="276" r:id="rId21"/>
    <p:sldId id="277" r:id="rId22"/>
    <p:sldId id="278" r:id="rId23"/>
    <p:sldId id="279" r:id="rId24"/>
    <p:sldId id="286" r:id="rId25"/>
    <p:sldId id="280" r:id="rId26"/>
  </p:sldIdLst>
  <p:sldSz cx="9144000" cy="5143500" type="screen16x9"/>
  <p:notesSz cx="9144000" cy="51435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C4834C-71CA-4302-82C1-027B5B153D2B}" name="Rebecca Tardiff" initials="RT" userId="S-1-5-21-48521506-155455779-1838369846-12347" providerId="AD"/>
  <p188:author id="{8443ED59-20C7-4FDF-8DCA-8A14D1AA1C8C}" name="Microsoft Office User" initials="MOU" userId="Microsoft Office User" providerId="None"/>
  <p188:author id="{3FE5B169-DE64-6B94-50F2-A1C2BF58FDE0}" name="O'Neill, Lisa M - (loneill)" initials="OLM(" userId="O'Neill, Lisa M - (loneil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55B"/>
    <a:srgbClr val="EFEBDE"/>
    <a:srgbClr val="E0CCB8"/>
    <a:srgbClr val="001A47"/>
    <a:srgbClr val="F0E7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429"/>
    <p:restoredTop sz="94762"/>
  </p:normalViewPr>
  <p:slideViewPr>
    <p:cSldViewPr>
      <p:cViewPr varScale="1">
        <p:scale>
          <a:sx n="155" d="100"/>
          <a:sy n="155" d="100"/>
        </p:scale>
        <p:origin x="184" y="28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107996"/>
          </a:xfrm>
          <a:prstGeom prst="rect">
            <a:avLst/>
          </a:prstGeom>
        </p:spPr>
        <p:txBody>
          <a:bodyPr wrap="square" lIns="0" tIns="0" rIns="0" bIns="0">
            <a:spAutoFit/>
          </a:bodyPr>
          <a:lstStyle>
            <a:lvl1pPr>
              <a:defRPr b="0" i="0">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screen">
            <a:extLst>
              <a:ext uri="{28A0092B-C50C-407E-A947-70E740481C1C}">
                <a14:useLocalDpi xmlns:a14="http://schemas.microsoft.com/office/drawing/2010/main"/>
              </a:ext>
            </a:extLst>
          </a:blip>
          <a:stretch>
            <a:fillRect/>
          </a:stretch>
        </p:blipFill>
        <p:spPr>
          <a:xfrm>
            <a:off x="13122" y="0"/>
            <a:ext cx="9121504" cy="5143499"/>
          </a:xfrm>
          <a:prstGeom prst="rect">
            <a:avLst/>
          </a:prstGeom>
        </p:spPr>
      </p:pic>
      <p:pic>
        <p:nvPicPr>
          <p:cNvPr id="17" name="bg object 17"/>
          <p:cNvPicPr/>
          <p:nvPr/>
        </p:nvPicPr>
        <p:blipFill>
          <a:blip r:embed="rId3" cstate="screen">
            <a:extLst>
              <a:ext uri="{28A0092B-C50C-407E-A947-70E740481C1C}">
                <a14:useLocalDpi xmlns:a14="http://schemas.microsoft.com/office/drawing/2010/main"/>
              </a:ext>
            </a:extLst>
          </a:blip>
          <a:stretch>
            <a:fillRect/>
          </a:stretch>
        </p:blipFill>
        <p:spPr>
          <a:xfrm>
            <a:off x="5812993" y="2313343"/>
            <a:ext cx="2421251" cy="358978"/>
          </a:xfrm>
          <a:prstGeom prst="rect">
            <a:avLst/>
          </a:prstGeom>
        </p:spPr>
      </p:pic>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183005"/>
            <a:ext cx="3977640" cy="339471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200" b="0" i="0">
                <a:solidFill>
                  <a:srgbClr val="231F20"/>
                </a:solidFill>
                <a:latin typeface="Arial Narrow" panose="020B0604020202020204" pitchFamily="34" charset="0"/>
                <a:cs typeface="Arial Narrow" panose="020B0604020202020204" pitchFamily="34" charset="0"/>
              </a:defRPr>
            </a:lvl1pPr>
          </a:lstStyle>
          <a:p>
            <a:endParaRPr dirty="0"/>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7/21/22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11252" y="0"/>
            <a:ext cx="9121500" cy="5143499"/>
          </a:xfrm>
          <a:prstGeom prst="rect">
            <a:avLst/>
          </a:prstGeom>
        </p:spPr>
      </p:pic>
      <p:sp>
        <p:nvSpPr>
          <p:cNvPr id="2" name="Holder 2"/>
          <p:cNvSpPr>
            <a:spLocks noGrp="1"/>
          </p:cNvSpPr>
          <p:nvPr>
            <p:ph type="title"/>
          </p:nvPr>
        </p:nvSpPr>
        <p:spPr>
          <a:xfrm>
            <a:off x="830285" y="686817"/>
            <a:ext cx="7483429" cy="1122680"/>
          </a:xfrm>
          <a:prstGeom prst="rect">
            <a:avLst/>
          </a:prstGeom>
        </p:spPr>
        <p:txBody>
          <a:bodyPr wrap="square" lIns="0" tIns="0" rIns="0" bIns="0">
            <a:spAutoFit/>
          </a:bodyPr>
          <a:lstStyle>
            <a:lvl1pPr>
              <a:defRPr sz="7200" b="1" i="0">
                <a:solidFill>
                  <a:srgbClr val="231F20"/>
                </a:solidFill>
                <a:latin typeface="Proxima Nova Condensed"/>
                <a:cs typeface="Proxima Nova Condensed"/>
              </a:defRPr>
            </a:lvl1pPr>
          </a:lstStyle>
          <a:p>
            <a:endParaRPr dirty="0"/>
          </a:p>
        </p:txBody>
      </p:sp>
      <p:sp>
        <p:nvSpPr>
          <p:cNvPr id="3" name="Holder 3"/>
          <p:cNvSpPr>
            <a:spLocks noGrp="1"/>
          </p:cNvSpPr>
          <p:nvPr>
            <p:ph type="body" idx="1"/>
          </p:nvPr>
        </p:nvSpPr>
        <p:spPr>
          <a:xfrm>
            <a:off x="457200" y="1183005"/>
            <a:ext cx="822960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7/21/22</a:t>
            </a:fld>
            <a:endParaRPr lang="en-US"/>
          </a:p>
        </p:txBody>
      </p:sp>
      <p:sp>
        <p:nvSpPr>
          <p:cNvPr id="6" name="Holder 6"/>
          <p:cNvSpPr>
            <a:spLocks noGrp="1"/>
          </p:cNvSpPr>
          <p:nvPr>
            <p:ph type="sldNum" sz="quarter" idx="7"/>
          </p:nvPr>
        </p:nvSpPr>
        <p:spPr>
          <a:xfrm>
            <a:off x="6583680" y="4783455"/>
            <a:ext cx="2103120" cy="25717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b="0" i="0">
          <a:latin typeface="Arial Narrow" panose="020B0604020202020204" pitchFamily="34" charset="0"/>
          <a:ea typeface="+mj-ea"/>
          <a:cs typeface="Arial Narrow" panose="020B0604020202020204" pitchFamily="34" charset="0"/>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5.xml"/><Relationship Id="rId5" Type="http://schemas.openxmlformats.org/officeDocument/2006/relationships/hyperlink" Target="http://aging.arizona.edu/"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rgbClr val="EFEBDE"/>
            </a:gs>
            <a:gs pos="83000">
              <a:schemeClr val="bg2"/>
            </a:gs>
            <a:gs pos="100000">
              <a:schemeClr val="bg2"/>
            </a:gs>
          </a:gsLst>
          <a:lin ang="5400000" scaled="1"/>
          <a:tileRect/>
        </a:gradFill>
        <a:effectLst/>
      </p:bgPr>
    </p:bg>
    <p:spTree>
      <p:nvGrpSpPr>
        <p:cNvPr id="1" name=""/>
        <p:cNvGrpSpPr/>
        <p:nvPr/>
      </p:nvGrpSpPr>
      <p:grpSpPr>
        <a:xfrm>
          <a:off x="0" y="0"/>
          <a:ext cx="0" cy="0"/>
          <a:chOff x="0" y="0"/>
          <a:chExt cx="0" cy="0"/>
        </a:xfrm>
      </p:grpSpPr>
      <p:grpSp>
        <p:nvGrpSpPr>
          <p:cNvPr id="2" name="object 2"/>
          <p:cNvGrpSpPr/>
          <p:nvPr/>
        </p:nvGrpSpPr>
        <p:grpSpPr>
          <a:xfrm>
            <a:off x="0" y="3831"/>
            <a:ext cx="9144525" cy="5139669"/>
            <a:chOff x="-5" y="0"/>
            <a:chExt cx="9144525" cy="5139669"/>
          </a:xfrm>
        </p:grpSpPr>
        <p:sp>
          <p:nvSpPr>
            <p:cNvPr id="4" name="object 4"/>
            <p:cNvSpPr/>
            <p:nvPr/>
          </p:nvSpPr>
          <p:spPr>
            <a:xfrm>
              <a:off x="0" y="0"/>
              <a:ext cx="9144000" cy="935990"/>
            </a:xfrm>
            <a:custGeom>
              <a:avLst/>
              <a:gdLst/>
              <a:ahLst/>
              <a:cxnLst/>
              <a:rect l="l" t="t" r="r" b="b"/>
              <a:pathLst>
                <a:path w="9144000" h="935990">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5" name="object 5"/>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6" name="object 6"/>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7" name="object 7"/>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8" name="object 8"/>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sp>
          <p:nvSpPr>
            <p:cNvPr id="9" name="object 9"/>
            <p:cNvSpPr/>
            <p:nvPr/>
          </p:nvSpPr>
          <p:spPr>
            <a:xfrm>
              <a:off x="0" y="4203677"/>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10" name="object 10"/>
            <p:cNvSpPr/>
            <p:nvPr/>
          </p:nvSpPr>
          <p:spPr>
            <a:xfrm>
              <a:off x="8172106" y="4203679"/>
              <a:ext cx="972185" cy="935990"/>
            </a:xfrm>
            <a:custGeom>
              <a:avLst/>
              <a:gdLst/>
              <a:ahLst/>
              <a:cxnLst/>
              <a:rect l="l" t="t" r="r" b="b"/>
              <a:pathLst>
                <a:path w="972184" h="935989">
                  <a:moveTo>
                    <a:pt x="971892" y="0"/>
                  </a:moveTo>
                  <a:lnTo>
                    <a:pt x="0" y="0"/>
                  </a:lnTo>
                  <a:lnTo>
                    <a:pt x="531444" y="935494"/>
                  </a:lnTo>
                  <a:lnTo>
                    <a:pt x="971892" y="935494"/>
                  </a:lnTo>
                  <a:lnTo>
                    <a:pt x="971892" y="0"/>
                  </a:lnTo>
                  <a:close/>
                </a:path>
              </a:pathLst>
            </a:custGeom>
            <a:solidFill>
              <a:srgbClr val="00265B"/>
            </a:solidFill>
          </p:spPr>
          <p:txBody>
            <a:bodyPr wrap="square" lIns="0" tIns="0" rIns="0" bIns="0" rtlCol="0"/>
            <a:lstStyle/>
            <a:p>
              <a:endParaRPr/>
            </a:p>
          </p:txBody>
        </p:sp>
        <p:sp>
          <p:nvSpPr>
            <p:cNvPr id="11" name="object 11"/>
            <p:cNvSpPr/>
            <p:nvPr/>
          </p:nvSpPr>
          <p:spPr>
            <a:xfrm>
              <a:off x="8535158" y="4203679"/>
              <a:ext cx="608965" cy="935990"/>
            </a:xfrm>
            <a:custGeom>
              <a:avLst/>
              <a:gdLst/>
              <a:ahLst/>
              <a:cxnLst/>
              <a:rect l="l" t="t" r="r" b="b"/>
              <a:pathLst>
                <a:path w="608965" h="935989">
                  <a:moveTo>
                    <a:pt x="608838" y="0"/>
                  </a:moveTo>
                  <a:lnTo>
                    <a:pt x="0" y="0"/>
                  </a:lnTo>
                  <a:lnTo>
                    <a:pt x="525119" y="935494"/>
                  </a:lnTo>
                  <a:lnTo>
                    <a:pt x="608838" y="935494"/>
                  </a:lnTo>
                  <a:lnTo>
                    <a:pt x="608838" y="0"/>
                  </a:lnTo>
                  <a:close/>
                </a:path>
              </a:pathLst>
            </a:custGeom>
            <a:solidFill>
              <a:srgbClr val="001B47"/>
            </a:solidFill>
          </p:spPr>
          <p:txBody>
            <a:bodyPr wrap="square" lIns="0" tIns="0" rIns="0" bIns="0" rtlCol="0"/>
            <a:lstStyle/>
            <a:p>
              <a:endParaRPr/>
            </a:p>
          </p:txBody>
        </p:sp>
        <p:sp>
          <p:nvSpPr>
            <p:cNvPr id="12" name="object 12"/>
            <p:cNvSpPr/>
            <p:nvPr/>
          </p:nvSpPr>
          <p:spPr>
            <a:xfrm>
              <a:off x="8157545" y="4688495"/>
              <a:ext cx="546100" cy="450850"/>
            </a:xfrm>
            <a:custGeom>
              <a:avLst/>
              <a:gdLst/>
              <a:ahLst/>
              <a:cxnLst/>
              <a:rect l="l" t="t" r="r" b="b"/>
              <a:pathLst>
                <a:path w="546100" h="450850">
                  <a:moveTo>
                    <a:pt x="289979" y="0"/>
                  </a:moveTo>
                  <a:lnTo>
                    <a:pt x="0" y="450672"/>
                  </a:lnTo>
                  <a:lnTo>
                    <a:pt x="546011" y="450672"/>
                  </a:lnTo>
                  <a:lnTo>
                    <a:pt x="289979" y="0"/>
                  </a:lnTo>
                  <a:close/>
                </a:path>
              </a:pathLst>
            </a:custGeom>
            <a:solidFill>
              <a:srgbClr val="8B0015"/>
            </a:solidFill>
          </p:spPr>
          <p:txBody>
            <a:bodyPr wrap="square" lIns="0" tIns="0" rIns="0" bIns="0" rtlCol="0"/>
            <a:lstStyle/>
            <a:p>
              <a:endParaRPr/>
            </a:p>
          </p:txBody>
        </p:sp>
        <p:sp>
          <p:nvSpPr>
            <p:cNvPr id="13" name="object 13"/>
            <p:cNvSpPr/>
            <p:nvPr/>
          </p:nvSpPr>
          <p:spPr>
            <a:xfrm>
              <a:off x="-5" y="4203679"/>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94"/>
                  </a:lnTo>
                  <a:lnTo>
                    <a:pt x="8157552" y="935494"/>
                  </a:lnTo>
                  <a:lnTo>
                    <a:pt x="8447532" y="484809"/>
                  </a:lnTo>
                  <a:lnTo>
                    <a:pt x="8172107" y="0"/>
                  </a:lnTo>
                  <a:close/>
                </a:path>
              </a:pathLst>
            </a:custGeom>
            <a:solidFill>
              <a:srgbClr val="BC2025"/>
            </a:solidFill>
          </p:spPr>
          <p:txBody>
            <a:bodyPr wrap="square" lIns="0" tIns="0" rIns="0" bIns="0" rtlCol="0"/>
            <a:lstStyle/>
            <a:p>
              <a:endParaRPr/>
            </a:p>
          </p:txBody>
        </p:sp>
        <p:pic>
          <p:nvPicPr>
            <p:cNvPr id="14" name="object 14"/>
            <p:cNvPicPr/>
            <p:nvPr/>
          </p:nvPicPr>
          <p:blipFill>
            <a:blip r:embed="rId2" cstate="screen">
              <a:extLst>
                <a:ext uri="{28A0092B-C50C-407E-A947-70E740481C1C}">
                  <a14:useLocalDpi xmlns:a14="http://schemas.microsoft.com/office/drawing/2010/main"/>
                </a:ext>
              </a:extLst>
            </a:blip>
            <a:stretch>
              <a:fillRect/>
            </a:stretch>
          </p:blipFill>
          <p:spPr>
            <a:xfrm>
              <a:off x="1275273" y="257875"/>
              <a:ext cx="2831028" cy="419744"/>
            </a:xfrm>
            <a:prstGeom prst="rect">
              <a:avLst/>
            </a:prstGeom>
          </p:spPr>
        </p:pic>
      </p:grpSp>
      <p:sp>
        <p:nvSpPr>
          <p:cNvPr id="16" name="object 16"/>
          <p:cNvSpPr txBox="1"/>
          <p:nvPr/>
        </p:nvSpPr>
        <p:spPr>
          <a:xfrm>
            <a:off x="1269660" y="3146138"/>
            <a:ext cx="6731340" cy="346249"/>
          </a:xfrm>
          <a:prstGeom prst="rect">
            <a:avLst/>
          </a:prstGeom>
          <a:solidFill>
            <a:schemeClr val="bg1">
              <a:alpha val="46559"/>
            </a:schemeClr>
          </a:solidFill>
          <a:ln>
            <a:noFill/>
          </a:ln>
        </p:spPr>
        <p:txBody>
          <a:bodyPr vert="horz" wrap="square" lIns="0" tIns="38100" rIns="0" bIns="0" rtlCol="0" anchor="t">
            <a:spAutoFit/>
          </a:bodyPr>
          <a:lstStyle/>
          <a:p>
            <a:pPr marL="12700">
              <a:lnSpc>
                <a:spcPct val="100000"/>
              </a:lnSpc>
              <a:spcBef>
                <a:spcPts val="300"/>
              </a:spcBef>
            </a:pPr>
            <a:r>
              <a:rPr sz="2000" b="1" dirty="0">
                <a:solidFill>
                  <a:srgbClr val="231F20"/>
                </a:solidFill>
                <a:latin typeface="Arial Narrow" panose="020B0604020202020204" pitchFamily="34" charset="0"/>
                <a:cs typeface="Arial Narrow" panose="020B0604020202020204" pitchFamily="34" charset="0"/>
              </a:rPr>
              <a:t>Case</a:t>
            </a:r>
            <a:r>
              <a:rPr sz="2000" b="1" spc="-85" dirty="0">
                <a:solidFill>
                  <a:srgbClr val="231F20"/>
                </a:solidFill>
                <a:latin typeface="Arial Narrow" panose="020B0604020202020204" pitchFamily="34" charset="0"/>
                <a:cs typeface="Arial Narrow" panose="020B0604020202020204" pitchFamily="34" charset="0"/>
              </a:rPr>
              <a:t> </a:t>
            </a:r>
            <a:r>
              <a:rPr sz="2000" b="1" dirty="0">
                <a:solidFill>
                  <a:srgbClr val="231F20"/>
                </a:solidFill>
                <a:latin typeface="Arial Narrow" panose="020B0604020202020204" pitchFamily="34" charset="0"/>
                <a:cs typeface="Arial Narrow" panose="020B0604020202020204" pitchFamily="34" charset="0"/>
              </a:rPr>
              <a:t>Name</a:t>
            </a:r>
            <a:r>
              <a:rPr sz="2000" dirty="0">
                <a:solidFill>
                  <a:srgbClr val="231F20"/>
                </a:solidFill>
                <a:latin typeface="Arial Narrow" panose="020B0604020202020204" pitchFamily="34" charset="0"/>
                <a:cs typeface="Arial Narrow" panose="020B0604020202020204" pitchFamily="34" charset="0"/>
              </a:rPr>
              <a:t>:</a:t>
            </a:r>
            <a:r>
              <a:rPr lang="en-US" sz="2000" dirty="0">
                <a:solidFill>
                  <a:srgbClr val="231F20"/>
                </a:solidFill>
                <a:latin typeface="Arial Narrow" panose="020B0604020202020204" pitchFamily="34" charset="0"/>
                <a:cs typeface="Arial Narrow" panose="020B0604020202020204" pitchFamily="34" charset="0"/>
              </a:rPr>
              <a:t> 46-Year-Old Woman Living with Metastatic Ovarian Cancer</a:t>
            </a:r>
            <a:endParaRPr sz="2000" dirty="0">
              <a:latin typeface="Arial Narrow" panose="020B0604020202020204" pitchFamily="34" charset="0"/>
              <a:cs typeface="Arial Narrow" panose="020B0604020202020204" pitchFamily="34" charset="0"/>
            </a:endParaRPr>
          </a:p>
        </p:txBody>
      </p:sp>
      <p:sp>
        <p:nvSpPr>
          <p:cNvPr id="17" name="object 17"/>
          <p:cNvSpPr txBox="1"/>
          <p:nvPr/>
        </p:nvSpPr>
        <p:spPr>
          <a:xfrm>
            <a:off x="2821453"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Course:</a:t>
            </a:r>
            <a:endParaRPr sz="1400" i="1" dirty="0">
              <a:latin typeface="Arial Narrow" panose="020B0604020202020204" pitchFamily="34" charset="0"/>
              <a:cs typeface="Arial Narrow" panose="020B0604020202020204" pitchFamily="34" charset="0"/>
            </a:endParaRPr>
          </a:p>
        </p:txBody>
      </p:sp>
      <p:sp>
        <p:nvSpPr>
          <p:cNvPr id="18" name="object 18"/>
          <p:cNvSpPr txBox="1"/>
          <p:nvPr/>
        </p:nvSpPr>
        <p:spPr>
          <a:xfrm>
            <a:off x="5313498" y="4375621"/>
            <a:ext cx="2916102"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Instructor:</a:t>
            </a:r>
            <a:endParaRPr sz="1400" i="1" dirty="0">
              <a:latin typeface="Arial Narrow" panose="020B0604020202020204" pitchFamily="34" charset="0"/>
              <a:cs typeface="Arial Narrow" panose="020B0604020202020204" pitchFamily="34" charset="0"/>
            </a:endParaRPr>
          </a:p>
        </p:txBody>
      </p:sp>
      <p:sp>
        <p:nvSpPr>
          <p:cNvPr id="32" name="object 17">
            <a:extLst>
              <a:ext uri="{FF2B5EF4-FFF2-40B4-BE49-F238E27FC236}">
                <a16:creationId xmlns:a16="http://schemas.microsoft.com/office/drawing/2014/main" id="{6DCFC8FE-F8E3-0546-87B8-24A2E9A8C770}"/>
              </a:ext>
            </a:extLst>
          </p:cNvPr>
          <p:cNvSpPr txBox="1"/>
          <p:nvPr/>
        </p:nvSpPr>
        <p:spPr>
          <a:xfrm>
            <a:off x="304482" y="4375621"/>
            <a:ext cx="2588747" cy="228268"/>
          </a:xfrm>
          <a:prstGeom prst="rect">
            <a:avLst/>
          </a:prstGeom>
        </p:spPr>
        <p:txBody>
          <a:bodyPr vert="horz" wrap="square" lIns="0" tIns="12700" rIns="0" bIns="0" rtlCol="0">
            <a:spAutoFit/>
          </a:bodyPr>
          <a:lstStyle/>
          <a:p>
            <a:pPr marL="12700">
              <a:lnSpc>
                <a:spcPct val="100000"/>
              </a:lnSpc>
              <a:spcBef>
                <a:spcPts val="100"/>
              </a:spcBef>
            </a:pPr>
            <a:r>
              <a:rPr sz="1400" i="1" dirty="0">
                <a:solidFill>
                  <a:srgbClr val="231F20"/>
                </a:solidFill>
                <a:latin typeface="Arial Narrow" panose="020B0604020202020204" pitchFamily="34" charset="0"/>
                <a:cs typeface="Arial Narrow" panose="020B0604020202020204" pitchFamily="34" charset="0"/>
              </a:rPr>
              <a:t>Co</a:t>
            </a:r>
            <a:r>
              <a:rPr lang="en-US" sz="1400" i="1" dirty="0">
                <a:solidFill>
                  <a:srgbClr val="231F20"/>
                </a:solidFill>
                <a:latin typeface="Arial Narrow" panose="020B0604020202020204" pitchFamily="34" charset="0"/>
                <a:cs typeface="Arial Narrow" panose="020B0604020202020204" pitchFamily="34" charset="0"/>
              </a:rPr>
              <a:t>llege</a:t>
            </a:r>
            <a:r>
              <a:rPr sz="1400" i="1" dirty="0">
                <a:solidFill>
                  <a:srgbClr val="231F20"/>
                </a:solidFill>
                <a:latin typeface="Arial Narrow" panose="020B0604020202020204" pitchFamily="34" charset="0"/>
                <a:cs typeface="Arial Narrow" panose="020B0604020202020204" pitchFamily="34" charset="0"/>
              </a:rPr>
              <a:t>:</a:t>
            </a:r>
            <a:endParaRPr sz="1400" i="1" dirty="0">
              <a:latin typeface="Arial Narrow" panose="020B0604020202020204" pitchFamily="34" charset="0"/>
              <a:cs typeface="Arial Narrow" panose="020B0604020202020204" pitchFamily="34" charset="0"/>
            </a:endParaRPr>
          </a:p>
        </p:txBody>
      </p:sp>
      <p:sp>
        <p:nvSpPr>
          <p:cNvPr id="21" name="object 15">
            <a:extLst>
              <a:ext uri="{FF2B5EF4-FFF2-40B4-BE49-F238E27FC236}">
                <a16:creationId xmlns:a16="http://schemas.microsoft.com/office/drawing/2014/main" id="{E1AA4666-952C-9611-6B29-07DEF2507683}"/>
              </a:ext>
            </a:extLst>
          </p:cNvPr>
          <p:cNvSpPr txBox="1"/>
          <p:nvPr/>
        </p:nvSpPr>
        <p:spPr>
          <a:xfrm>
            <a:off x="486097" y="1766735"/>
            <a:ext cx="8263193" cy="1010533"/>
          </a:xfrm>
          <a:prstGeom prst="rect">
            <a:avLst/>
          </a:prstGeom>
        </p:spPr>
        <p:txBody>
          <a:bodyPr vert="horz" wrap="square" lIns="0" tIns="12700" rIns="0" bIns="0" rtlCol="0">
            <a:spAutoFit/>
          </a:bodyPr>
          <a:lstStyle/>
          <a:p>
            <a:pPr marL="12700" algn="ctr">
              <a:lnSpc>
                <a:spcPct val="100000"/>
              </a:lnSpc>
              <a:spcBef>
                <a:spcPts val="100"/>
              </a:spcBef>
            </a:pPr>
            <a:r>
              <a:rPr sz="3600" b="1" dirty="0">
                <a:solidFill>
                  <a:srgbClr val="00255B"/>
                </a:solidFill>
                <a:latin typeface="Arial Narrow" panose="020B0604020202020204" pitchFamily="34" charset="0"/>
                <a:cs typeface="Arial Narrow" panose="020B0604020202020204" pitchFamily="34" charset="0"/>
              </a:rPr>
              <a:t>End</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of</a:t>
            </a:r>
            <a:r>
              <a:rPr lang="en-US" sz="3600" b="1" spc="-20" dirty="0">
                <a:solidFill>
                  <a:srgbClr val="00255B"/>
                </a:solidFill>
                <a:latin typeface="Arial Narrow" panose="020B0604020202020204" pitchFamily="34" charset="0"/>
                <a:cs typeface="Arial Narrow" panose="020B0604020202020204" pitchFamily="34" charset="0"/>
              </a:rPr>
              <a:t>-</a:t>
            </a:r>
            <a:r>
              <a:rPr sz="3600" b="1" dirty="0">
                <a:solidFill>
                  <a:srgbClr val="00255B"/>
                </a:solidFill>
                <a:latin typeface="Arial Narrow" panose="020B0604020202020204" pitchFamily="34" charset="0"/>
                <a:cs typeface="Arial Narrow" panose="020B0604020202020204" pitchFamily="34" charset="0"/>
              </a:rPr>
              <a:t>Life</a:t>
            </a:r>
            <a:r>
              <a:rPr sz="3600" b="1" spc="-20" dirty="0">
                <a:solidFill>
                  <a:srgbClr val="00255B"/>
                </a:solidFill>
                <a:latin typeface="Arial Narrow" panose="020B0604020202020204" pitchFamily="34" charset="0"/>
                <a:cs typeface="Arial Narrow" panose="020B0604020202020204" pitchFamily="34" charset="0"/>
              </a:rPr>
              <a:t> </a:t>
            </a:r>
            <a:r>
              <a:rPr sz="3600" b="1" dirty="0">
                <a:solidFill>
                  <a:srgbClr val="00255B"/>
                </a:solidFill>
                <a:latin typeface="Arial Narrow" panose="020B0604020202020204" pitchFamily="34" charset="0"/>
                <a:cs typeface="Arial Narrow" panose="020B0604020202020204" pitchFamily="34" charset="0"/>
              </a:rPr>
              <a:t>Ca</a:t>
            </a:r>
            <a:r>
              <a:rPr lang="en-US" sz="3600" b="1" dirty="0">
                <a:solidFill>
                  <a:srgbClr val="00255B"/>
                </a:solidFill>
                <a:latin typeface="Arial Narrow" panose="020B0604020202020204" pitchFamily="34" charset="0"/>
                <a:cs typeface="Arial Narrow" panose="020B0604020202020204" pitchFamily="34" charset="0"/>
              </a:rPr>
              <a:t>ses and Resources:</a:t>
            </a:r>
            <a:r>
              <a:rPr sz="4000" b="1" spc="-20" dirty="0">
                <a:solidFill>
                  <a:srgbClr val="00255B"/>
                </a:solidFill>
                <a:latin typeface="Arial Narrow" panose="020B0604020202020204" pitchFamily="34" charset="0"/>
                <a:cs typeface="Arial Narrow" panose="020B0604020202020204" pitchFamily="34" charset="0"/>
              </a:rPr>
              <a:t> </a:t>
            </a:r>
            <a:endParaRPr lang="en-US" sz="4000" b="1" spc="-20" dirty="0">
              <a:solidFill>
                <a:srgbClr val="00255B"/>
              </a:solidFill>
              <a:latin typeface="Arial Narrow" panose="020B0604020202020204" pitchFamily="34" charset="0"/>
              <a:cs typeface="Arial Narrow" panose="020B0604020202020204" pitchFamily="34" charset="0"/>
            </a:endParaRPr>
          </a:p>
          <a:p>
            <a:pPr marL="12700" algn="ctr">
              <a:lnSpc>
                <a:spcPct val="100000"/>
              </a:lnSpc>
              <a:spcBef>
                <a:spcPts val="100"/>
              </a:spcBef>
            </a:pPr>
            <a:r>
              <a:rPr lang="en-US" sz="2400" b="1" dirty="0">
                <a:latin typeface="Arial Narrow" panose="020B0604020202020204" pitchFamily="34" charset="0"/>
                <a:cs typeface="Arial Narrow" panose="020B0604020202020204" pitchFamily="34" charset="0"/>
              </a:rPr>
              <a:t>An Interprofessional Toolkit for Health Science Students</a:t>
            </a:r>
            <a:endParaRPr sz="2400" b="1" dirty="0">
              <a:latin typeface="Arial Narrow" panose="020B0604020202020204" pitchFamily="34" charset="0"/>
              <a:cs typeface="Arial Narrow" panose="020B0604020202020204" pitchFamily="34" charset="0"/>
            </a:endParaRPr>
          </a:p>
        </p:txBody>
      </p:sp>
      <p:sp>
        <p:nvSpPr>
          <p:cNvPr id="22" name="Rectangle 21">
            <a:extLst>
              <a:ext uri="{FF2B5EF4-FFF2-40B4-BE49-F238E27FC236}">
                <a16:creationId xmlns:a16="http://schemas.microsoft.com/office/drawing/2014/main" id="{E78A7D82-2FEF-AE27-6E2B-98977ED5B36C}"/>
              </a:ext>
            </a:extLst>
          </p:cNvPr>
          <p:cNvSpPr/>
          <p:nvPr/>
        </p:nvSpPr>
        <p:spPr>
          <a:xfrm>
            <a:off x="2045186" y="1107932"/>
            <a:ext cx="5053628" cy="707886"/>
          </a:xfrm>
          <a:prstGeom prst="rect">
            <a:avLst/>
          </a:prstGeom>
          <a:noFill/>
          <a:ln>
            <a:noFill/>
          </a:ln>
        </p:spPr>
        <p:style>
          <a:lnRef idx="0">
            <a:scrgbClr r="0" g="0" b="0"/>
          </a:lnRef>
          <a:fillRef idx="0">
            <a:scrgbClr r="0" g="0" b="0"/>
          </a:fillRef>
          <a:effectRef idx="0">
            <a:scrgbClr r="0" g="0" b="0"/>
          </a:effectRef>
          <a:fontRef idx="minor">
            <a:schemeClr val="accent4"/>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8B0014"/>
                </a:solidFill>
              </a:rPr>
              <a:t>The CARES Toolkit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2780761"/>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Physical Exam</a:t>
            </a:r>
            <a:r>
              <a:rPr lang="en-US" sz="1400" dirty="0">
                <a:latin typeface="Arial Narrow" panose="020B0604020202020204" pitchFamily="34" charset="0"/>
                <a:cs typeface="Arial Narrow" panose="020B0604020202020204" pitchFamily="34" charset="0"/>
              </a:rPr>
              <a:t>: </a:t>
            </a:r>
          </a:p>
          <a:p>
            <a:r>
              <a:rPr lang="en-US" sz="1400" dirty="0">
                <a:latin typeface="Arial Narrow" panose="020B0604020202020204" pitchFamily="34" charset="0"/>
                <a:cs typeface="Arial Narrow" panose="020B0604020202020204" pitchFamily="34" charset="0"/>
              </a:rPr>
              <a:t>Vital Signs: HR 94; Temp 37.0; BP 106/62; RR 14; weight 115 </a:t>
            </a:r>
            <a:r>
              <a:rPr lang="en-US" sz="1400" dirty="0" err="1">
                <a:latin typeface="Arial Narrow" panose="020B0604020202020204" pitchFamily="34" charset="0"/>
                <a:cs typeface="Arial Narrow" panose="020B0604020202020204" pitchFamily="34" charset="0"/>
              </a:rPr>
              <a:t>lbs</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General: fatigued, alert, oriented female, appears frail, patches of hair loss noted</a:t>
            </a:r>
          </a:p>
          <a:p>
            <a:r>
              <a:rPr lang="en-US" sz="1400" dirty="0">
                <a:latin typeface="Arial Narrow" panose="020B0604020202020204" pitchFamily="34" charset="0"/>
                <a:cs typeface="Arial Narrow" panose="020B0604020202020204" pitchFamily="34" charset="0"/>
              </a:rPr>
              <a:t>HEENT: mucosa of mouth and eyes is dry</a:t>
            </a:r>
          </a:p>
          <a:p>
            <a:r>
              <a:rPr lang="en-US" sz="1400" dirty="0">
                <a:latin typeface="Arial Narrow" panose="020B0604020202020204" pitchFamily="34" charset="0"/>
                <a:cs typeface="Arial Narrow" panose="020B0604020202020204" pitchFamily="34" charset="0"/>
              </a:rPr>
              <a:t>Neurologic: awake, alert, engaged</a:t>
            </a:r>
          </a:p>
          <a:p>
            <a:r>
              <a:rPr lang="en-US" sz="1400" dirty="0">
                <a:latin typeface="Arial Narrow" panose="020B0604020202020204" pitchFamily="34" charset="0"/>
                <a:cs typeface="Arial Narrow" panose="020B0604020202020204" pitchFamily="34" charset="0"/>
              </a:rPr>
              <a:t>Musculoskeletal: thin extremities, muscle loss noted</a:t>
            </a:r>
          </a:p>
          <a:p>
            <a:r>
              <a:rPr lang="en-US" sz="1400" dirty="0">
                <a:latin typeface="Arial Narrow" panose="020B0604020202020204" pitchFamily="34" charset="0"/>
                <a:cs typeface="Arial Narrow" panose="020B0604020202020204" pitchFamily="34" charset="0"/>
              </a:rPr>
              <a:t>Skin: well perfused, no skin breakdown or rash notable</a:t>
            </a:r>
          </a:p>
          <a:p>
            <a:r>
              <a:rPr lang="en-US" sz="1400" dirty="0">
                <a:latin typeface="Arial Narrow" panose="020B0604020202020204" pitchFamily="34" charset="0"/>
                <a:cs typeface="Arial Narrow" panose="020B0604020202020204" pitchFamily="34" charset="0"/>
              </a:rPr>
              <a:t>Lungs: clear to auscultation bilaterally</a:t>
            </a:r>
          </a:p>
          <a:p>
            <a:r>
              <a:rPr lang="en-US" sz="1400" dirty="0">
                <a:latin typeface="Arial Narrow" panose="020B0604020202020204" pitchFamily="34" charset="0"/>
                <a:cs typeface="Arial Narrow" panose="020B0604020202020204" pitchFamily="34" charset="0"/>
              </a:rPr>
              <a:t>Heart: Regular rate and rhythm, no murmurs</a:t>
            </a:r>
          </a:p>
          <a:p>
            <a:r>
              <a:rPr lang="en-US" sz="1400" dirty="0">
                <a:latin typeface="Arial Narrow" panose="020B0604020202020204" pitchFamily="34" charset="0"/>
                <a:cs typeface="Arial Narrow" panose="020B0604020202020204" pitchFamily="34" charset="0"/>
              </a:rPr>
              <a:t>Abdomen: distended, bowel sounds hyperactive with high pitched sounds, tender to palpation diffusely</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232112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2693" y="1106573"/>
            <a:ext cx="8382000" cy="353943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Medications / Treatments</a:t>
            </a:r>
            <a:r>
              <a:rPr lang="en-US" sz="1400" dirty="0">
                <a:latin typeface="Arial Narrow" panose="020B0604020202020204" pitchFamily="34" charset="0"/>
                <a:cs typeface="Arial Narrow" panose="020B0604020202020204" pitchFamily="34" charset="0"/>
              </a:rPr>
              <a:t>: Topotecan infusions, Temazepam 7.5 mg at bedtime, Ondansetron 8 mg TID PRN nausea/vomiting, Alprazolam 0.25 mg TID PRN anxiety, Duloxetine 30 mg daily, Oxycodone 1/2 tablet of 5 mg PRN pain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Allergies / Intolerances</a:t>
            </a:r>
            <a:r>
              <a:rPr lang="en-US" sz="1400" dirty="0">
                <a:latin typeface="Arial Narrow" panose="020B0604020202020204" pitchFamily="34" charset="0"/>
                <a:cs typeface="Arial Narrow" panose="020B0604020202020204" pitchFamily="34" charset="0"/>
              </a:rPr>
              <a:t>: None known</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Tobacco, Alcohol or Substance Use: </a:t>
            </a:r>
            <a:r>
              <a:rPr lang="en-US" sz="1400" dirty="0">
                <a:latin typeface="Arial Narrow" panose="020B0604020202020204" pitchFamily="34" charset="0"/>
                <a:cs typeface="Arial Narrow" panose="020B0604020202020204" pitchFamily="34" charset="0"/>
              </a:rPr>
              <a:t>No</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Review of Systems</a:t>
            </a:r>
            <a:r>
              <a:rPr lang="en-US" sz="1400" dirty="0">
                <a:latin typeface="Arial Narrow" panose="020B0604020202020204" pitchFamily="34" charset="0"/>
                <a:cs typeface="Arial Narrow" panose="020B0604020202020204" pitchFamily="34" charset="0"/>
              </a:rPr>
              <a:t>: Weight loss of 12 pounds in the last 2 months, no appetite, feels weak and fatigued.</a:t>
            </a:r>
          </a:p>
          <a:p>
            <a:r>
              <a:rPr lang="en-US" sz="1400" dirty="0">
                <a:latin typeface="Arial Narrow" panose="020B0604020202020204" pitchFamily="34" charset="0"/>
                <a:cs typeface="Arial Narrow" panose="020B0604020202020204" pitchFamily="34" charset="0"/>
              </a:rPr>
              <a:t>She can comfortably move around 2nd floor apartment but risks falling on steps up to apartment due to weakness. Lack of sleep with daytime fatigue. Poor appetite.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Past Medical History</a:t>
            </a:r>
            <a:r>
              <a:rPr lang="en-US" sz="1400" dirty="0">
                <a:latin typeface="Arial Narrow" panose="020B0604020202020204" pitchFamily="34" charset="0"/>
                <a:cs typeface="Arial Narrow" panose="020B0604020202020204" pitchFamily="34" charset="0"/>
              </a:rPr>
              <a:t>: Stage IV ovarian cancer.  Treated for depression when partner left.  Has some anxiety and insomnia.</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Family History</a:t>
            </a:r>
            <a:r>
              <a:rPr lang="en-US" sz="1400" dirty="0">
                <a:latin typeface="Arial Narrow" panose="020B0604020202020204" pitchFamily="34" charset="0"/>
                <a:cs typeface="Arial Narrow" panose="020B0604020202020204" pitchFamily="34" charset="0"/>
              </a:rPr>
              <a:t>: Both parents have died. Father (78-years-old) from melanoma and mother (29-years-old) automobile accident.</a:t>
            </a:r>
          </a:p>
          <a:p>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147489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descr="A picture containing outdoor, tree, sky, flower&#10;&#10;Description automatically generated">
            <a:extLst>
              <a:ext uri="{FF2B5EF4-FFF2-40B4-BE49-F238E27FC236}">
                <a16:creationId xmlns:a16="http://schemas.microsoft.com/office/drawing/2014/main" id="{6DA60C03-A8D4-368D-06CA-EAFEAAD2B36A}"/>
              </a:ext>
            </a:extLst>
          </p:cNvPr>
          <p:cNvPicPr>
            <a:picLocks noChangeAspect="1"/>
          </p:cNvPicPr>
          <p:nvPr/>
        </p:nvPicPr>
        <p:blipFill>
          <a:blip r:embed="rId2" cstate="print">
            <a:alphaModFix amt="28000"/>
            <a:extLst>
              <a:ext uri="{28A0092B-C50C-407E-A947-70E740481C1C}">
                <a14:useLocalDpi xmlns:a14="http://schemas.microsoft.com/office/drawing/2010/main"/>
              </a:ext>
            </a:extLst>
          </a:blip>
          <a:stretch>
            <a:fillRect/>
          </a:stretch>
        </p:blipFill>
        <p:spPr>
          <a:xfrm>
            <a:off x="0" y="935671"/>
            <a:ext cx="3009644" cy="4207829"/>
          </a:xfrm>
          <a:prstGeom prst="rect">
            <a:avLst/>
          </a:prstGeom>
        </p:spPr>
      </p:pic>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19322" y="1047750"/>
            <a:ext cx="5715000" cy="3754874"/>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Identify any existing or needed health or community-based services:</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Healthcare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L="285750" marR="0" lvl="0" indent="-285750" algn="l" defTabSz="914400" rtl="0" eaLnBrk="1" fontAlgn="auto" latinLnBrk="0" hangingPunct="1">
              <a:buClrTx/>
              <a:buSzTx/>
              <a:buFont typeface="Arial" panose="020B0604020202020204" pitchFamily="34" charset="0"/>
              <a:buChar char="•"/>
              <a:tabLst/>
              <a:defRPr/>
            </a:pPr>
            <a:endParaRPr lang="en-US" sz="1400" dirty="0">
              <a:solidFill>
                <a:prstClr val="black"/>
              </a:solidFill>
              <a:latin typeface="Arial Narrow" panose="020B0604020202020204" pitchFamily="34" charset="0"/>
            </a:endParaRPr>
          </a:p>
          <a:p>
            <a:pPr lvl="1">
              <a:defRPr/>
            </a:pPr>
            <a:r>
              <a:rPr lang="en-US" sz="1400" dirty="0">
                <a:latin typeface="Arial Narrow" panose="020B0604020202020204" pitchFamily="34" charset="0"/>
                <a:cs typeface="Arial Narrow" panose="020B0604020202020204" pitchFamily="34" charset="0"/>
              </a:rPr>
              <a:t>She is struggling to work, but she has been missing several days recently secondary to medical appointments.  She currently has insurance through work and is worried about what will happen if she loses her job. </a:t>
            </a: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0" marR="0" lvl="0" indent="0" algn="l" defTabSz="914400" rtl="0" eaLnBrk="1" fontAlgn="auto" latinLnBrk="0" hangingPunct="1">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285750" marR="0" lvl="0" indent="-285750" algn="l" defTabSz="914400" rtl="0" eaLnBrk="1" fontAlgn="auto" latinLnBrk="0" hangingPunct="1">
              <a:buClrTx/>
              <a:buSzTx/>
              <a:buFont typeface="Arial" panose="020B0604020202020204" pitchFamily="34" charset="0"/>
              <a:buChar char="•"/>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Community Services:  </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rPr>
              <a:t>Eligibility / Enrollment / Contact Information</a:t>
            </a:r>
          </a:p>
          <a:p>
            <a:pPr marR="0" lvl="0" algn="l" defTabSz="914400" rtl="0" eaLnBrk="1" fontAlgn="auto" latinLnBrk="0" hangingPunct="1">
              <a:buClrTx/>
              <a:buSzTx/>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mn-cs"/>
            </a:endParaRPr>
          </a:p>
          <a:p>
            <a:pPr marL="465138">
              <a:tabLst>
                <a:tab pos="455613" algn="l"/>
              </a:tabLst>
            </a:pPr>
            <a:r>
              <a:rPr lang="en-US" sz="1400" dirty="0">
                <a:latin typeface="Arial Narrow" panose="020B0604020202020204" pitchFamily="34" charset="0"/>
                <a:cs typeface="Arial Narrow" panose="020B0604020202020204" pitchFamily="34" charset="0"/>
              </a:rPr>
              <a:t>She currently receives support for child daycare for her 4 year old. Her other two children attend school.  Her 12 year old has been acting out recently at school and has been sent home several times.  She struggles with finding childcare for her children when she is at appointments, and typically her 12 year old watches the two younger children when she is away from the house.   She needs help with childcare. </a:t>
            </a: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Health and Community Services</a:t>
            </a:r>
          </a:p>
        </p:txBody>
      </p:sp>
    </p:spTree>
    <p:extLst>
      <p:ext uri="{BB962C8B-B14F-4D97-AF65-F5344CB8AC3E}">
        <p14:creationId xmlns:p14="http://schemas.microsoft.com/office/powerpoint/2010/main" val="3345175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2075440"/>
          </a:xfrm>
          <a:prstGeom prst="rect">
            <a:avLst/>
          </a:prstGeom>
          <a:noFill/>
        </p:spPr>
        <p:txBody>
          <a:bodyPr wrap="square" rtlCol="0">
            <a:spAutoFit/>
          </a:bodyPr>
          <a:lstStyle/>
          <a:p>
            <a:r>
              <a:rPr lang="en-US" sz="1400" dirty="0">
                <a:latin typeface="Arial Narrow" panose="020B0604020202020204" pitchFamily="34" charset="0"/>
                <a:cs typeface="Arial Narrow" panose="020B0604020202020204" pitchFamily="34" charset="0"/>
              </a:rPr>
              <a:t>Joanne Murphy has stage IV ovarian cancer that was metastatic upon diagnosis. Despite this, she seems unaware of the terminal prognosis of her disease. She now has progression of disease with a new lesion causing metastatic bowel obstruction. She will likely require being admitted to the hospital for IV fluids, IV anti-emetics, and evaluation for her bowel obstruction. It is indeterminate if the obstruction is resolvable, or if it is permanent. If the obstruction cannot be resolved, she does not have further options to treat her cancer.  If she is admitted to the hospital, she is not certain who would be available to care for her children. </a:t>
            </a:r>
            <a:endParaRPr lang="en-US" sz="1400" dirty="0">
              <a:latin typeface="Arial Narrow" panose="020B0604020202020204" pitchFamily="34" charset="0"/>
            </a:endParaRPr>
          </a:p>
          <a:p>
            <a:pPr>
              <a:lnSpc>
                <a:spcPts val="2880"/>
              </a:lnSpc>
            </a:pPr>
            <a:endParaRPr lang="en-US" sz="1400" b="1" dirty="0">
              <a:latin typeface="Arial Narrow" panose="020B0604020202020204" pitchFamily="34" charset="0"/>
            </a:endParaRP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Overall Assessment</a:t>
            </a:r>
          </a:p>
        </p:txBody>
      </p:sp>
    </p:spTree>
    <p:extLst>
      <p:ext uri="{BB962C8B-B14F-4D97-AF65-F5344CB8AC3E}">
        <p14:creationId xmlns:p14="http://schemas.microsoft.com/office/powerpoint/2010/main" val="3221459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3716"/>
            <a:ext cx="8306118" cy="523220"/>
          </a:xfrm>
          <a:prstGeom prst="rect">
            <a:avLst/>
          </a:prstGeom>
          <a:noFill/>
        </p:spPr>
        <p:txBody>
          <a:bodyPr wrap="square" rtlCol="0">
            <a:spAutoFit/>
          </a:bodyPr>
          <a:lstStyle/>
          <a:p>
            <a:r>
              <a:rPr lang="en-US" sz="1400" dirty="0">
                <a:latin typeface="Arial Narrow" panose="020B0604020202020204" pitchFamily="34" charset="0"/>
              </a:rPr>
              <a:t>She has not even considered that she might need a living will or advance directives because she believes that her ovarian cancer is curable. </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972246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2DD7A0-C90A-48DE-953A-93BC60D5401A}"/>
              </a:ext>
            </a:extLst>
          </p:cNvPr>
          <p:cNvPicPr>
            <a:picLocks noChangeAspect="1"/>
          </p:cNvPicPr>
          <p:nvPr/>
        </p:nvPicPr>
        <p:blipFill>
          <a:blip r:embed="rId2"/>
          <a:stretch>
            <a:fillRect/>
          </a:stretch>
        </p:blipFill>
        <p:spPr>
          <a:xfrm>
            <a:off x="6407746" y="935671"/>
            <a:ext cx="2743438" cy="4115157"/>
          </a:xfrm>
          <a:prstGeom prst="rect">
            <a:avLst/>
          </a:prstGeom>
        </p:spPr>
      </p:pic>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5638800" cy="2350259"/>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matters most to the patient now?</a:t>
            </a:r>
            <a:r>
              <a:rPr lang="en-US" sz="1400" dirty="0">
                <a:latin typeface="Arial Narrow" panose="020B0604020202020204" pitchFamily="34" charset="0"/>
                <a:cs typeface="Arial Narrow" panose="020B0604020202020204" pitchFamily="34" charset="0"/>
              </a:rPr>
              <a:t>  </a:t>
            </a:r>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	</a:t>
            </a:r>
            <a:r>
              <a:rPr lang="en-US" sz="1400" dirty="0">
                <a:latin typeface="Arial Narrow" panose="020B0604020202020204" pitchFamily="34" charset="0"/>
                <a:cs typeface="Arial Narrow" panose="020B0604020202020204" pitchFamily="34" charset="0"/>
              </a:rPr>
              <a:t>Being able to eat and drink so that she can go home and 	continue to care for her children and continue to treat her 	cancer.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do they want their health for?</a:t>
            </a:r>
            <a:r>
              <a:rPr lang="en-US" sz="1400" dirty="0">
                <a:latin typeface="Arial Narrow" panose="020B0604020202020204" pitchFamily="34" charset="0"/>
                <a:cs typeface="Arial Narrow" panose="020B0604020202020204" pitchFamily="34" charset="0"/>
              </a:rPr>
              <a:t>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	</a:t>
            </a:r>
            <a:r>
              <a:rPr lang="en-US" sz="1400" dirty="0">
                <a:latin typeface="Arial Narrow" panose="020B0604020202020204" pitchFamily="34" charset="0"/>
                <a:cs typeface="Arial Narrow" panose="020B0604020202020204" pitchFamily="34" charset="0"/>
              </a:rPr>
              <a:t>To take care of her children and be there for them. </a:t>
            </a:r>
            <a:endParaRPr lang="en-US" sz="1400" b="1" dirty="0">
              <a:latin typeface="Arial Narrow" panose="020B0604020202020204" pitchFamily="34" charset="0"/>
              <a:cs typeface="Arial Narrow" panose="020B0604020202020204" pitchFamily="34" charset="0"/>
            </a:endParaRPr>
          </a:p>
          <a:p>
            <a:pPr>
              <a:lnSpc>
                <a:spcPts val="2880"/>
              </a:lnSpc>
            </a:pPr>
            <a:r>
              <a:rPr lang="en-US" sz="1400" dirty="0">
                <a:solidFill>
                  <a:schemeClr val="tx2">
                    <a:lumMod val="75000"/>
                  </a:schemeClr>
                </a:solidFill>
                <a:latin typeface="Arial Narrow" panose="020B0604020202020204" pitchFamily="34" charset="0"/>
              </a:rPr>
              <a:t> </a:t>
            </a:r>
          </a:p>
        </p:txBody>
      </p:sp>
      <p:sp>
        <p:nvSpPr>
          <p:cNvPr id="10" name="object 7">
            <a:extLst>
              <a:ext uri="{FF2B5EF4-FFF2-40B4-BE49-F238E27FC236}">
                <a16:creationId xmlns:a16="http://schemas.microsoft.com/office/drawing/2014/main" id="{5712F98D-B137-984D-989E-A2DD43AFA2E0}"/>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Advance Care Planning</a:t>
            </a:r>
          </a:p>
        </p:txBody>
      </p:sp>
      <p:grpSp>
        <p:nvGrpSpPr>
          <p:cNvPr id="11" name="object 2">
            <a:extLst>
              <a:ext uri="{FF2B5EF4-FFF2-40B4-BE49-F238E27FC236}">
                <a16:creationId xmlns:a16="http://schemas.microsoft.com/office/drawing/2014/main" id="{348ABA55-4B85-2C4A-9A0E-F94777BD277C}"/>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CFB7FC92-DA1E-A946-8998-4E6F6B8BDDB2}"/>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C265057-0076-C747-A5D6-5816D629B51A}"/>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24FB62FC-1C08-3D4C-9B7C-09C64FF5E4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E10CFC62-1784-8143-9124-C997362FD3E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TextBox 15">
            <a:extLst>
              <a:ext uri="{FF2B5EF4-FFF2-40B4-BE49-F238E27FC236}">
                <a16:creationId xmlns:a16="http://schemas.microsoft.com/office/drawing/2014/main" id="{F06DA2E9-EDE6-AA4F-A800-AC3753CF0DCF}"/>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Advance Care Planning</a:t>
            </a:r>
          </a:p>
        </p:txBody>
      </p:sp>
    </p:spTree>
    <p:extLst>
      <p:ext uri="{BB962C8B-B14F-4D97-AF65-F5344CB8AC3E}">
        <p14:creationId xmlns:p14="http://schemas.microsoft.com/office/powerpoint/2010/main" val="2694790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23950"/>
            <a:ext cx="7888182" cy="3642536"/>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What happens next:</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Utilize SPIKES to give bad news about the bowel obstruction and to discuss prognosis. </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community resources are available to help support Joanne’s children?</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health insurance coverage might Joanne be eligible for if she is not able to continue working?</a:t>
            </a:r>
          </a:p>
          <a:p>
            <a:pPr marL="285750" indent="-28575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What can be done to help Joanne with childcare support?  Who will care for the children if she is no longer able?</a:t>
            </a:r>
          </a:p>
          <a:p>
            <a:pPr marL="285750" indent="-285750">
              <a:buFont typeface="Arial" panose="020B0604020202020204" pitchFamily="34" charset="0"/>
              <a:buChar char="•"/>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Details about family conversations</a:t>
            </a:r>
            <a:r>
              <a:rPr lang="en-US" sz="1400" dirty="0">
                <a:latin typeface="Arial Narrow" panose="020B0604020202020204" pitchFamily="34" charset="0"/>
                <a:cs typeface="Arial Narrow" panose="020B0604020202020204" pitchFamily="34" charset="0"/>
              </a:rPr>
              <a: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happens at, or near, death of patient:</a:t>
            </a: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What support does family need before and after death of patient</a:t>
            </a:r>
            <a:r>
              <a:rPr lang="en-US" sz="1400" dirty="0">
                <a:latin typeface="Arial Narrow" panose="020B0604020202020204" pitchFamily="34" charset="0"/>
                <a:cs typeface="Arial Narrow" panose="020B0604020202020204" pitchFamily="34" charset="0"/>
              </a:rPr>
              <a:t>:</a:t>
            </a:r>
          </a:p>
          <a:p>
            <a:pPr>
              <a:lnSpc>
                <a:spcPts val="2880"/>
              </a:lnSpc>
            </a:pPr>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Next Steps / Outcomes</a:t>
            </a:r>
          </a:p>
        </p:txBody>
      </p:sp>
    </p:spTree>
    <p:extLst>
      <p:ext uri="{BB962C8B-B14F-4D97-AF65-F5344CB8AC3E}">
        <p14:creationId xmlns:p14="http://schemas.microsoft.com/office/powerpoint/2010/main" val="1796518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close-up of hands shaking&#10;&#10;Description automatically generated with medium confidence">
            <a:extLst>
              <a:ext uri="{FF2B5EF4-FFF2-40B4-BE49-F238E27FC236}">
                <a16:creationId xmlns:a16="http://schemas.microsoft.com/office/drawing/2014/main" id="{D18F6984-67F2-5622-5DE5-BA736A799D08}"/>
              </a:ext>
            </a:extLst>
          </p:cNvPr>
          <p:cNvPicPr>
            <a:picLocks noChangeAspect="1"/>
          </p:cNvPicPr>
          <p:nvPr/>
        </p:nvPicPr>
        <p:blipFill>
          <a:blip r:embed="rId2" cstate="print">
            <a:alphaModFix amt="46000"/>
            <a:extLst>
              <a:ext uri="{28A0092B-C50C-407E-A947-70E740481C1C}">
                <a14:useLocalDpi xmlns:a14="http://schemas.microsoft.com/office/drawing/2010/main"/>
              </a:ext>
            </a:extLst>
          </a:blip>
          <a:stretch>
            <a:fillRect/>
          </a:stretch>
        </p:blipFill>
        <p:spPr>
          <a:xfrm>
            <a:off x="6324600" y="855719"/>
            <a:ext cx="2819400" cy="4230631"/>
          </a:xfrm>
          <a:prstGeom prst="rect">
            <a:avLst/>
          </a:prstGeom>
        </p:spPr>
      </p:pic>
      <p:grpSp>
        <p:nvGrpSpPr>
          <p:cNvPr id="9" name="object 2">
            <a:extLst>
              <a:ext uri="{FF2B5EF4-FFF2-40B4-BE49-F238E27FC236}">
                <a16:creationId xmlns:a16="http://schemas.microsoft.com/office/drawing/2014/main" id="{C6FDD018-2A44-4C49-96AA-7D87AEC8D75F}"/>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44F22092-3211-5840-AFB4-D4460F9BFBE0}"/>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5D152171-37FC-C44A-B951-03084CE611DC}"/>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25ADA40-F3CC-D140-AF4C-E15EE736AC7C}"/>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A89DA91D-A998-A346-BD4F-894C22C3ED1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44A9720A-4C32-3644-BA6E-653AF404BE37}"/>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5" name="TextBox 14">
            <a:extLst>
              <a:ext uri="{FF2B5EF4-FFF2-40B4-BE49-F238E27FC236}">
                <a16:creationId xmlns:a16="http://schemas.microsoft.com/office/drawing/2014/main" id="{3B35BE70-B5C6-804C-A726-2CD4F5B63C2C}"/>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Challenging Conversations</a:t>
            </a:r>
          </a:p>
        </p:txBody>
      </p:sp>
      <p:sp>
        <p:nvSpPr>
          <p:cNvPr id="7" name="TextBox 6">
            <a:extLst>
              <a:ext uri="{FF2B5EF4-FFF2-40B4-BE49-F238E27FC236}">
                <a16:creationId xmlns:a16="http://schemas.microsoft.com/office/drawing/2014/main" id="{2A3DBF42-9363-AB4C-ADB7-87CB1BE9CD1D}"/>
              </a:ext>
            </a:extLst>
          </p:cNvPr>
          <p:cNvSpPr txBox="1"/>
          <p:nvPr/>
        </p:nvSpPr>
        <p:spPr>
          <a:xfrm>
            <a:off x="381000" y="1076415"/>
            <a:ext cx="5638800" cy="4091761"/>
          </a:xfrm>
          <a:prstGeom prst="rect">
            <a:avLst/>
          </a:prstGeom>
          <a:noFill/>
        </p:spPr>
        <p:txBody>
          <a:bodyPr wrap="square" rtlCol="0">
            <a:spAutoFit/>
          </a:bodyPr>
          <a:lstStyle/>
          <a:p>
            <a:r>
              <a:rPr lang="en-US" sz="1400" dirty="0">
                <a:latin typeface="Arial Narrow" panose="020B0604020202020204" pitchFamily="34" charset="0"/>
              </a:rPr>
              <a:t>1.     Delivering bad news</a:t>
            </a:r>
          </a:p>
          <a:p>
            <a:r>
              <a:rPr lang="en-US" sz="1400" dirty="0">
                <a:latin typeface="Arial Narrow" panose="020B0604020202020204" pitchFamily="34" charset="0"/>
              </a:rPr>
              <a:t>2.     Best Case/Worst Case</a:t>
            </a:r>
          </a:p>
          <a:p>
            <a:r>
              <a:rPr lang="en-US" sz="1400" dirty="0">
                <a:latin typeface="Arial Narrow" panose="020B0604020202020204" pitchFamily="34" charset="0"/>
              </a:rPr>
              <a:t>3.     Serious Illness Conversations</a:t>
            </a:r>
          </a:p>
          <a:p>
            <a:pPr marL="342900" indent="-342900">
              <a:buAutoNum type="arabicPeriod" startAt="4"/>
            </a:pPr>
            <a:r>
              <a:rPr lang="en-US" sz="1400" dirty="0">
                <a:latin typeface="Arial Narrow" panose="020B0604020202020204" pitchFamily="34" charset="0"/>
              </a:rPr>
              <a:t>Empathic Responses</a:t>
            </a:r>
          </a:p>
          <a:p>
            <a:pPr marL="342900" indent="-342900">
              <a:buAutoNum type="arabicPeriod" startAt="4"/>
            </a:pPr>
            <a:r>
              <a:rPr lang="en-US" sz="1400" dirty="0">
                <a:latin typeface="Arial Narrow" panose="020B0604020202020204" pitchFamily="34" charset="0"/>
              </a:rPr>
              <a:t>Risk/Benefit of Interventions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endParaRPr>
          </a:p>
        </p:txBody>
      </p:sp>
    </p:spTree>
    <p:extLst>
      <p:ext uri="{BB962C8B-B14F-4D97-AF65-F5344CB8AC3E}">
        <p14:creationId xmlns:p14="http://schemas.microsoft.com/office/powerpoint/2010/main" val="35901939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1D7A2D85-C911-4C60-858F-BC41D629818E}"/>
              </a:ext>
            </a:extLst>
          </p:cNvPr>
          <p:cNvGrpSpPr/>
          <p:nvPr/>
        </p:nvGrpSpPr>
        <p:grpSpPr>
          <a:xfrm>
            <a:off x="0" y="299836"/>
            <a:ext cx="7692152" cy="4758381"/>
            <a:chOff x="0" y="299836"/>
            <a:chExt cx="7692152" cy="4758381"/>
          </a:xfrm>
        </p:grpSpPr>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0" y="935670"/>
              <a:ext cx="2743199" cy="4122547"/>
            </a:xfrm>
            <a:prstGeom prst="rect">
              <a:avLst/>
            </a:prstGeom>
          </p:spPr>
        </p:pic>
        <p:sp>
          <p:nvSpPr>
            <p:cNvPr id="9" name="TextBox 8">
              <a:extLst>
                <a:ext uri="{FF2B5EF4-FFF2-40B4-BE49-F238E27FC236}">
                  <a16:creationId xmlns:a16="http://schemas.microsoft.com/office/drawing/2014/main" id="{0649C25C-A966-F141-883F-30DCD42B04AD}"/>
                </a:ext>
              </a:extLst>
            </p:cNvPr>
            <p:cNvSpPr txBox="1"/>
            <p:nvPr/>
          </p:nvSpPr>
          <p:spPr>
            <a:xfrm>
              <a:off x="986552" y="299836"/>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sp>
        <p:nvSpPr>
          <p:cNvPr id="10" name="TextBox 9">
            <a:extLst>
              <a:ext uri="{FF2B5EF4-FFF2-40B4-BE49-F238E27FC236}">
                <a16:creationId xmlns:a16="http://schemas.microsoft.com/office/drawing/2014/main" id="{F36DD0FE-859A-AA44-AC0A-5A3F1CDDD8B6}"/>
              </a:ext>
            </a:extLst>
          </p:cNvPr>
          <p:cNvSpPr txBox="1"/>
          <p:nvPr/>
        </p:nvSpPr>
        <p:spPr>
          <a:xfrm>
            <a:off x="2895600" y="1123950"/>
            <a:ext cx="6032691" cy="3563411"/>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What role do other disciplines play in this patient’s end-of-life care?</a:t>
            </a:r>
          </a:p>
          <a:p>
            <a:r>
              <a:rPr lang="en-US" sz="1400" dirty="0">
                <a:latin typeface="Arial Narrow" panose="020B0604020202020204" pitchFamily="34" charset="0"/>
                <a:cs typeface="Arial Narrow" panose="020B0604020202020204" pitchFamily="34" charset="0"/>
              </a:rPr>
              <a:t>Medicine - management of breast cancer including symptom management and goals of care</a:t>
            </a:r>
          </a:p>
          <a:p>
            <a:r>
              <a:rPr lang="en-US" sz="1400" dirty="0">
                <a:latin typeface="Arial Narrow" panose="020B0604020202020204" pitchFamily="34" charset="0"/>
                <a:cs typeface="Arial Narrow" panose="020B0604020202020204" pitchFamily="34" charset="0"/>
              </a:rPr>
              <a:t>Pharmacy- medication management for symptoms and reduction of polypharmacy</a:t>
            </a:r>
          </a:p>
          <a:p>
            <a:r>
              <a:rPr lang="en-US" sz="1400" dirty="0">
                <a:latin typeface="Arial Narrow" panose="020B0604020202020204" pitchFamily="34" charset="0"/>
                <a:cs typeface="Arial Narrow" panose="020B0604020202020204" pitchFamily="34" charset="0"/>
              </a:rPr>
              <a:t>Public Health - access to support services in the community for patient and family</a:t>
            </a:r>
          </a:p>
          <a:p>
            <a:pPr>
              <a:lnSpc>
                <a:spcPts val="2880"/>
              </a:lnSpc>
            </a:pPr>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Who can help you provide the best care and honor the patient’s wishes?</a:t>
            </a:r>
          </a:p>
          <a:p>
            <a:r>
              <a:rPr lang="en-US" sz="1400" dirty="0">
                <a:latin typeface="Arial Narrow" panose="020B0604020202020204" pitchFamily="34" charset="0"/>
                <a:cs typeface="Arial Narrow" panose="020B0604020202020204" pitchFamily="34" charset="0"/>
              </a:rPr>
              <a:t>The interprofessional team and community partners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11" name="object 2">
            <a:extLst>
              <a:ext uri="{FF2B5EF4-FFF2-40B4-BE49-F238E27FC236}">
                <a16:creationId xmlns:a16="http://schemas.microsoft.com/office/drawing/2014/main" id="{21FFEA52-2716-634C-8EA1-0422BE0B4AC7}"/>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BEE4EE6B-47B2-C44B-9070-47071193409D}"/>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EE29641B-CCDA-6244-B1EB-2113BECA2E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6F8D0638-4646-7349-9823-CDCC9E53BC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CCB043B4-A686-EC43-A594-9D86DDEEC2C4}"/>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EE4C4D22-5160-224C-B78B-EE9C880B2741}"/>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107177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cture containing person, indoor, computer, using&#10;&#10;Description automatically generated">
            <a:extLst>
              <a:ext uri="{FF2B5EF4-FFF2-40B4-BE49-F238E27FC236}">
                <a16:creationId xmlns:a16="http://schemas.microsoft.com/office/drawing/2014/main" id="{1F80FE1D-9FC0-E1C3-6173-ACCF71ACE17D}"/>
              </a:ext>
            </a:extLst>
          </p:cNvPr>
          <p:cNvPicPr>
            <a:picLocks noChangeAspect="1"/>
          </p:cNvPicPr>
          <p:nvPr/>
        </p:nvPicPr>
        <p:blipFill>
          <a:blip r:embed="rId2" cstate="print">
            <a:alphaModFix amt="37000"/>
            <a:extLst>
              <a:ext uri="{28A0092B-C50C-407E-A947-70E740481C1C}">
                <a14:useLocalDpi xmlns:a14="http://schemas.microsoft.com/office/drawing/2010/main"/>
              </a:ext>
            </a:extLst>
          </a:blip>
          <a:stretch>
            <a:fillRect/>
          </a:stretch>
        </p:blipFill>
        <p:spPr>
          <a:xfrm>
            <a:off x="6410325" y="930460"/>
            <a:ext cx="2733675" cy="4102003"/>
          </a:xfrm>
          <a:prstGeom prst="rect">
            <a:avLst/>
          </a:prstGeom>
        </p:spPr>
      </p:pic>
      <p:sp>
        <p:nvSpPr>
          <p:cNvPr id="6" name="TextBox 5">
            <a:extLst>
              <a:ext uri="{FF2B5EF4-FFF2-40B4-BE49-F238E27FC236}">
                <a16:creationId xmlns:a16="http://schemas.microsoft.com/office/drawing/2014/main" id="{4334BEB9-13D3-0741-B065-C9350CD1E014}"/>
              </a:ext>
            </a:extLst>
          </p:cNvPr>
          <p:cNvSpPr txBox="1"/>
          <p:nvPr/>
        </p:nvSpPr>
        <p:spPr>
          <a:xfrm>
            <a:off x="972185"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Focus</a:t>
            </a:r>
          </a:p>
        </p:txBody>
      </p:sp>
      <p:grpSp>
        <p:nvGrpSpPr>
          <p:cNvPr id="9" name="object 2">
            <a:extLst>
              <a:ext uri="{FF2B5EF4-FFF2-40B4-BE49-F238E27FC236}">
                <a16:creationId xmlns:a16="http://schemas.microsoft.com/office/drawing/2014/main" id="{ADE03299-498A-DF42-A25E-D796169BBF0E}"/>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1B1BDA9F-0930-E14A-93E8-E6D138F8E81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79F80EBB-3FDD-0C49-9F02-8CB35A1353B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1C8582B5-131B-CF4E-9D10-EA995192DE05}"/>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B42F931A-4B80-184D-BEB0-8E99E05DEA33}"/>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TextBox 6">
            <a:extLst>
              <a:ext uri="{FF2B5EF4-FFF2-40B4-BE49-F238E27FC236}">
                <a16:creationId xmlns:a16="http://schemas.microsoft.com/office/drawing/2014/main" id="{E2E6FCF1-3428-2D46-B844-E7BBC7E0ED25}"/>
              </a:ext>
            </a:extLst>
          </p:cNvPr>
          <p:cNvSpPr txBox="1"/>
          <p:nvPr/>
        </p:nvSpPr>
        <p:spPr>
          <a:xfrm>
            <a:off x="199955" y="1184581"/>
            <a:ext cx="6000889" cy="3645485"/>
          </a:xfrm>
          <a:prstGeom prst="rect">
            <a:avLst/>
          </a:prstGeom>
          <a:noFill/>
        </p:spPr>
        <p:txBody>
          <a:bodyPr wrap="square" rtlCol="0">
            <a:spAutoFit/>
          </a:bodyPr>
          <a:lstStyle/>
          <a:p>
            <a:pPr>
              <a:spcAft>
                <a:spcPts val="1200"/>
              </a:spcAft>
            </a:pPr>
            <a:r>
              <a:rPr lang="en-US" sz="1400" b="1" dirty="0">
                <a:latin typeface="Arial Narrow" panose="020B0604020202020204" pitchFamily="34" charset="0"/>
                <a:cs typeface="Arial Narrow" panose="020B0604020202020204" pitchFamily="34" charset="0"/>
              </a:rPr>
              <a:t>How will you approach utilizing a team approach to providing care?</a:t>
            </a:r>
          </a:p>
          <a:p>
            <a:pPr>
              <a:spcAft>
                <a:spcPts val="1200"/>
              </a:spcAft>
            </a:pPr>
            <a:endParaRPr lang="en-US" sz="1400" dirty="0">
              <a:latin typeface="Arial Narrow" panose="020B0604020202020204" pitchFamily="34" charset="0"/>
              <a:cs typeface="Arial Narrow" panose="020B0604020202020204" pitchFamily="34" charset="0"/>
            </a:endParaRPr>
          </a:p>
          <a:p>
            <a:pPr>
              <a:spcAft>
                <a:spcPts val="1200"/>
              </a:spcAft>
            </a:pPr>
            <a:endParaRPr lang="en-US" sz="1400" dirty="0">
              <a:latin typeface="Arial Narrow" panose="020B0604020202020204" pitchFamily="34" charset="0"/>
              <a:cs typeface="Arial Narrow" panose="020B0604020202020204" pitchFamily="34" charset="0"/>
            </a:endParaRPr>
          </a:p>
          <a:p>
            <a:pPr>
              <a:spcAft>
                <a:spcPts val="1200"/>
              </a:spcAft>
            </a:pPr>
            <a:r>
              <a:rPr lang="en-US" sz="1400" b="1" dirty="0">
                <a:latin typeface="Arial Narrow" panose="020B0604020202020204" pitchFamily="34" charset="0"/>
                <a:cs typeface="Arial Narrow" panose="020B0604020202020204" pitchFamily="34" charset="0"/>
              </a:rPr>
              <a:t>Beyond referrals, how will you become comfortable with going outside your comfort zone? </a:t>
            </a:r>
          </a:p>
          <a:p>
            <a:pPr>
              <a:spcAft>
                <a:spcPts val="1200"/>
              </a:spcAft>
            </a:pPr>
            <a:endParaRPr lang="en-US" sz="1400" b="1" dirty="0">
              <a:latin typeface="Arial Narrow" panose="020B0604020202020204" pitchFamily="34" charset="0"/>
              <a:cs typeface="Arial Narrow" panose="020B0604020202020204" pitchFamily="34" charset="0"/>
            </a:endParaRPr>
          </a:p>
          <a:p>
            <a:pPr>
              <a:spcAft>
                <a:spcPts val="1200"/>
              </a:spcAft>
            </a:pPr>
            <a:endParaRPr lang="en-US" sz="1400" b="1" dirty="0">
              <a:latin typeface="Arial Narrow" panose="020B0604020202020204" pitchFamily="34" charset="0"/>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Are there any integrative, traditional, or complementary therapies that will help the patient at this stage or later?  </a:t>
            </a:r>
          </a:p>
          <a:p>
            <a:pPr>
              <a:lnSpc>
                <a:spcPts val="2880"/>
              </a:lnSpc>
            </a:pPr>
            <a:r>
              <a:rPr lang="en-US" sz="1400" dirty="0">
                <a:solidFill>
                  <a:schemeClr val="tx2">
                    <a:lumMod val="75000"/>
                  </a:schemeClr>
                </a:solidFill>
                <a:latin typeface="Arial Narrow" panose="020B0604020202020204" pitchFamily="34" charset="0"/>
                <a:cs typeface="Arial Narrow" panose="020B0604020202020204" pitchFamily="34" charset="0"/>
              </a:rPr>
              <a:t>    </a:t>
            </a: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4" name="object 7">
            <a:extLst>
              <a:ext uri="{FF2B5EF4-FFF2-40B4-BE49-F238E27FC236}">
                <a16:creationId xmlns:a16="http://schemas.microsoft.com/office/drawing/2014/main" id="{AC5ABD90-B6A1-2A4D-A97E-C2184B768618}"/>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4290242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FA2D0B7-EFA5-6B4B-B706-ECE0D4F78656}"/>
              </a:ext>
            </a:extLst>
          </p:cNvPr>
          <p:cNvSpPr txBox="1"/>
          <p:nvPr/>
        </p:nvSpPr>
        <p:spPr>
          <a:xfrm>
            <a:off x="1021480" y="2832271"/>
            <a:ext cx="4571999" cy="307777"/>
          </a:xfrm>
          <a:prstGeom prst="rect">
            <a:avLst/>
          </a:prstGeom>
          <a:noFill/>
        </p:spPr>
        <p:txBody>
          <a:bodyPr wrap="square" rtlCol="0">
            <a:spAutoFit/>
          </a:bodyPr>
          <a:lstStyle/>
          <a:p>
            <a:endParaRPr lang="en-US" sz="1400" dirty="0">
              <a:latin typeface="Arial Narrow" panose="020B0604020202020204" pitchFamily="34" charset="0"/>
            </a:endParaRPr>
          </a:p>
        </p:txBody>
      </p:sp>
      <p:sp>
        <p:nvSpPr>
          <p:cNvPr id="14" name="TextBox 13">
            <a:extLst>
              <a:ext uri="{FF2B5EF4-FFF2-40B4-BE49-F238E27FC236}">
                <a16:creationId xmlns:a16="http://schemas.microsoft.com/office/drawing/2014/main" id="{EEEB7CC0-28CC-E04E-BD3E-2B3AC507B50F}"/>
              </a:ext>
            </a:extLst>
          </p:cNvPr>
          <p:cNvSpPr txBox="1"/>
          <p:nvPr/>
        </p:nvSpPr>
        <p:spPr>
          <a:xfrm>
            <a:off x="972185" y="1654565"/>
            <a:ext cx="4572000" cy="307777"/>
          </a:xfrm>
          <a:prstGeom prst="rect">
            <a:avLst/>
          </a:prstGeom>
          <a:noFill/>
        </p:spPr>
        <p:txBody>
          <a:bodyPr wrap="square" rtlCol="0">
            <a:spAutoFit/>
          </a:bodyPr>
          <a:lstStyle/>
          <a:p>
            <a:endParaRPr lang="en-US" sz="1400" dirty="0">
              <a:latin typeface="Arial Narrow" panose="020B0604020202020204" pitchFamily="34" charset="0"/>
            </a:endParaRPr>
          </a:p>
        </p:txBody>
      </p:sp>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Learning Topics</a:t>
            </a:r>
          </a:p>
        </p:txBody>
      </p:sp>
      <p:sp>
        <p:nvSpPr>
          <p:cNvPr id="25" name="TextBox 24">
            <a:extLst>
              <a:ext uri="{FF2B5EF4-FFF2-40B4-BE49-F238E27FC236}">
                <a16:creationId xmlns:a16="http://schemas.microsoft.com/office/drawing/2014/main" id="{0FDB85B0-68A4-4B5F-856B-CA9F49422ED1}"/>
              </a:ext>
            </a:extLst>
          </p:cNvPr>
          <p:cNvSpPr txBox="1"/>
          <p:nvPr/>
        </p:nvSpPr>
        <p:spPr>
          <a:xfrm>
            <a:off x="377635" y="1266603"/>
            <a:ext cx="4572000" cy="3108543"/>
          </a:xfrm>
          <a:prstGeom prst="rect">
            <a:avLst/>
          </a:prstGeom>
          <a:noFill/>
        </p:spPr>
        <p:txBody>
          <a:bodyPr wrap="square" rtlCol="0">
            <a:spAutoFit/>
          </a:bodyPr>
          <a:lstStyle/>
          <a:p>
            <a:r>
              <a:rPr lang="en-US" sz="1400" dirty="0">
                <a:latin typeface="Arial Narrow" panose="020B0604020202020204" pitchFamily="34" charset="0"/>
              </a:rPr>
              <a:t>1. Engaging in difficult conversations in patients with poor understanding of their disease and medical status. </a:t>
            </a:r>
          </a:p>
          <a:p>
            <a:endParaRPr lang="en-US" sz="1400" dirty="0">
              <a:latin typeface="Arial Narrow" panose="020B0604020202020204" pitchFamily="34" charset="0"/>
            </a:endParaRPr>
          </a:p>
          <a:p>
            <a:r>
              <a:rPr lang="en-US" sz="1400" dirty="0">
                <a:latin typeface="Arial Narrow" panose="020B0604020202020204" pitchFamily="34" charset="0"/>
              </a:rPr>
              <a:t>2. Legal and ethical considerations when caring for patients with serious illness. </a:t>
            </a:r>
          </a:p>
          <a:p>
            <a:endParaRPr lang="en-US" sz="1400" dirty="0">
              <a:latin typeface="Arial Narrow" panose="020B0604020202020204" pitchFamily="34" charset="0"/>
            </a:endParaRPr>
          </a:p>
          <a:p>
            <a:r>
              <a:rPr lang="en-US" sz="1400" dirty="0">
                <a:latin typeface="Arial Narrow" panose="020B0604020202020204" pitchFamily="34" charset="0"/>
              </a:rPr>
              <a:t>3. Community services available to assist with caregiving and finances during serious illness and at end-of-life. </a:t>
            </a:r>
          </a:p>
          <a:p>
            <a:endParaRPr lang="en-US" sz="1400" dirty="0">
              <a:latin typeface="Arial Narrow" panose="020B0604020202020204" pitchFamily="34" charset="0"/>
            </a:endParaRPr>
          </a:p>
          <a:p>
            <a:r>
              <a:rPr lang="en-US" sz="1400" dirty="0">
                <a:latin typeface="Arial Narrow" panose="020B0604020202020204" pitchFamily="34" charset="0"/>
              </a:rPr>
              <a:t>4. Community services/care placement for children when mother is seriously ill and after she dies</a:t>
            </a:r>
          </a:p>
          <a:p>
            <a:endParaRPr lang="en-US" sz="1400" dirty="0">
              <a:latin typeface="Arial Narrow" panose="020B0604020202020204" pitchFamily="34" charset="0"/>
            </a:endParaRP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pic>
        <p:nvPicPr>
          <p:cNvPr id="2" name="Picture 1">
            <a:extLst>
              <a:ext uri="{FF2B5EF4-FFF2-40B4-BE49-F238E27FC236}">
                <a16:creationId xmlns:a16="http://schemas.microsoft.com/office/drawing/2014/main" id="{A9F6FBA0-016E-4871-879D-59F0266B81AA}"/>
              </a:ext>
            </a:extLst>
          </p:cNvPr>
          <p:cNvPicPr>
            <a:picLocks noChangeAspect="1"/>
          </p:cNvPicPr>
          <p:nvPr/>
        </p:nvPicPr>
        <p:blipFill>
          <a:blip r:embed="rId2"/>
          <a:stretch>
            <a:fillRect/>
          </a:stretch>
        </p:blipFill>
        <p:spPr>
          <a:xfrm>
            <a:off x="6282205" y="935596"/>
            <a:ext cx="2859272" cy="4096867"/>
          </a:xfrm>
          <a:prstGeom prst="rect">
            <a:avLst/>
          </a:prstGeom>
        </p:spPr>
      </p:pic>
    </p:spTree>
    <p:extLst>
      <p:ext uri="{BB962C8B-B14F-4D97-AF65-F5344CB8AC3E}">
        <p14:creationId xmlns:p14="http://schemas.microsoft.com/office/powerpoint/2010/main" val="2175710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3758337"/>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Can you identify any overarching bias?</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Can you identify any possible assumptions one might make about this patient?</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r>
              <a:rPr lang="en-US" sz="1400" b="1" dirty="0">
                <a:latin typeface="Arial Narrow" panose="020B0604020202020204" pitchFamily="34" charset="0"/>
                <a:cs typeface="Arial Narrow" panose="020B0604020202020204" pitchFamily="34" charset="0"/>
              </a:rPr>
              <a:t>What information about this patient might inform public policy or regulatory action?</a:t>
            </a: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latin typeface="Arial Narrow" panose="020B0604020202020204" pitchFamily="34" charset="0"/>
              <a:cs typeface="Arial Narrow" panose="020B0604020202020204" pitchFamily="34" charset="0"/>
            </a:endParaRPr>
          </a:p>
          <a:p>
            <a:pPr>
              <a:lnSpc>
                <a:spcPts val="2880"/>
              </a:lnSpc>
            </a:pPr>
            <a:endParaRPr lang="en-US" sz="1400" dirty="0">
              <a:solidFill>
                <a:schemeClr val="tx2">
                  <a:lumMod val="75000"/>
                </a:schemeClr>
              </a:solidFill>
              <a:latin typeface="Arial Narrow" panose="020B0604020202020204" pitchFamily="34" charset="0"/>
              <a:cs typeface="Arial Narrow" panose="020B0604020202020204" pitchFamily="34" charset="0"/>
            </a:endParaRPr>
          </a:p>
        </p:txBody>
      </p:sp>
      <p:grpSp>
        <p:nvGrpSpPr>
          <p:cNvPr id="8" name="Group 7">
            <a:extLst>
              <a:ext uri="{FF2B5EF4-FFF2-40B4-BE49-F238E27FC236}">
                <a16:creationId xmlns:a16="http://schemas.microsoft.com/office/drawing/2014/main" id="{18D9F12B-E812-4356-A943-FC23D77E4306}"/>
              </a:ext>
            </a:extLst>
          </p:cNvPr>
          <p:cNvGrpSpPr/>
          <p:nvPr/>
        </p:nvGrpSpPr>
        <p:grpSpPr>
          <a:xfrm>
            <a:off x="986552" y="283329"/>
            <a:ext cx="7783074" cy="5321002"/>
            <a:chOff x="986552" y="283329"/>
            <a:chExt cx="7783074" cy="5321002"/>
          </a:xfrm>
        </p:grpSpPr>
        <p:sp>
          <p:nvSpPr>
            <p:cNvPr id="4" name="TextBox 3">
              <a:extLst>
                <a:ext uri="{FF2B5EF4-FFF2-40B4-BE49-F238E27FC236}">
                  <a16:creationId xmlns:a16="http://schemas.microsoft.com/office/drawing/2014/main" id="{23B36D85-79C4-F140-A855-8800697E030C}"/>
                </a:ext>
              </a:extLst>
            </p:cNvPr>
            <p:cNvSpPr txBox="1"/>
            <p:nvPr/>
          </p:nvSpPr>
          <p:spPr>
            <a:xfrm>
              <a:off x="986552" y="283329"/>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Questions to Consider</a:t>
              </a:r>
            </a:p>
          </p:txBody>
        </p:sp>
        <p:sp>
          <p:nvSpPr>
            <p:cNvPr id="6" name="TextBox 5">
              <a:extLst>
                <a:ext uri="{FF2B5EF4-FFF2-40B4-BE49-F238E27FC236}">
                  <a16:creationId xmlns:a16="http://schemas.microsoft.com/office/drawing/2014/main" id="{A4382782-D71E-E64B-973B-A53E0035C199}"/>
                </a:ext>
              </a:extLst>
            </p:cNvPr>
            <p:cNvSpPr txBox="1"/>
            <p:nvPr/>
          </p:nvSpPr>
          <p:spPr>
            <a:xfrm>
              <a:off x="6864626" y="895350"/>
              <a:ext cx="1905000" cy="4708981"/>
            </a:xfrm>
            <a:prstGeom prst="rect">
              <a:avLst/>
            </a:prstGeom>
            <a:noFill/>
          </p:spPr>
          <p:txBody>
            <a:bodyPr wrap="square" rtlCol="0">
              <a:spAutoFit/>
            </a:bodyPr>
            <a:lstStyle/>
            <a:p>
              <a:r>
                <a:rPr lang="en-US" sz="30000" dirty="0">
                  <a:solidFill>
                    <a:schemeClr val="tx2">
                      <a:lumMod val="75000"/>
                      <a:alpha val="5000"/>
                    </a:schemeClr>
                  </a:solidFill>
                  <a:latin typeface="Arial Rounded MT Bold" panose="020F0704030504030204" pitchFamily="34" charset="77"/>
                  <a:cs typeface="Arial" panose="020B0604020202020204" pitchFamily="34" charset="0"/>
                </a:rPr>
                <a:t>?</a:t>
              </a:r>
              <a:r>
                <a:rPr lang="en-US" sz="30000" b="1" dirty="0">
                  <a:solidFill>
                    <a:schemeClr val="tx2">
                      <a:lumMod val="75000"/>
                      <a:alpha val="19000"/>
                    </a:schemeClr>
                  </a:solidFill>
                  <a:latin typeface="Arial Rounded MT Bold" panose="020F0704030504030204" pitchFamily="34" charset="77"/>
                </a:rPr>
                <a:t>  </a:t>
              </a:r>
            </a:p>
          </p:txBody>
        </p:sp>
      </p:gr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3288096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FF6AC93-3761-FA44-9652-0EF44D67D343}"/>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grpSp>
        <p:nvGrpSpPr>
          <p:cNvPr id="7" name="Group 6">
            <a:extLst>
              <a:ext uri="{FF2B5EF4-FFF2-40B4-BE49-F238E27FC236}">
                <a16:creationId xmlns:a16="http://schemas.microsoft.com/office/drawing/2014/main" id="{7581F233-710B-4FE6-8B98-2283F4E772D1}"/>
              </a:ext>
            </a:extLst>
          </p:cNvPr>
          <p:cNvGrpSpPr/>
          <p:nvPr/>
        </p:nvGrpSpPr>
        <p:grpSpPr>
          <a:xfrm>
            <a:off x="381000" y="307608"/>
            <a:ext cx="8610600" cy="3925905"/>
            <a:chOff x="381000" y="307608"/>
            <a:chExt cx="8610600" cy="3925905"/>
          </a:xfrm>
        </p:grpSpPr>
        <p:sp>
          <p:nvSpPr>
            <p:cNvPr id="4" name="TextBox 3">
              <a:extLst>
                <a:ext uri="{FF2B5EF4-FFF2-40B4-BE49-F238E27FC236}">
                  <a16:creationId xmlns:a16="http://schemas.microsoft.com/office/drawing/2014/main" id="{23B36D85-79C4-F140-A855-8800697E030C}"/>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ADVANCE CARE DIRECTIVE</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advance care directives;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communicate and engage patients / families in advance care planning across settings and across the lifespan.</a:t>
              </a:r>
            </a:p>
            <a:p>
              <a:endParaRPr lang="en-US" sz="1400" spc="100" dirty="0">
                <a:solidFill>
                  <a:schemeClr val="accent1"/>
                </a:solidFill>
                <a:latin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PALLIATIVE CARE AND HOSPICE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palliative care and hospice;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this information to patients / families.</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7E1AD5E0-4D73-0942-826D-48DAA33942E4}"/>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05896CBA-3705-2F4D-B966-228ADFD650F9}"/>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6310BBD-B66F-8941-8415-8119B28A3DEF}"/>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D1A6A6F0-A46E-CC46-9583-C39E97A175BF}"/>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6D304234-A305-3D46-9E7F-377CCA5D79BC}"/>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2CCD3451-E462-6647-B968-51ED32BFDCB2}"/>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Rectangle 17">
            <a:extLst>
              <a:ext uri="{FF2B5EF4-FFF2-40B4-BE49-F238E27FC236}">
                <a16:creationId xmlns:a16="http://schemas.microsoft.com/office/drawing/2014/main" id="{CE795FC6-A73F-7649-95F6-7DC133A9BD4D}"/>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24909955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0CA8A06-EC31-41F9-882C-F9F26AFEC9A9}"/>
              </a:ext>
            </a:extLst>
          </p:cNvPr>
          <p:cNvGrpSpPr/>
          <p:nvPr/>
        </p:nvGrpSpPr>
        <p:grpSpPr>
          <a:xfrm>
            <a:off x="304800" y="448697"/>
            <a:ext cx="8763000" cy="3569372"/>
            <a:chOff x="304800" y="448697"/>
            <a:chExt cx="8763000" cy="3569372"/>
          </a:xfrm>
        </p:grpSpPr>
        <p:sp>
          <p:nvSpPr>
            <p:cNvPr id="4" name="TextBox 3">
              <a:extLst>
                <a:ext uri="{FF2B5EF4-FFF2-40B4-BE49-F238E27FC236}">
                  <a16:creationId xmlns:a16="http://schemas.microsoft.com/office/drawing/2014/main" id="{23B36D85-79C4-F140-A855-8800697E030C}"/>
                </a:ext>
              </a:extLst>
            </p:cNvPr>
            <p:cNvSpPr txBox="1"/>
            <p:nvPr/>
          </p:nvSpPr>
          <p:spPr>
            <a:xfrm>
              <a:off x="304800" y="448697"/>
              <a:ext cx="6705600" cy="369332"/>
            </a:xfrm>
            <a:prstGeom prst="rect">
              <a:avLst/>
            </a:prstGeom>
            <a:noFill/>
          </p:spPr>
          <p:txBody>
            <a:bodyPr wrap="square" rtlCol="0">
              <a:spAutoFit/>
            </a:bodyPr>
            <a:lstStyle/>
            <a:p>
              <a:r>
                <a:rPr lang="en-US" spc="100" dirty="0">
                  <a:solidFill>
                    <a:schemeClr val="bg1"/>
                  </a:solidFill>
                  <a:latin typeface="Arial Narrow" panose="020B0604020202020204" pitchFamily="34" charset="0"/>
                </a:rPr>
                <a:t>Teaching Points</a:t>
              </a:r>
            </a:p>
          </p:txBody>
        </p:sp>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6962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CULTURAL HUMILITY</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cultural considerations in the care of patients and families;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communicate with humility, curiosity, care, respect, and dignity.</a:t>
              </a:r>
            </a:p>
            <a:p>
              <a:endParaRPr lang="en-US" sz="1400" spc="100" dirty="0">
                <a:solidFill>
                  <a:schemeClr val="tx2">
                    <a:lumMod val="75000"/>
                  </a:schemeClr>
                </a:solidFill>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8001000" cy="954107"/>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COMMUNITY RESOURCES</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community resources to support serious illness and end-of-life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connect patients/families with these resources.</a:t>
              </a:r>
              <a:endParaRPr lang="en-US" sz="1400" spc="100" dirty="0">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D0DAD835-9ADA-324B-99CC-A835F7E0D915}"/>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AFEA19F7-9A29-7E4E-8341-9D5E55A4A27C}"/>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D165A96E-DEF4-3E40-8399-228D4BA844E6}"/>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1DE343CD-CB22-1B43-A8CB-0B75E5E0B32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74980F1-7A8A-724D-A87E-26DF76D52968}"/>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B795EB88-6132-264C-BED6-3936A810211E}"/>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D17BE25B-9A7C-CA48-86AD-35FF4A83AEA2}"/>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9FB2166D-EBC3-9A4F-90BF-6E3154B0751C}"/>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761FF249-7D1D-3641-86BA-88FB3DDA7E1C}"/>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1802629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AFCF268-AFAD-48CC-88DE-1F8CA861272F}"/>
              </a:ext>
            </a:extLst>
          </p:cNvPr>
          <p:cNvGrpSpPr/>
          <p:nvPr/>
        </p:nvGrpSpPr>
        <p:grpSpPr>
          <a:xfrm>
            <a:off x="381000" y="1076415"/>
            <a:ext cx="8610600" cy="3372542"/>
            <a:chOff x="381000" y="1076415"/>
            <a:chExt cx="8610600" cy="3372542"/>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411266"/>
            </a:xfrm>
            <a:prstGeom prst="rect">
              <a:avLst/>
            </a:prstGeom>
            <a:noFill/>
          </p:spPr>
          <p:txBody>
            <a:bodyPr wrap="square" rtlCol="0">
              <a:spAutoFit/>
            </a:bodyPr>
            <a:lstStyle/>
            <a:p>
              <a:pPr>
                <a:lnSpc>
                  <a:spcPts val="2880"/>
                </a:lnSpc>
              </a:pPr>
              <a:r>
                <a:rPr lang="en-US" sz="1400" b="1" dirty="0">
                  <a:latin typeface="Arial Narrow" panose="020B0604020202020204" pitchFamily="34" charset="0"/>
                  <a:cs typeface="Arial Narrow" panose="020B0604020202020204" pitchFamily="34" charset="0"/>
                </a:rPr>
                <a:t>Check boxes to indicate 3-5 teaching points: </a:t>
              </a:r>
            </a:p>
          </p:txBody>
        </p:sp>
        <p:sp>
          <p:nvSpPr>
            <p:cNvPr id="9" name="TextBox 8">
              <a:extLst>
                <a:ext uri="{FF2B5EF4-FFF2-40B4-BE49-F238E27FC236}">
                  <a16:creationId xmlns:a16="http://schemas.microsoft.com/office/drawing/2014/main" id="{164D7C49-8C59-B447-AE23-73CB100D8672}"/>
                </a:ext>
              </a:extLst>
            </p:cNvPr>
            <p:cNvSpPr txBox="1"/>
            <p:nvPr/>
          </p:nvSpPr>
          <p:spPr>
            <a:xfrm>
              <a:off x="1066800" y="1643955"/>
              <a:ext cx="7924800" cy="1169551"/>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CHALLENGING CONVERSATIONS</a:t>
              </a:r>
            </a:p>
            <a:p>
              <a:r>
                <a:rPr lang="en-US" sz="1400" b="1" dirty="0">
                  <a:latin typeface="Arial Narrow" panose="020B0604020202020204" pitchFamily="34" charset="0"/>
                  <a:cs typeface="Arial Narrow" panose="020B0604020202020204" pitchFamily="34" charset="0"/>
                </a:rPr>
                <a:t>Teaching point:</a:t>
              </a:r>
              <a:r>
                <a:rPr lang="en-US" sz="1400" dirty="0">
                  <a:latin typeface="Arial Narrow" panose="020B0604020202020204" pitchFamily="34" charset="0"/>
                  <a:cs typeface="Arial Narrow" panose="020B0604020202020204" pitchFamily="34" charset="0"/>
                </a:rPr>
                <a:t> Each health science student should be: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how to deliver “best case / worst case;”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conduct challenging conversations with patients / families (including how to discuss risk / benefits of interventions).</a:t>
              </a:r>
              <a:endParaRPr lang="en-US" sz="1400" spc="100" dirty="0">
                <a:latin typeface="Arial Narrow" panose="020B0604020202020204" pitchFamily="34" charset="0"/>
                <a:cs typeface="Arial Narrow" panose="020B0604020202020204" pitchFamily="34" charset="0"/>
              </a:endParaRPr>
            </a:p>
          </p:txBody>
        </p:sp>
        <p:sp>
          <p:nvSpPr>
            <p:cNvPr id="11" name="TextBox 10">
              <a:extLst>
                <a:ext uri="{FF2B5EF4-FFF2-40B4-BE49-F238E27FC236}">
                  <a16:creationId xmlns:a16="http://schemas.microsoft.com/office/drawing/2014/main" id="{FC636D7F-1CD2-0C48-AAD1-3691B324B42D}"/>
                </a:ext>
              </a:extLst>
            </p:cNvPr>
            <p:cNvSpPr txBox="1"/>
            <p:nvPr/>
          </p:nvSpPr>
          <p:spPr>
            <a:xfrm>
              <a:off x="1066800" y="3063962"/>
              <a:ext cx="7924800" cy="1384995"/>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INTERPROFESSIONAL CARE</a:t>
              </a:r>
            </a:p>
            <a:p>
              <a:r>
                <a:rPr lang="en-US" sz="1400" b="1" dirty="0">
                  <a:latin typeface="Arial Narrow" panose="020B0604020202020204" pitchFamily="34" charset="0"/>
                  <a:cs typeface="Arial Narrow" panose="020B0604020202020204" pitchFamily="34" charset="0"/>
                </a:rPr>
                <a:t>Teaching point: </a:t>
              </a:r>
              <a:r>
                <a:rPr lang="en-US" sz="1400" dirty="0">
                  <a:latin typeface="Arial Narrow" panose="020B0604020202020204" pitchFamily="34" charset="0"/>
                  <a:cs typeface="Arial Narrow" panose="020B0604020202020204" pitchFamily="34" charset="0"/>
                </a:rPr>
                <a:t>Each health science student should be:</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knowledgeable about the role of team members &amp; benefits of team-based care; and </a:t>
              </a:r>
            </a:p>
            <a:p>
              <a:pPr marL="1714500" lvl="3" indent="-342900">
                <a:buFont typeface="Arial" panose="020B0604020202020204" pitchFamily="34" charset="0"/>
                <a:buChar char="•"/>
              </a:pPr>
              <a:r>
                <a:rPr lang="en-US" sz="1400" dirty="0">
                  <a:latin typeface="Arial Narrow" panose="020B0604020202020204" pitchFamily="34" charset="0"/>
                  <a:cs typeface="Arial Narrow" panose="020B0604020202020204" pitchFamily="34" charset="0"/>
                </a:rPr>
                <a:t>be able to effectively work with team members in the care of patients / families with serious illness or at the end of life.</a:t>
              </a:r>
            </a:p>
            <a:p>
              <a:endParaRPr lang="en-US" sz="1400" spc="100" dirty="0">
                <a:solidFill>
                  <a:schemeClr val="accent1"/>
                </a:solidFill>
                <a:latin typeface="Arial Narrow" panose="020B0604020202020204" pitchFamily="34" charset="0"/>
                <a:cs typeface="Arial Narrow" panose="020B0604020202020204" pitchFamily="34" charset="0"/>
              </a:endParaRPr>
            </a:p>
          </p:txBody>
        </p:sp>
      </p:grpSp>
      <p:grpSp>
        <p:nvGrpSpPr>
          <p:cNvPr id="12" name="object 2">
            <a:extLst>
              <a:ext uri="{FF2B5EF4-FFF2-40B4-BE49-F238E27FC236}">
                <a16:creationId xmlns:a16="http://schemas.microsoft.com/office/drawing/2014/main" id="{11F6B111-A5C6-B243-8A24-1F1CA0C2533E}"/>
              </a:ext>
            </a:extLst>
          </p:cNvPr>
          <p:cNvGrpSpPr/>
          <p:nvPr/>
        </p:nvGrpSpPr>
        <p:grpSpPr>
          <a:xfrm>
            <a:off x="0" y="0"/>
            <a:ext cx="9144000" cy="935990"/>
            <a:chOff x="0" y="0"/>
            <a:chExt cx="9144000" cy="935990"/>
          </a:xfrm>
        </p:grpSpPr>
        <p:sp>
          <p:nvSpPr>
            <p:cNvPr id="13" name="object 3">
              <a:extLst>
                <a:ext uri="{FF2B5EF4-FFF2-40B4-BE49-F238E27FC236}">
                  <a16:creationId xmlns:a16="http://schemas.microsoft.com/office/drawing/2014/main" id="{E4371E29-C7C1-3340-900B-98FE708929A4}"/>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4" name="object 4">
              <a:extLst>
                <a:ext uri="{FF2B5EF4-FFF2-40B4-BE49-F238E27FC236}">
                  <a16:creationId xmlns:a16="http://schemas.microsoft.com/office/drawing/2014/main" id="{B7055D38-4CAC-1042-BB88-17F08F8DEE34}"/>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5" name="object 5">
              <a:extLst>
                <a:ext uri="{FF2B5EF4-FFF2-40B4-BE49-F238E27FC236}">
                  <a16:creationId xmlns:a16="http://schemas.microsoft.com/office/drawing/2014/main" id="{BA82D719-168D-B14B-B559-80E501B9C03D}"/>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6" name="object 6">
              <a:extLst>
                <a:ext uri="{FF2B5EF4-FFF2-40B4-BE49-F238E27FC236}">
                  <a16:creationId xmlns:a16="http://schemas.microsoft.com/office/drawing/2014/main" id="{83AFBD9C-9A9B-1A4E-ADE8-E10AFBF15FFE}"/>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7" name="object 7">
            <a:extLst>
              <a:ext uri="{FF2B5EF4-FFF2-40B4-BE49-F238E27FC236}">
                <a16:creationId xmlns:a16="http://schemas.microsoft.com/office/drawing/2014/main" id="{FED47A9C-A20C-EE40-B988-7E1053885A3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18" name="TextBox 17">
            <a:extLst>
              <a:ext uri="{FF2B5EF4-FFF2-40B4-BE49-F238E27FC236}">
                <a16:creationId xmlns:a16="http://schemas.microsoft.com/office/drawing/2014/main" id="{68F97360-58D6-F047-839D-45665058E249}"/>
              </a:ext>
            </a:extLst>
          </p:cNvPr>
          <p:cNvSpPr txBox="1"/>
          <p:nvPr/>
        </p:nvSpPr>
        <p:spPr>
          <a:xfrm>
            <a:off x="995193" y="307608"/>
            <a:ext cx="67056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Teaching Points</a:t>
            </a:r>
          </a:p>
        </p:txBody>
      </p:sp>
      <p:sp>
        <p:nvSpPr>
          <p:cNvPr id="19" name="Rectangle 18">
            <a:extLst>
              <a:ext uri="{FF2B5EF4-FFF2-40B4-BE49-F238E27FC236}">
                <a16:creationId xmlns:a16="http://schemas.microsoft.com/office/drawing/2014/main" id="{1824F5A5-EC21-5848-9329-178FD9D9390E}"/>
              </a:ext>
            </a:extLst>
          </p:cNvPr>
          <p:cNvSpPr/>
          <p:nvPr/>
        </p:nvSpPr>
        <p:spPr>
          <a:xfrm>
            <a:off x="762000" y="1657350"/>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
        <p:nvSpPr>
          <p:cNvPr id="20" name="Rectangle 19">
            <a:extLst>
              <a:ext uri="{FF2B5EF4-FFF2-40B4-BE49-F238E27FC236}">
                <a16:creationId xmlns:a16="http://schemas.microsoft.com/office/drawing/2014/main" id="{B5C01A08-4E8C-F24A-B102-702863F5DA04}"/>
              </a:ext>
            </a:extLst>
          </p:cNvPr>
          <p:cNvSpPr/>
          <p:nvPr/>
        </p:nvSpPr>
        <p:spPr>
          <a:xfrm>
            <a:off x="766593" y="3112864"/>
            <a:ext cx="228600" cy="228600"/>
          </a:xfrm>
          <a:prstGeom prst="rect">
            <a:avLst/>
          </a:prstGeom>
          <a:solidFill>
            <a:schemeClr val="bg2"/>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Arial Black" panose="020B0604020202020204" pitchFamily="34" charset="0"/>
              </a:rPr>
              <a:t>x</a:t>
            </a:r>
          </a:p>
        </p:txBody>
      </p:sp>
    </p:spTree>
    <p:extLst>
      <p:ext uri="{BB962C8B-B14F-4D97-AF65-F5344CB8AC3E}">
        <p14:creationId xmlns:p14="http://schemas.microsoft.com/office/powerpoint/2010/main" val="41016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961AADA-5022-B04E-BBA2-437C941BF9D1}"/>
              </a:ext>
            </a:extLst>
          </p:cNvPr>
          <p:cNvSpPr txBox="1"/>
          <p:nvPr/>
        </p:nvSpPr>
        <p:spPr>
          <a:xfrm>
            <a:off x="381000" y="1076415"/>
            <a:ext cx="8382000" cy="998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ts val="288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1F497D">
                  <a:lumMod val="75000"/>
                </a:srgbClr>
              </a:solidFill>
              <a:effectLst/>
              <a:uLnTx/>
              <a:uFillTx/>
              <a:latin typeface="Arial Narrow" panose="020B0604020202020204" pitchFamily="34" charset="0"/>
              <a:ea typeface="+mn-ea"/>
              <a:cs typeface="Arial Narrow" panose="020B0604020202020204" pitchFamily="34" charset="0"/>
            </a:endParaRPr>
          </a:p>
        </p:txBody>
      </p:sp>
      <p:grpSp>
        <p:nvGrpSpPr>
          <p:cNvPr id="9" name="object 2">
            <a:extLst>
              <a:ext uri="{FF2B5EF4-FFF2-40B4-BE49-F238E27FC236}">
                <a16:creationId xmlns:a16="http://schemas.microsoft.com/office/drawing/2014/main" id="{B37CE0C5-E733-B144-9DD9-B725DB56C49D}"/>
              </a:ext>
            </a:extLst>
          </p:cNvPr>
          <p:cNvGrpSpPr/>
          <p:nvPr/>
        </p:nvGrpSpPr>
        <p:grpSpPr>
          <a:xfrm>
            <a:off x="0" y="0"/>
            <a:ext cx="9144000" cy="935990"/>
            <a:chOff x="0" y="0"/>
            <a:chExt cx="9144000" cy="935990"/>
          </a:xfrm>
        </p:grpSpPr>
        <p:sp>
          <p:nvSpPr>
            <p:cNvPr id="10" name="object 3">
              <a:extLst>
                <a:ext uri="{FF2B5EF4-FFF2-40B4-BE49-F238E27FC236}">
                  <a16:creationId xmlns:a16="http://schemas.microsoft.com/office/drawing/2014/main" id="{F89F0A17-B35C-2943-9BF1-0A26EFC682B6}"/>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4">
              <a:extLst>
                <a:ext uri="{FF2B5EF4-FFF2-40B4-BE49-F238E27FC236}">
                  <a16:creationId xmlns:a16="http://schemas.microsoft.com/office/drawing/2014/main" id="{6541CA0F-0E9C-674C-93CE-7264F7497F05}"/>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5">
              <a:extLst>
                <a:ext uri="{FF2B5EF4-FFF2-40B4-BE49-F238E27FC236}">
                  <a16:creationId xmlns:a16="http://schemas.microsoft.com/office/drawing/2014/main" id="{FC26CBE3-CEEA-0849-A773-78159CCF20FB}"/>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6">
              <a:extLst>
                <a:ext uri="{FF2B5EF4-FFF2-40B4-BE49-F238E27FC236}">
                  <a16:creationId xmlns:a16="http://schemas.microsoft.com/office/drawing/2014/main" id="{E2B8536A-3DF6-0348-9EF3-0E066DF82C07}"/>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object 7">
            <a:extLst>
              <a:ext uri="{FF2B5EF4-FFF2-40B4-BE49-F238E27FC236}">
                <a16:creationId xmlns:a16="http://schemas.microsoft.com/office/drawing/2014/main" id="{3CAECFFD-46CD-2F45-BCF2-92C88FBB0CFA}"/>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a:extLst>
              <a:ext uri="{FF2B5EF4-FFF2-40B4-BE49-F238E27FC236}">
                <a16:creationId xmlns:a16="http://schemas.microsoft.com/office/drawing/2014/main" id="{DA23137C-2124-47C3-9697-A81C1C68D2B9}"/>
              </a:ext>
            </a:extLst>
          </p:cNvPr>
          <p:cNvSpPr txBox="1"/>
          <p:nvPr/>
        </p:nvSpPr>
        <p:spPr>
          <a:xfrm>
            <a:off x="995193" y="307608"/>
            <a:ext cx="6705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Resources</a:t>
            </a:r>
          </a:p>
        </p:txBody>
      </p:sp>
    </p:spTree>
    <p:extLst>
      <p:ext uri="{BB962C8B-B14F-4D97-AF65-F5344CB8AC3E}">
        <p14:creationId xmlns:p14="http://schemas.microsoft.com/office/powerpoint/2010/main" val="13050540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B5C8C0A8-7D97-0052-F212-BD099AC3A2F9}"/>
              </a:ext>
            </a:extLst>
          </p:cNvPr>
          <p:cNvGrpSpPr/>
          <p:nvPr/>
        </p:nvGrpSpPr>
        <p:grpSpPr>
          <a:xfrm>
            <a:off x="3074801" y="965697"/>
            <a:ext cx="6002524" cy="3767908"/>
            <a:chOff x="3352800" y="935671"/>
            <a:chExt cx="6002524" cy="3767908"/>
          </a:xfrm>
        </p:grpSpPr>
        <p:pic>
          <p:nvPicPr>
            <p:cNvPr id="16" name="Picture 15" descr="A computer with a blank screen&#10;&#10;Description automatically generated with medium confidence">
              <a:extLst>
                <a:ext uri="{FF2B5EF4-FFF2-40B4-BE49-F238E27FC236}">
                  <a16:creationId xmlns:a16="http://schemas.microsoft.com/office/drawing/2014/main" id="{9A5EA4BC-C3BA-8B75-B676-CC42E5AF09ED}"/>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0" y="935671"/>
              <a:ext cx="6002524" cy="3767908"/>
            </a:xfrm>
            <a:prstGeom prst="rect">
              <a:avLst/>
            </a:prstGeom>
          </p:spPr>
        </p:pic>
        <p:pic>
          <p:nvPicPr>
            <p:cNvPr id="18" name="Picture 17" descr="Graphical user interface, website&#10;&#10;Description automatically generated">
              <a:extLst>
                <a:ext uri="{FF2B5EF4-FFF2-40B4-BE49-F238E27FC236}">
                  <a16:creationId xmlns:a16="http://schemas.microsoft.com/office/drawing/2014/main" id="{08D8EEBD-3680-2C18-9588-D2066F58F048}"/>
                </a:ext>
              </a:extLst>
            </p:cNvPr>
            <p:cNvPicPr>
              <a:picLocks noChangeAspect="1"/>
            </p:cNvPicPr>
            <p:nvPr/>
          </p:nvPicPr>
          <p:blipFill rotWithShape="1">
            <a:blip r:embed="rId3" cstate="print">
              <a:alphaModFix/>
              <a:extLst>
                <a:ext uri="{28A0092B-C50C-407E-A947-70E740481C1C}">
                  <a14:useLocalDpi xmlns:a14="http://schemas.microsoft.com/office/drawing/2010/main"/>
                </a:ext>
              </a:extLst>
            </a:blip>
            <a:srcRect t="-319"/>
            <a:stretch/>
          </p:blipFill>
          <p:spPr>
            <a:xfrm>
              <a:off x="4914552" y="1463478"/>
              <a:ext cx="3522261" cy="1879100"/>
            </a:xfrm>
            <a:prstGeom prst="rect">
              <a:avLst/>
            </a:prstGeom>
          </p:spPr>
        </p:pic>
      </p:grpSp>
      <p:sp>
        <p:nvSpPr>
          <p:cNvPr id="19" name="object 7">
            <a:extLst>
              <a:ext uri="{FF2B5EF4-FFF2-40B4-BE49-F238E27FC236}">
                <a16:creationId xmlns:a16="http://schemas.microsoft.com/office/drawing/2014/main" id="{185CA3F8-4C50-5D9D-8D76-58ED0FDA926F}"/>
              </a:ext>
            </a:extLst>
          </p:cNvPr>
          <p:cNvSpPr/>
          <p:nvPr/>
        </p:nvSpPr>
        <p:spPr>
          <a:xfrm>
            <a:off x="0" y="4781551"/>
            <a:ext cx="9144000" cy="362038"/>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pPr algn="ctr">
              <a:lnSpc>
                <a:spcPct val="150000"/>
              </a:lnSpc>
            </a:pPr>
            <a:r>
              <a:rPr lang="en-US" sz="1200" dirty="0">
                <a:solidFill>
                  <a:schemeClr val="bg1"/>
                </a:solidFill>
              </a:rPr>
              <a:t>This project was funded by a grant from the David and Lura Lovell Foundation</a:t>
            </a:r>
            <a:endParaRPr sz="1200" dirty="0">
              <a:solidFill>
                <a:schemeClr val="bg1"/>
              </a:solidFill>
            </a:endParaRPr>
          </a:p>
        </p:txBody>
      </p:sp>
      <p:grpSp>
        <p:nvGrpSpPr>
          <p:cNvPr id="20" name="object 3">
            <a:extLst>
              <a:ext uri="{FF2B5EF4-FFF2-40B4-BE49-F238E27FC236}">
                <a16:creationId xmlns:a16="http://schemas.microsoft.com/office/drawing/2014/main" id="{0D73DE95-7AEE-BE33-276A-323485981CDE}"/>
              </a:ext>
            </a:extLst>
          </p:cNvPr>
          <p:cNvGrpSpPr/>
          <p:nvPr/>
        </p:nvGrpSpPr>
        <p:grpSpPr>
          <a:xfrm>
            <a:off x="-5" y="0"/>
            <a:ext cx="9144000" cy="935990"/>
            <a:chOff x="-5" y="3425808"/>
            <a:chExt cx="9144000" cy="935990"/>
          </a:xfrm>
        </p:grpSpPr>
        <p:sp>
          <p:nvSpPr>
            <p:cNvPr id="27" name="object 4">
              <a:extLst>
                <a:ext uri="{FF2B5EF4-FFF2-40B4-BE49-F238E27FC236}">
                  <a16:creationId xmlns:a16="http://schemas.microsoft.com/office/drawing/2014/main" id="{3B4FC20A-A4A5-E91B-94C4-C5A9492D06F2}"/>
                </a:ext>
              </a:extLst>
            </p:cNvPr>
            <p:cNvSpPr/>
            <p:nvPr/>
          </p:nvSpPr>
          <p:spPr>
            <a:xfrm>
              <a:off x="0" y="3425808"/>
              <a:ext cx="9144000" cy="935990"/>
            </a:xfrm>
            <a:custGeom>
              <a:avLst/>
              <a:gdLst/>
              <a:ahLst/>
              <a:cxnLst/>
              <a:rect l="l" t="t" r="r" b="b"/>
              <a:pathLst>
                <a:path w="9144000" h="935989">
                  <a:moveTo>
                    <a:pt x="9144000" y="0"/>
                  </a:moveTo>
                  <a:lnTo>
                    <a:pt x="0" y="0"/>
                  </a:lnTo>
                  <a:lnTo>
                    <a:pt x="0" y="935494"/>
                  </a:lnTo>
                  <a:lnTo>
                    <a:pt x="9144000" y="935494"/>
                  </a:lnTo>
                  <a:lnTo>
                    <a:pt x="9144000" y="0"/>
                  </a:lnTo>
                  <a:close/>
                </a:path>
              </a:pathLst>
            </a:custGeom>
            <a:solidFill>
              <a:srgbClr val="FFFFFF">
                <a:alpha val="71998"/>
              </a:srgbClr>
            </a:solidFill>
          </p:spPr>
          <p:txBody>
            <a:bodyPr wrap="square" lIns="0" tIns="0" rIns="0" bIns="0" rtlCol="0"/>
            <a:lstStyle/>
            <a:p>
              <a:endParaRPr/>
            </a:p>
          </p:txBody>
        </p:sp>
        <p:sp>
          <p:nvSpPr>
            <p:cNvPr id="31" name="object 5">
              <a:extLst>
                <a:ext uri="{FF2B5EF4-FFF2-40B4-BE49-F238E27FC236}">
                  <a16:creationId xmlns:a16="http://schemas.microsoft.com/office/drawing/2014/main" id="{5EBC2977-EE27-ACC6-5D14-400C14136749}"/>
                </a:ext>
              </a:extLst>
            </p:cNvPr>
            <p:cNvSpPr/>
            <p:nvPr/>
          </p:nvSpPr>
          <p:spPr>
            <a:xfrm>
              <a:off x="8172106" y="3425810"/>
              <a:ext cx="972185" cy="935990"/>
            </a:xfrm>
            <a:custGeom>
              <a:avLst/>
              <a:gdLst/>
              <a:ahLst/>
              <a:cxnLst/>
              <a:rect l="l" t="t" r="r" b="b"/>
              <a:pathLst>
                <a:path w="972184" h="935989">
                  <a:moveTo>
                    <a:pt x="971892" y="0"/>
                  </a:moveTo>
                  <a:lnTo>
                    <a:pt x="0" y="0"/>
                  </a:lnTo>
                  <a:lnTo>
                    <a:pt x="531444" y="935482"/>
                  </a:lnTo>
                  <a:lnTo>
                    <a:pt x="971892" y="935482"/>
                  </a:lnTo>
                  <a:lnTo>
                    <a:pt x="971892" y="0"/>
                  </a:lnTo>
                  <a:close/>
                </a:path>
              </a:pathLst>
            </a:custGeom>
            <a:solidFill>
              <a:srgbClr val="00265B"/>
            </a:solidFill>
          </p:spPr>
          <p:txBody>
            <a:bodyPr wrap="square" lIns="0" tIns="0" rIns="0" bIns="0" rtlCol="0"/>
            <a:lstStyle/>
            <a:p>
              <a:endParaRPr/>
            </a:p>
          </p:txBody>
        </p:sp>
        <p:sp>
          <p:nvSpPr>
            <p:cNvPr id="32" name="object 6">
              <a:extLst>
                <a:ext uri="{FF2B5EF4-FFF2-40B4-BE49-F238E27FC236}">
                  <a16:creationId xmlns:a16="http://schemas.microsoft.com/office/drawing/2014/main" id="{04392EEA-5EBA-3417-E90D-8A855091915F}"/>
                </a:ext>
              </a:extLst>
            </p:cNvPr>
            <p:cNvSpPr/>
            <p:nvPr/>
          </p:nvSpPr>
          <p:spPr>
            <a:xfrm>
              <a:off x="8535158" y="3425810"/>
              <a:ext cx="608965" cy="935990"/>
            </a:xfrm>
            <a:custGeom>
              <a:avLst/>
              <a:gdLst/>
              <a:ahLst/>
              <a:cxnLst/>
              <a:rect l="l" t="t" r="r" b="b"/>
              <a:pathLst>
                <a:path w="608965" h="935989">
                  <a:moveTo>
                    <a:pt x="608838" y="0"/>
                  </a:moveTo>
                  <a:lnTo>
                    <a:pt x="0" y="0"/>
                  </a:lnTo>
                  <a:lnTo>
                    <a:pt x="525119" y="935482"/>
                  </a:lnTo>
                  <a:lnTo>
                    <a:pt x="608838" y="935482"/>
                  </a:lnTo>
                  <a:lnTo>
                    <a:pt x="608838" y="0"/>
                  </a:lnTo>
                  <a:close/>
                </a:path>
              </a:pathLst>
            </a:custGeom>
            <a:solidFill>
              <a:srgbClr val="001B47"/>
            </a:solidFill>
          </p:spPr>
          <p:txBody>
            <a:bodyPr wrap="square" lIns="0" tIns="0" rIns="0" bIns="0" rtlCol="0"/>
            <a:lstStyle/>
            <a:p>
              <a:endParaRPr/>
            </a:p>
          </p:txBody>
        </p:sp>
        <p:sp>
          <p:nvSpPr>
            <p:cNvPr id="33" name="object 7">
              <a:extLst>
                <a:ext uri="{FF2B5EF4-FFF2-40B4-BE49-F238E27FC236}">
                  <a16:creationId xmlns:a16="http://schemas.microsoft.com/office/drawing/2014/main" id="{46FD58D7-41C8-D6E4-52D3-6397E627B76A}"/>
                </a:ext>
              </a:extLst>
            </p:cNvPr>
            <p:cNvSpPr/>
            <p:nvPr/>
          </p:nvSpPr>
          <p:spPr>
            <a:xfrm>
              <a:off x="8157548" y="3910629"/>
              <a:ext cx="546100" cy="450850"/>
            </a:xfrm>
            <a:custGeom>
              <a:avLst/>
              <a:gdLst/>
              <a:ahLst/>
              <a:cxnLst/>
              <a:rect l="l" t="t" r="r" b="b"/>
              <a:pathLst>
                <a:path w="546100" h="450850">
                  <a:moveTo>
                    <a:pt x="289979" y="0"/>
                  </a:moveTo>
                  <a:lnTo>
                    <a:pt x="0" y="450672"/>
                  </a:lnTo>
                  <a:lnTo>
                    <a:pt x="545998" y="450672"/>
                  </a:lnTo>
                  <a:lnTo>
                    <a:pt x="289979" y="0"/>
                  </a:lnTo>
                  <a:close/>
                </a:path>
              </a:pathLst>
            </a:custGeom>
            <a:solidFill>
              <a:srgbClr val="8B0015"/>
            </a:solidFill>
          </p:spPr>
          <p:txBody>
            <a:bodyPr wrap="square" lIns="0" tIns="0" rIns="0" bIns="0" rtlCol="0"/>
            <a:lstStyle/>
            <a:p>
              <a:endParaRPr/>
            </a:p>
          </p:txBody>
        </p:sp>
        <p:sp>
          <p:nvSpPr>
            <p:cNvPr id="34" name="object 8">
              <a:extLst>
                <a:ext uri="{FF2B5EF4-FFF2-40B4-BE49-F238E27FC236}">
                  <a16:creationId xmlns:a16="http://schemas.microsoft.com/office/drawing/2014/main" id="{CB436B7F-DACC-04A5-39AF-7E40141AA7F2}"/>
                </a:ext>
              </a:extLst>
            </p:cNvPr>
            <p:cNvSpPr/>
            <p:nvPr/>
          </p:nvSpPr>
          <p:spPr>
            <a:xfrm>
              <a:off x="-5" y="3425810"/>
              <a:ext cx="8448040" cy="935990"/>
            </a:xfrm>
            <a:custGeom>
              <a:avLst/>
              <a:gdLst/>
              <a:ahLst/>
              <a:cxnLst/>
              <a:rect l="l" t="t" r="r" b="b"/>
              <a:pathLst>
                <a:path w="8448040" h="935989">
                  <a:moveTo>
                    <a:pt x="8172107" y="0"/>
                  </a:moveTo>
                  <a:lnTo>
                    <a:pt x="8058315" y="0"/>
                  </a:lnTo>
                  <a:lnTo>
                    <a:pt x="8324989" y="484809"/>
                  </a:lnTo>
                  <a:lnTo>
                    <a:pt x="8102955" y="840841"/>
                  </a:lnTo>
                  <a:lnTo>
                    <a:pt x="0" y="840841"/>
                  </a:lnTo>
                  <a:lnTo>
                    <a:pt x="0" y="935482"/>
                  </a:lnTo>
                  <a:lnTo>
                    <a:pt x="8157552" y="935482"/>
                  </a:lnTo>
                  <a:lnTo>
                    <a:pt x="8447532" y="484809"/>
                  </a:lnTo>
                  <a:lnTo>
                    <a:pt x="8172107" y="0"/>
                  </a:lnTo>
                  <a:close/>
                </a:path>
              </a:pathLst>
            </a:custGeom>
            <a:solidFill>
              <a:srgbClr val="BC2025"/>
            </a:solidFill>
          </p:spPr>
          <p:txBody>
            <a:bodyPr wrap="square" lIns="0" tIns="0" rIns="0" bIns="0" rtlCol="0"/>
            <a:lstStyle/>
            <a:p>
              <a:endParaRPr/>
            </a:p>
          </p:txBody>
        </p:sp>
      </p:grpSp>
      <p:sp>
        <p:nvSpPr>
          <p:cNvPr id="35" name="Title 10">
            <a:extLst>
              <a:ext uri="{FF2B5EF4-FFF2-40B4-BE49-F238E27FC236}">
                <a16:creationId xmlns:a16="http://schemas.microsoft.com/office/drawing/2014/main" id="{E8FBC9A2-0B94-84F2-B729-356BC32FF98C}"/>
              </a:ext>
            </a:extLst>
          </p:cNvPr>
          <p:cNvSpPr txBox="1">
            <a:spLocks/>
          </p:cNvSpPr>
          <p:nvPr/>
        </p:nvSpPr>
        <p:spPr>
          <a:xfrm>
            <a:off x="502283" y="1120042"/>
            <a:ext cx="2731572" cy="1020314"/>
          </a:xfrm>
          <a:prstGeom prst="rect">
            <a:avLst/>
          </a:prstGeom>
          <a:effectLst>
            <a:reflection endPos="0" dist="50800" dir="5400000" sy="-100000" algn="bl" rotWithShape="0"/>
          </a:effectLst>
        </p:spPr>
        <p:txBody>
          <a:bodyPr/>
          <a:lstStyle>
            <a:lvl1pPr>
              <a:defRPr b="0" i="0">
                <a:latin typeface="Arial Narrow" panose="020B0604020202020204" pitchFamily="34" charset="0"/>
                <a:ea typeface="+mj-ea"/>
                <a:cs typeface="Arial Narrow" panose="020B0604020202020204" pitchFamily="34" charset="0"/>
              </a:defRPr>
            </a:lvl1pPr>
          </a:lstStyle>
          <a:p>
            <a:r>
              <a:rPr lang="en-US" sz="6600" b="1" kern="0" dirty="0">
                <a:solidFill>
                  <a:srgbClr val="00255B"/>
                </a:solidFill>
                <a:latin typeface="Arial" panose="020B0604020202020204" pitchFamily="34" charset="0"/>
                <a:cs typeface="Arial" panose="020B0604020202020204" pitchFamily="34" charset="0"/>
              </a:rPr>
              <a:t>Thank </a:t>
            </a:r>
          </a:p>
        </p:txBody>
      </p:sp>
      <p:sp>
        <p:nvSpPr>
          <p:cNvPr id="36" name="Title 10">
            <a:extLst>
              <a:ext uri="{FF2B5EF4-FFF2-40B4-BE49-F238E27FC236}">
                <a16:creationId xmlns:a16="http://schemas.microsoft.com/office/drawing/2014/main" id="{0EC93CDE-0E00-9E09-6F76-44BDA7F6B262}"/>
              </a:ext>
            </a:extLst>
          </p:cNvPr>
          <p:cNvSpPr txBox="1">
            <a:spLocks/>
          </p:cNvSpPr>
          <p:nvPr/>
        </p:nvSpPr>
        <p:spPr>
          <a:xfrm>
            <a:off x="2298068" y="1734254"/>
            <a:ext cx="1447800" cy="923330"/>
          </a:xfrm>
          <a:prstGeom prst="rect">
            <a:avLst/>
          </a:prstGeom>
          <a:effectLst>
            <a:reflection endPos="0" dist="50800" dir="5400000" sy="-100000" algn="bl" rotWithShape="0"/>
          </a:effectLst>
        </p:spPr>
        <p:txBody>
          <a:bodyPr wrap="square" lIns="0" tIns="0" rIns="0" bIns="0">
            <a:spAutoFit/>
          </a:bodyPr>
          <a:lstStyle>
            <a:lvl1pPr>
              <a:defRPr sz="7200" b="1" i="0">
                <a:solidFill>
                  <a:srgbClr val="231F20"/>
                </a:solidFill>
                <a:latin typeface="Proxima Nova Condensed"/>
                <a:ea typeface="+mj-ea"/>
                <a:cs typeface="Proxima Nova Condensed"/>
              </a:defRPr>
            </a:lvl1pPr>
          </a:lstStyle>
          <a:p>
            <a:r>
              <a:rPr lang="en-US" sz="6000" kern="0" dirty="0">
                <a:solidFill>
                  <a:srgbClr val="00255B"/>
                </a:solidFill>
                <a:latin typeface="Arial" panose="020B0604020202020204" pitchFamily="34" charset="0"/>
                <a:cs typeface="Arial" panose="020B0604020202020204" pitchFamily="34" charset="0"/>
              </a:rPr>
              <a:t>you</a:t>
            </a:r>
          </a:p>
        </p:txBody>
      </p:sp>
      <p:pic>
        <p:nvPicPr>
          <p:cNvPr id="37" name="object 14">
            <a:extLst>
              <a:ext uri="{FF2B5EF4-FFF2-40B4-BE49-F238E27FC236}">
                <a16:creationId xmlns:a16="http://schemas.microsoft.com/office/drawing/2014/main" id="{5F917F82-786E-A099-C31F-82A5BC1719A2}"/>
              </a:ext>
            </a:extLst>
          </p:cNvPr>
          <p:cNvPicPr/>
          <p:nvPr/>
        </p:nvPicPr>
        <p:blipFill>
          <a:blip r:embed="rId4" cstate="screen">
            <a:extLst>
              <a:ext uri="{28A0092B-C50C-407E-A947-70E740481C1C}">
                <a14:useLocalDpi xmlns:a14="http://schemas.microsoft.com/office/drawing/2010/main"/>
              </a:ext>
            </a:extLst>
          </a:blip>
          <a:stretch>
            <a:fillRect/>
          </a:stretch>
        </p:blipFill>
        <p:spPr>
          <a:xfrm>
            <a:off x="228600" y="232241"/>
            <a:ext cx="3124200" cy="463211"/>
          </a:xfrm>
          <a:prstGeom prst="rect">
            <a:avLst/>
          </a:prstGeom>
        </p:spPr>
      </p:pic>
      <p:sp>
        <p:nvSpPr>
          <p:cNvPr id="38" name="object 9">
            <a:extLst>
              <a:ext uri="{FF2B5EF4-FFF2-40B4-BE49-F238E27FC236}">
                <a16:creationId xmlns:a16="http://schemas.microsoft.com/office/drawing/2014/main" id="{CCB5B7E9-A15C-BEA5-F7DA-4966D71498EB}"/>
              </a:ext>
            </a:extLst>
          </p:cNvPr>
          <p:cNvSpPr txBox="1"/>
          <p:nvPr/>
        </p:nvSpPr>
        <p:spPr>
          <a:xfrm>
            <a:off x="261615" y="2792958"/>
            <a:ext cx="3962400" cy="1159292"/>
          </a:xfrm>
          <a:prstGeom prst="rect">
            <a:avLst/>
          </a:prstGeom>
          <a:noFill/>
          <a:effectLst>
            <a:glow>
              <a:schemeClr val="accent1"/>
            </a:glow>
            <a:reflection endPos="0" dir="5400000" sy="-100000" algn="bl" rotWithShape="0"/>
          </a:effectLst>
        </p:spPr>
        <p:txBody>
          <a:bodyPr vert="horz" wrap="square" lIns="0" tIns="12700" rIns="0" bIns="0" rtlCol="0">
            <a:spAutoFit/>
          </a:bodyPr>
          <a:lstStyle/>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Please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visit the Center on Aging </a:t>
            </a:r>
          </a:p>
          <a:p>
            <a:pPr marL="1520190" marR="5080" indent="-1508125" algn="ctr">
              <a:lnSpc>
                <a:spcPct val="100000"/>
              </a:lnSpc>
              <a:spcBef>
                <a:spcPts val="100"/>
              </a:spcBef>
            </a:pPr>
            <a:r>
              <a:rPr lang="en-US" b="1" dirty="0">
                <a:solidFill>
                  <a:srgbClr val="8B0014"/>
                </a:solidFill>
                <a:latin typeface="Arial Narrow" panose="020B0604020202020204" pitchFamily="34" charset="0"/>
                <a:cs typeface="Arial Narrow" panose="020B0604020202020204" pitchFamily="34" charset="0"/>
                <a:hlinkClick r:id="rId5">
                  <a:extLst>
                    <a:ext uri="{A12FA001-AC4F-418D-AE19-62706E023703}">
                      <ahyp:hlinkClr xmlns:ahyp="http://schemas.microsoft.com/office/drawing/2018/hyperlinkcolor" val="tx"/>
                    </a:ext>
                  </a:extLst>
                </a:hlinkClick>
              </a:rPr>
              <a:t>aging.arizona.edu</a:t>
            </a:r>
            <a:r>
              <a:rPr lang="en-US" b="1" dirty="0">
                <a:solidFill>
                  <a:srgbClr val="C00000"/>
                </a:solidFill>
                <a:latin typeface="Arial Narrow" panose="020B0604020202020204" pitchFamily="34" charset="0"/>
                <a:cs typeface="Arial Narrow" panose="020B0604020202020204" pitchFamily="34" charset="0"/>
              </a:rPr>
              <a: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for</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more</a:t>
            </a:r>
            <a:r>
              <a:rPr lang="en-US" b="1" spc="-15"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information</a:t>
            </a:r>
            <a:r>
              <a:rPr lang="en-US" b="1" spc="-10" dirty="0">
                <a:solidFill>
                  <a:srgbClr val="231F20"/>
                </a:solidFill>
                <a:latin typeface="Arial Narrow" panose="020B0604020202020204" pitchFamily="34" charset="0"/>
                <a:cs typeface="Arial Narrow" panose="020B0604020202020204" pitchFamily="34" charset="0"/>
              </a:rPr>
              <a:t> </a:t>
            </a:r>
            <a:r>
              <a:rPr lang="en-US" b="1" dirty="0">
                <a:solidFill>
                  <a:srgbClr val="231F20"/>
                </a:solidFill>
                <a:latin typeface="Arial Narrow" panose="020B0604020202020204" pitchFamily="34" charset="0"/>
                <a:cs typeface="Arial Narrow" panose="020B0604020202020204" pitchFamily="34" charset="0"/>
              </a:rPr>
              <a:t>on the CARES Toolkit </a:t>
            </a:r>
          </a:p>
          <a:p>
            <a:pPr marL="1520190" marR="5080" indent="-1508125" algn="ctr">
              <a:lnSpc>
                <a:spcPct val="100000"/>
              </a:lnSpc>
              <a:spcBef>
                <a:spcPts val="100"/>
              </a:spcBef>
            </a:pPr>
            <a:r>
              <a:rPr lang="en-US" b="1" dirty="0">
                <a:solidFill>
                  <a:srgbClr val="231F20"/>
                </a:solidFill>
                <a:latin typeface="Arial Narrow" panose="020B0604020202020204" pitchFamily="34" charset="0"/>
                <a:cs typeface="Arial Narrow" panose="020B0604020202020204" pitchFamily="34" charset="0"/>
              </a:rPr>
              <a:t>and other end-of-life resources</a:t>
            </a:r>
          </a:p>
        </p:txBody>
      </p:sp>
    </p:spTree>
    <p:extLst>
      <p:ext uri="{BB962C8B-B14F-4D97-AF65-F5344CB8AC3E}">
        <p14:creationId xmlns:p14="http://schemas.microsoft.com/office/powerpoint/2010/main" val="116397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person, indoor, computer&#10;&#10;Description automatically generated">
            <a:extLst>
              <a:ext uri="{FF2B5EF4-FFF2-40B4-BE49-F238E27FC236}">
                <a16:creationId xmlns:a16="http://schemas.microsoft.com/office/drawing/2014/main" id="{B8E342B7-C4E6-E20F-667F-64CE72224D33}"/>
              </a:ext>
            </a:extLst>
          </p:cNvPr>
          <p:cNvPicPr>
            <a:picLocks noChangeAspect="1"/>
          </p:cNvPicPr>
          <p:nvPr/>
        </p:nvPicPr>
        <p:blipFill>
          <a:blip r:embed="rId2" cstate="print">
            <a:alphaModFix amt="52000"/>
            <a:extLst>
              <a:ext uri="{28A0092B-C50C-407E-A947-70E740481C1C}">
                <a14:useLocalDpi xmlns:a14="http://schemas.microsoft.com/office/drawing/2010/main"/>
              </a:ext>
            </a:extLst>
          </a:blip>
          <a:stretch>
            <a:fillRect/>
          </a:stretch>
        </p:blipFill>
        <p:spPr>
          <a:xfrm>
            <a:off x="6400800" y="935671"/>
            <a:ext cx="2743200" cy="4114800"/>
          </a:xfrm>
          <a:prstGeom prst="rect">
            <a:avLst/>
          </a:prstGeom>
        </p:spPr>
      </p:pic>
      <p:grpSp>
        <p:nvGrpSpPr>
          <p:cNvPr id="15" name="object 2">
            <a:extLst>
              <a:ext uri="{FF2B5EF4-FFF2-40B4-BE49-F238E27FC236}">
                <a16:creationId xmlns:a16="http://schemas.microsoft.com/office/drawing/2014/main" id="{D2BF51B7-5B37-814D-B5A1-96B180AA4BBD}"/>
              </a:ext>
            </a:extLst>
          </p:cNvPr>
          <p:cNvGrpSpPr/>
          <p:nvPr/>
        </p:nvGrpSpPr>
        <p:grpSpPr>
          <a:xfrm>
            <a:off x="0" y="0"/>
            <a:ext cx="9144000" cy="935990"/>
            <a:chOff x="0" y="0"/>
            <a:chExt cx="9144000" cy="935990"/>
          </a:xfrm>
        </p:grpSpPr>
        <p:sp>
          <p:nvSpPr>
            <p:cNvPr id="16" name="object 3">
              <a:extLst>
                <a:ext uri="{FF2B5EF4-FFF2-40B4-BE49-F238E27FC236}">
                  <a16:creationId xmlns:a16="http://schemas.microsoft.com/office/drawing/2014/main" id="{01B8402A-1A67-D042-9112-D4B98868132B}"/>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8" name="object 4">
              <a:extLst>
                <a:ext uri="{FF2B5EF4-FFF2-40B4-BE49-F238E27FC236}">
                  <a16:creationId xmlns:a16="http://schemas.microsoft.com/office/drawing/2014/main" id="{4FA1F997-C834-454E-923B-BBAEA140FC5D}"/>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9" name="object 5">
              <a:extLst>
                <a:ext uri="{FF2B5EF4-FFF2-40B4-BE49-F238E27FC236}">
                  <a16:creationId xmlns:a16="http://schemas.microsoft.com/office/drawing/2014/main" id="{1815F868-5463-624D-B38D-26A7B5345A03}"/>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20" name="object 6">
              <a:extLst>
                <a:ext uri="{FF2B5EF4-FFF2-40B4-BE49-F238E27FC236}">
                  <a16:creationId xmlns:a16="http://schemas.microsoft.com/office/drawing/2014/main" id="{49B3D78F-C39B-7D4D-90D4-129F6BB63A86}"/>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23" name="TextBox 22">
            <a:extLst>
              <a:ext uri="{FF2B5EF4-FFF2-40B4-BE49-F238E27FC236}">
                <a16:creationId xmlns:a16="http://schemas.microsoft.com/office/drawing/2014/main" id="{FF99C2A8-C3CD-428C-8931-925199F6BA06}"/>
              </a:ext>
            </a:extLst>
          </p:cNvPr>
          <p:cNvSpPr txBox="1"/>
          <p:nvPr/>
        </p:nvSpPr>
        <p:spPr>
          <a:xfrm>
            <a:off x="986551" y="283329"/>
            <a:ext cx="5337414"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Specific Communication / Conversation Skills</a:t>
            </a:r>
          </a:p>
        </p:txBody>
      </p:sp>
      <p:sp>
        <p:nvSpPr>
          <p:cNvPr id="21" name="object 7">
            <a:extLst>
              <a:ext uri="{FF2B5EF4-FFF2-40B4-BE49-F238E27FC236}">
                <a16:creationId xmlns:a16="http://schemas.microsoft.com/office/drawing/2014/main" id="{93D04090-FFB5-C545-AF69-FF35FC478B9D}"/>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24" name="TextBox 23">
            <a:extLst>
              <a:ext uri="{FF2B5EF4-FFF2-40B4-BE49-F238E27FC236}">
                <a16:creationId xmlns:a16="http://schemas.microsoft.com/office/drawing/2014/main" id="{39518F48-52DD-4EE8-B423-BEDA6EC65E0D}"/>
              </a:ext>
            </a:extLst>
          </p:cNvPr>
          <p:cNvSpPr txBox="1"/>
          <p:nvPr/>
        </p:nvSpPr>
        <p:spPr>
          <a:xfrm>
            <a:off x="377635" y="1266603"/>
            <a:ext cx="4572000" cy="1600438"/>
          </a:xfrm>
          <a:prstGeom prst="rect">
            <a:avLst/>
          </a:prstGeom>
          <a:noFill/>
        </p:spPr>
        <p:txBody>
          <a:bodyPr wrap="square" rtlCol="0">
            <a:spAutoFit/>
          </a:bodyPr>
          <a:lstStyle/>
          <a:p>
            <a:r>
              <a:rPr lang="en-US" sz="1400" dirty="0">
                <a:latin typeface="Arial Narrow" panose="020B0604020202020204" pitchFamily="34" charset="0"/>
              </a:rPr>
              <a:t>1.     Delivering bad news</a:t>
            </a:r>
          </a:p>
          <a:p>
            <a:pPr marL="342900" indent="-342900">
              <a:buAutoNum type="arabicPeriod" startAt="2"/>
            </a:pPr>
            <a:r>
              <a:rPr lang="en-US" sz="1400" dirty="0">
                <a:latin typeface="Arial Narrow" panose="020B0604020202020204" pitchFamily="34" charset="0"/>
              </a:rPr>
              <a:t>Serious Illness Conversations</a:t>
            </a:r>
          </a:p>
          <a:p>
            <a:pPr marL="342900" indent="-342900">
              <a:buAutoNum type="arabicPeriod" startAt="2"/>
            </a:pPr>
            <a:r>
              <a:rPr lang="en-US" sz="1400" dirty="0">
                <a:latin typeface="Arial Narrow" panose="020B0604020202020204" pitchFamily="34" charset="0"/>
              </a:rPr>
              <a:t>Best Case/Worst Case Scenario</a:t>
            </a:r>
          </a:p>
          <a:p>
            <a:pPr marL="342900" indent="-342900">
              <a:buAutoNum type="arabicPeriod" startAt="4"/>
            </a:pPr>
            <a:r>
              <a:rPr lang="en-US" sz="1400" dirty="0">
                <a:latin typeface="Arial Narrow" panose="020B0604020202020204" pitchFamily="34" charset="0"/>
              </a:rPr>
              <a:t>Empathic Responses</a:t>
            </a:r>
          </a:p>
          <a:p>
            <a:pPr marL="342900" indent="-342900">
              <a:buAutoNum type="arabicPeriod" startAt="4"/>
            </a:pPr>
            <a:r>
              <a:rPr lang="en-US" sz="1400" dirty="0">
                <a:latin typeface="Arial Narrow" panose="020B0604020202020204" pitchFamily="34" charset="0"/>
              </a:rPr>
              <a:t>Risk/Benefit of Interventions</a:t>
            </a:r>
          </a:p>
          <a:p>
            <a:endParaRPr lang="en-US" sz="1400" dirty="0">
              <a:latin typeface="Arial Narrow" panose="020B0604020202020204" pitchFamily="34" charset="0"/>
            </a:endParaRPr>
          </a:p>
          <a:p>
            <a:endParaRPr lang="en-US" sz="1400" dirty="0">
              <a:latin typeface="Arial Narrow" panose="020B0604020202020204" pitchFamily="34" charset="0"/>
            </a:endParaRPr>
          </a:p>
        </p:txBody>
      </p:sp>
    </p:spTree>
    <p:extLst>
      <p:ext uri="{BB962C8B-B14F-4D97-AF65-F5344CB8AC3E}">
        <p14:creationId xmlns:p14="http://schemas.microsoft.com/office/powerpoint/2010/main" val="1814133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lose-up of people shaking hands&#10;&#10;Description automatically generated">
            <a:extLst>
              <a:ext uri="{FF2B5EF4-FFF2-40B4-BE49-F238E27FC236}">
                <a16:creationId xmlns:a16="http://schemas.microsoft.com/office/drawing/2014/main" id="{D8BA9E23-06A7-6553-860B-AE7D5566D7CC}"/>
              </a:ext>
            </a:extLst>
          </p:cNvPr>
          <p:cNvPicPr>
            <a:picLocks noChangeAspect="1"/>
          </p:cNvPicPr>
          <p:nvPr/>
        </p:nvPicPr>
        <p:blipFill>
          <a:blip r:embed="rId2" cstate="print">
            <a:alphaModFix amt="24000"/>
            <a:extLst>
              <a:ext uri="{28A0092B-C50C-407E-A947-70E740481C1C}">
                <a14:useLocalDpi xmlns:a14="http://schemas.microsoft.com/office/drawing/2010/main"/>
              </a:ext>
            </a:extLst>
          </a:blip>
          <a:stretch>
            <a:fillRect/>
          </a:stretch>
        </p:blipFill>
        <p:spPr>
          <a:xfrm>
            <a:off x="1241108" y="935671"/>
            <a:ext cx="7902892" cy="4207830"/>
          </a:xfrm>
          <a:prstGeom prst="rect">
            <a:avLst/>
          </a:prstGeom>
        </p:spPr>
      </p:pic>
      <p:sp>
        <p:nvSpPr>
          <p:cNvPr id="4" name="TextBox 3">
            <a:extLst>
              <a:ext uri="{FF2B5EF4-FFF2-40B4-BE49-F238E27FC236}">
                <a16:creationId xmlns:a16="http://schemas.microsoft.com/office/drawing/2014/main" id="{23B36D85-79C4-F140-A855-8800697E030C}"/>
              </a:ext>
            </a:extLst>
          </p:cNvPr>
          <p:cNvSpPr txBox="1"/>
          <p:nvPr/>
        </p:nvSpPr>
        <p:spPr>
          <a:xfrm>
            <a:off x="986552" y="217433"/>
            <a:ext cx="4495800"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Interprofessional Team Members</a:t>
            </a:r>
          </a:p>
        </p:txBody>
      </p:sp>
      <p:sp>
        <p:nvSpPr>
          <p:cNvPr id="6" name="TextBox 5">
            <a:extLst>
              <a:ext uri="{FF2B5EF4-FFF2-40B4-BE49-F238E27FC236}">
                <a16:creationId xmlns:a16="http://schemas.microsoft.com/office/drawing/2014/main" id="{F31E57EB-4039-C64F-95E4-CBE074D43483}"/>
              </a:ext>
            </a:extLst>
          </p:cNvPr>
          <p:cNvSpPr txBox="1"/>
          <p:nvPr/>
        </p:nvSpPr>
        <p:spPr>
          <a:xfrm>
            <a:off x="304800" y="1101670"/>
            <a:ext cx="5177552" cy="2462213"/>
          </a:xfrm>
          <a:prstGeom prst="rect">
            <a:avLst/>
          </a:prstGeom>
          <a:noFill/>
        </p:spPr>
        <p:txBody>
          <a:bodyPr wrap="square" rtlCol="0">
            <a:spAutoFit/>
          </a:bodyPr>
          <a:lstStyle/>
          <a:p>
            <a:r>
              <a:rPr lang="en-US" sz="1400" b="1" spc="100" dirty="0">
                <a:latin typeface="Arial Narrow" panose="020B0604020202020204" pitchFamily="34" charset="0"/>
                <a:cs typeface="Arial Narrow" panose="020B0604020202020204" pitchFamily="34" charset="0"/>
              </a:rPr>
              <a:t>Team Members / Role:</a:t>
            </a:r>
          </a:p>
          <a:p>
            <a:endParaRPr lang="en-US" sz="1400" b="1" spc="1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Medicine - management of breast cancer including symptom management and goals of care</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Pharmacy- medication management for symptoms and reduction of polypharmacy</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Public Health - access to support services in the community for patient and family</a:t>
            </a:r>
          </a:p>
          <a:p>
            <a:r>
              <a:rPr lang="en-US" sz="1400" b="1" spc="100" dirty="0">
                <a:latin typeface="Arial Narrow" panose="020B0604020202020204" pitchFamily="34" charset="0"/>
                <a:cs typeface="Arial Narrow" panose="020B0604020202020204" pitchFamily="34" charset="0"/>
              </a:rPr>
              <a:t> </a:t>
            </a:r>
          </a:p>
        </p:txBody>
      </p:sp>
      <p:grpSp>
        <p:nvGrpSpPr>
          <p:cNvPr id="11" name="object 2">
            <a:extLst>
              <a:ext uri="{FF2B5EF4-FFF2-40B4-BE49-F238E27FC236}">
                <a16:creationId xmlns:a16="http://schemas.microsoft.com/office/drawing/2014/main" id="{A3097896-8A47-5142-ADBC-7C89EE90AF5D}"/>
              </a:ext>
            </a:extLst>
          </p:cNvPr>
          <p:cNvGrpSpPr/>
          <p:nvPr/>
        </p:nvGrpSpPr>
        <p:grpSpPr>
          <a:xfrm>
            <a:off x="0" y="0"/>
            <a:ext cx="9144000" cy="935990"/>
            <a:chOff x="0" y="0"/>
            <a:chExt cx="9144000" cy="935990"/>
          </a:xfrm>
        </p:grpSpPr>
        <p:sp>
          <p:nvSpPr>
            <p:cNvPr id="12" name="object 3">
              <a:extLst>
                <a:ext uri="{FF2B5EF4-FFF2-40B4-BE49-F238E27FC236}">
                  <a16:creationId xmlns:a16="http://schemas.microsoft.com/office/drawing/2014/main" id="{4F25F523-7687-8D4F-B11E-630A9EE17A9E}"/>
                </a:ext>
              </a:extLst>
            </p:cNvPr>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13" name="object 4">
              <a:extLst>
                <a:ext uri="{FF2B5EF4-FFF2-40B4-BE49-F238E27FC236}">
                  <a16:creationId xmlns:a16="http://schemas.microsoft.com/office/drawing/2014/main" id="{DD583D75-F7B9-AB49-8974-811FFCE064B9}"/>
                </a:ext>
              </a:extLst>
            </p:cNvPr>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14" name="object 5">
              <a:extLst>
                <a:ext uri="{FF2B5EF4-FFF2-40B4-BE49-F238E27FC236}">
                  <a16:creationId xmlns:a16="http://schemas.microsoft.com/office/drawing/2014/main" id="{F3D5FE3F-92DF-B349-AC30-DF4F18450B87}"/>
                </a:ext>
              </a:extLst>
            </p:cNvPr>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15" name="object 6">
              <a:extLst>
                <a:ext uri="{FF2B5EF4-FFF2-40B4-BE49-F238E27FC236}">
                  <a16:creationId xmlns:a16="http://schemas.microsoft.com/office/drawing/2014/main" id="{66A6A546-FC94-D246-AF1C-13BD8D9E75B0}"/>
                </a:ext>
              </a:extLst>
            </p:cNvPr>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16" name="object 7">
            <a:extLst>
              <a:ext uri="{FF2B5EF4-FFF2-40B4-BE49-F238E27FC236}">
                <a16:creationId xmlns:a16="http://schemas.microsoft.com/office/drawing/2014/main" id="{699FB770-ABF0-3142-972B-9D5B0E27B1BB}"/>
              </a:ext>
            </a:extLst>
          </p:cNvPr>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Tree>
    <p:extLst>
      <p:ext uri="{BB962C8B-B14F-4D97-AF65-F5344CB8AC3E}">
        <p14:creationId xmlns:p14="http://schemas.microsoft.com/office/powerpoint/2010/main" val="2767709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54472" y="1137482"/>
            <a:ext cx="8382000" cy="3108543"/>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Setting of Encounter: </a:t>
            </a:r>
            <a:r>
              <a:rPr lang="en-US" sz="1400" dirty="0">
                <a:latin typeface="Arial Narrow" panose="020B0604020202020204" pitchFamily="34" charset="0"/>
                <a:cs typeface="Arial Narrow" panose="020B0604020202020204" pitchFamily="34" charset="0"/>
              </a:rPr>
              <a:t>You are working in the Ob-Gyn clinic at the Cancer Center and seeing patients in the outpatient clinic.</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Context / Reason for Encounter: </a:t>
            </a:r>
            <a:r>
              <a:rPr lang="en-US" sz="1400" dirty="0">
                <a:latin typeface="Arial Narrow" panose="020B0604020202020204" pitchFamily="34" charset="0"/>
                <a:cs typeface="Arial Narrow" panose="020B0604020202020204" pitchFamily="34" charset="0"/>
              </a:rPr>
              <a:t>Your next patient on your schedule is Ms. Joanne Murphy. She is scheduled for a sick visit. Your nurse relayed to you a call from Joanne earlier this week that she was having worsening nausea and escalating abdominal pain. You ordered a CT abdomen which was completed this morning, and you are seeing Joanne in the afternoon.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Joanne has been followed at the Cancer Center for stage IV ovarian cancer by your partner, who is currently out on maternity leave. You have been seeing her patients while she is out. Upon reviewing the chart, you see that she is on second line chemotherapy. She has been 100% compliant to the schedule and shows up for all of her appointments. She is independent with her ADLs and is still working, but she has been having worsening fatigue and nausea.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You review her CT abdomen from this morning, and it shows a new metastatic lesion causing small bowel obstruction.</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Reason for Encounter: nausea and vomiting, abdominal pain, small bowel obstruction</a:t>
            </a: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Case Summary</a:t>
            </a:r>
          </a:p>
        </p:txBody>
      </p:sp>
    </p:spTree>
    <p:extLst>
      <p:ext uri="{BB962C8B-B14F-4D97-AF65-F5344CB8AC3E}">
        <p14:creationId xmlns:p14="http://schemas.microsoft.com/office/powerpoint/2010/main" val="128904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2411" y="1276350"/>
            <a:ext cx="8382000" cy="33239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Gender</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 Female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Age</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 46-years-old</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Ethnicity: </a:t>
            </a:r>
            <a:r>
              <a:rPr lang="en-US" sz="1400" dirty="0">
                <a:latin typeface="Arial Narrow" panose="020B0604020202020204" pitchFamily="34" charset="0"/>
                <a:cs typeface="Arial Narrow" panose="020B0604020202020204" pitchFamily="34" charset="0"/>
              </a:rPr>
              <a:t>Prefers not to identify</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Living Situation: </a:t>
            </a:r>
            <a:r>
              <a:rPr lang="en-US" sz="1400" dirty="0">
                <a:latin typeface="Arial Narrow" panose="020B0604020202020204" pitchFamily="34" charset="0"/>
                <a:cs typeface="Arial Narrow" panose="020B0604020202020204" pitchFamily="34" charset="0"/>
              </a:rPr>
              <a:t>Patient + 3 children (ages 4, 10 and 12) live in small apartment with 2 bedrooms. English is primary language. Same-sex partner has abandoned family and has not responded to any attempts for contact. </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Occupation: </a:t>
            </a:r>
            <a:r>
              <a:rPr lang="en-US" sz="1400" dirty="0">
                <a:latin typeface="Arial Narrow" panose="020B0604020202020204" pitchFamily="34" charset="0"/>
                <a:cs typeface="Arial Narrow" panose="020B0604020202020204" pitchFamily="34" charset="0"/>
              </a:rPr>
              <a:t>Licensed Practical Nurse (LPN)</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Insurance Coverage: </a:t>
            </a:r>
            <a:r>
              <a:rPr lang="en-US" sz="1400" dirty="0">
                <a:latin typeface="Arial Narrow" panose="020B0604020202020204" pitchFamily="34" charset="0"/>
                <a:cs typeface="Arial Narrow" panose="020B0604020202020204" pitchFamily="34" charset="0"/>
              </a:rPr>
              <a:t>United Healthcare provided by employer.  No short-term disability option. </a:t>
            </a:r>
          </a:p>
          <a:p>
            <a:endParaRPr lang="en-US" sz="1400" b="1"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21408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22411" y="1276350"/>
            <a:ext cx="8382000"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Family / Caregiver Issues</a:t>
            </a:r>
            <a:r>
              <a:rPr kumimoji="0" lang="en-US" sz="1400" b="0" i="0" u="none" strike="noStrike" kern="1200" cap="none" spc="0" normalizeH="0" baseline="0" noProof="0" dirty="0">
                <a:ln>
                  <a:noFill/>
                </a:ln>
                <a:solidFill>
                  <a:prstClr val="black"/>
                </a:solidFill>
                <a:effectLst/>
                <a:uLnTx/>
                <a:uFillTx/>
                <a:latin typeface="Arial Narrow" panose="020B0604020202020204" pitchFamily="34" charset="0"/>
                <a:ea typeface="+mn-ea"/>
                <a:cs typeface="Arial Narrow" panose="020B0604020202020204" pitchFamily="34" charset="0"/>
              </a:rPr>
              <a:t>: Currently separated from same-sex partner of 15 years who she had considered her domestic partner.  Has 3 children, ages 4 (f), 10 (m) and 12(f). Patient doesn’t know anyone who can take all 3 of her children and she doesn’t want them split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Arial Narrow" panose="020B0604020202020204" pitchFamily="34" charset="0"/>
              <a:cs typeface="Arial Narrow" panose="020B0604020202020204" pitchFamily="34" charset="0"/>
            </a:endParaRPr>
          </a:p>
          <a:p>
            <a:pPr>
              <a:defRPr/>
            </a:pPr>
            <a:r>
              <a:rPr lang="en-US" sz="1400" b="1" dirty="0">
                <a:latin typeface="Arial Narrow" panose="020B0604020202020204" pitchFamily="34" charset="0"/>
                <a:cs typeface="Arial Narrow" panose="020B0604020202020204" pitchFamily="34" charset="0"/>
              </a:rPr>
              <a:t>Social Economic Status: </a:t>
            </a:r>
            <a:r>
              <a:rPr lang="en-US" sz="1400" dirty="0">
                <a:latin typeface="Arial Narrow" panose="020B0604020202020204" pitchFamily="34" charset="0"/>
                <a:cs typeface="Arial Narrow" panose="020B0604020202020204" pitchFamily="34" charset="0"/>
              </a:rPr>
              <a:t>Lower-middle class</a:t>
            </a:r>
          </a:p>
          <a:p>
            <a:endParaRPr lang="en-US" sz="1400" b="1"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Determinants of Health</a:t>
            </a:r>
            <a:r>
              <a:rPr lang="en-US" sz="1400" dirty="0">
                <a:latin typeface="Arial Narrow" panose="020B0604020202020204" pitchFamily="34" charset="0"/>
                <a:cs typeface="Arial Narrow" panose="020B0604020202020204" pitchFamily="34" charset="0"/>
              </a:rPr>
              <a:t>: Patient is living paycheck to paycheck, drives car, steady employment for last 10 years, health literate, educated as LPN and works at long term care facility.</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Social / Mental Health Wellbeing</a:t>
            </a:r>
            <a:r>
              <a:rPr lang="en-US" sz="1400" dirty="0">
                <a:latin typeface="Arial Narrow" panose="020B0604020202020204" pitchFamily="34" charset="0"/>
                <a:cs typeface="Arial Narrow" panose="020B0604020202020204" pitchFamily="34" charset="0"/>
              </a:rPr>
              <a:t>: Separated from same sex partner. Patient provides all care for children. Currently able to perform all ADLs. Tries to meditate when she has time. </a:t>
            </a: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Religious / Spiritual Considerations</a:t>
            </a:r>
            <a:r>
              <a:rPr lang="en-US" sz="1400" dirty="0">
                <a:latin typeface="Arial Narrow" panose="020B0604020202020204" pitchFamily="34" charset="0"/>
                <a:cs typeface="Arial Narrow" panose="020B0604020202020204" pitchFamily="34" charset="0"/>
              </a:rPr>
              <a:t>: No religious preferences at this time, however, was raised Catholic. Patient had Catholic religious beliefs but now feels abandoned by God because of her illness and partner leaving. </a:t>
            </a:r>
          </a:p>
          <a:p>
            <a:r>
              <a:rPr lang="en-US" sz="1400" dirty="0">
                <a:latin typeface="Arial Narrow" panose="020B0604020202020204" pitchFamily="34" charset="0"/>
                <a:cs typeface="Arial Narrow" panose="020B0604020202020204" pitchFamily="34" charset="0"/>
              </a:rPr>
              <a:t> </a:t>
            </a:r>
          </a:p>
          <a:p>
            <a:r>
              <a:rPr lang="en-US" sz="1400" b="1" dirty="0">
                <a:latin typeface="Arial Narrow" panose="020B0604020202020204" pitchFamily="34" charset="0"/>
                <a:cs typeface="Arial Narrow" panose="020B0604020202020204" pitchFamily="34" charset="0"/>
              </a:rPr>
              <a:t>Cultural Beliefs / Perspectives</a:t>
            </a:r>
            <a:r>
              <a:rPr lang="en-US" sz="1400" dirty="0">
                <a:latin typeface="Arial Narrow" panose="020B0604020202020204" pitchFamily="34" charset="0"/>
                <a:cs typeface="Arial Narrow" panose="020B0604020202020204" pitchFamily="34" charset="0"/>
              </a:rPr>
              <a:t>: No cultural preferences</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Demographics</a:t>
            </a:r>
          </a:p>
        </p:txBody>
      </p:sp>
    </p:spTree>
    <p:extLst>
      <p:ext uri="{BB962C8B-B14F-4D97-AF65-F5344CB8AC3E}">
        <p14:creationId xmlns:p14="http://schemas.microsoft.com/office/powerpoint/2010/main" val="1388191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304482" y="1219319"/>
            <a:ext cx="8382000" cy="2031325"/>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History of Present Illness</a:t>
            </a:r>
            <a:endParaRPr lang="en-US" sz="1400" dirty="0">
              <a:latin typeface="Arial Narrow" panose="020B0604020202020204" pitchFamily="34" charset="0"/>
              <a:cs typeface="Arial Narrow" panose="020B0604020202020204" pitchFamily="34" charset="0"/>
            </a:endParaRPr>
          </a:p>
          <a:p>
            <a:endParaRPr lang="en-US" sz="1400" dirty="0">
              <a:latin typeface="Arial Narrow" panose="020B0604020202020204" pitchFamily="34" charset="0"/>
              <a:cs typeface="Arial Narrow" panose="020B0604020202020204" pitchFamily="34" charset="0"/>
            </a:endParaRPr>
          </a:p>
          <a:p>
            <a:r>
              <a:rPr lang="en-US" sz="1400" b="1" dirty="0">
                <a:latin typeface="Arial Narrow" panose="020B0604020202020204" pitchFamily="34" charset="0"/>
                <a:cs typeface="Arial Narrow" panose="020B0604020202020204" pitchFamily="34" charset="0"/>
              </a:rPr>
              <a:t>Encounter Clinic</a:t>
            </a:r>
            <a:r>
              <a:rPr lang="en-US" sz="1400" dirty="0">
                <a:latin typeface="Arial Narrow" panose="020B0604020202020204" pitchFamily="34" charset="0"/>
                <a:cs typeface="Arial Narrow" panose="020B0604020202020204" pitchFamily="34" charset="0"/>
              </a:rPr>
              <a:t> - Approximately 2 years ago Joanne had nausea and bloating but thought this was likely from stress.  She sought medical care and was then diagnosed with ovarian cancer 16 months ago.  Her disease was stage IV at diagnosis secondary to local spread.  She underwent debulking surgery and then was started on first line chemotherapy with paclitaxel and carboplatin. She tolerated treatment but had progression of disease 3 months ago with liver metastases.  She was then changed to second line treatment with topotecan. She has nausea, fatigue, and poor appetite, but otherwise has tolerated treatment well. </a:t>
            </a:r>
          </a:p>
          <a:p>
            <a:endParaRPr lang="en-US" sz="1400" b="1" dirty="0">
              <a:latin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3106219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935990"/>
            <a:chOff x="0" y="0"/>
            <a:chExt cx="9144000" cy="935990"/>
          </a:xfrm>
        </p:grpSpPr>
        <p:sp>
          <p:nvSpPr>
            <p:cNvPr id="3" name="object 3"/>
            <p:cNvSpPr/>
            <p:nvPr/>
          </p:nvSpPr>
          <p:spPr>
            <a:xfrm>
              <a:off x="0" y="0"/>
              <a:ext cx="972185" cy="935990"/>
            </a:xfrm>
            <a:custGeom>
              <a:avLst/>
              <a:gdLst/>
              <a:ahLst/>
              <a:cxnLst/>
              <a:rect l="l" t="t" r="r" b="b"/>
              <a:pathLst>
                <a:path w="972185" h="935990">
                  <a:moveTo>
                    <a:pt x="971892" y="0"/>
                  </a:moveTo>
                  <a:lnTo>
                    <a:pt x="0" y="0"/>
                  </a:lnTo>
                  <a:lnTo>
                    <a:pt x="0" y="935494"/>
                  </a:lnTo>
                  <a:lnTo>
                    <a:pt x="440448" y="935494"/>
                  </a:lnTo>
                  <a:lnTo>
                    <a:pt x="971892" y="0"/>
                  </a:lnTo>
                  <a:close/>
                </a:path>
              </a:pathLst>
            </a:custGeom>
            <a:solidFill>
              <a:srgbClr val="00265B"/>
            </a:solidFill>
          </p:spPr>
          <p:txBody>
            <a:bodyPr wrap="square" lIns="0" tIns="0" rIns="0" bIns="0" rtlCol="0"/>
            <a:lstStyle/>
            <a:p>
              <a:endParaRPr/>
            </a:p>
          </p:txBody>
        </p:sp>
        <p:sp>
          <p:nvSpPr>
            <p:cNvPr id="4" name="object 4"/>
            <p:cNvSpPr/>
            <p:nvPr/>
          </p:nvSpPr>
          <p:spPr>
            <a:xfrm>
              <a:off x="0" y="0"/>
              <a:ext cx="608965" cy="935990"/>
            </a:xfrm>
            <a:custGeom>
              <a:avLst/>
              <a:gdLst/>
              <a:ahLst/>
              <a:cxnLst/>
              <a:rect l="l" t="t" r="r" b="b"/>
              <a:pathLst>
                <a:path w="608965" h="935990">
                  <a:moveTo>
                    <a:pt x="608838" y="0"/>
                  </a:moveTo>
                  <a:lnTo>
                    <a:pt x="0" y="0"/>
                  </a:lnTo>
                  <a:lnTo>
                    <a:pt x="0" y="935494"/>
                  </a:lnTo>
                  <a:lnTo>
                    <a:pt x="83718" y="935494"/>
                  </a:lnTo>
                  <a:lnTo>
                    <a:pt x="608838" y="0"/>
                  </a:lnTo>
                  <a:close/>
                </a:path>
              </a:pathLst>
            </a:custGeom>
            <a:solidFill>
              <a:srgbClr val="001B47"/>
            </a:solidFill>
          </p:spPr>
          <p:txBody>
            <a:bodyPr wrap="square" lIns="0" tIns="0" rIns="0" bIns="0" rtlCol="0"/>
            <a:lstStyle/>
            <a:p>
              <a:endParaRPr/>
            </a:p>
          </p:txBody>
        </p:sp>
        <p:sp>
          <p:nvSpPr>
            <p:cNvPr id="5" name="object 5"/>
            <p:cNvSpPr/>
            <p:nvPr/>
          </p:nvSpPr>
          <p:spPr>
            <a:xfrm>
              <a:off x="440452" y="484821"/>
              <a:ext cx="546100" cy="450850"/>
            </a:xfrm>
            <a:custGeom>
              <a:avLst/>
              <a:gdLst/>
              <a:ahLst/>
              <a:cxnLst/>
              <a:rect l="l" t="t" r="r" b="b"/>
              <a:pathLst>
                <a:path w="546100" h="450850">
                  <a:moveTo>
                    <a:pt x="256019" y="0"/>
                  </a:moveTo>
                  <a:lnTo>
                    <a:pt x="0" y="450672"/>
                  </a:lnTo>
                  <a:lnTo>
                    <a:pt x="545998" y="450672"/>
                  </a:lnTo>
                  <a:lnTo>
                    <a:pt x="256019" y="0"/>
                  </a:lnTo>
                  <a:close/>
                </a:path>
              </a:pathLst>
            </a:custGeom>
            <a:solidFill>
              <a:srgbClr val="8B0015"/>
            </a:solidFill>
          </p:spPr>
          <p:txBody>
            <a:bodyPr wrap="square" lIns="0" tIns="0" rIns="0" bIns="0" rtlCol="0"/>
            <a:lstStyle/>
            <a:p>
              <a:endParaRPr/>
            </a:p>
          </p:txBody>
        </p:sp>
        <p:sp>
          <p:nvSpPr>
            <p:cNvPr id="6" name="object 6"/>
            <p:cNvSpPr/>
            <p:nvPr/>
          </p:nvSpPr>
          <p:spPr>
            <a:xfrm>
              <a:off x="696480" y="0"/>
              <a:ext cx="8448040" cy="935990"/>
            </a:xfrm>
            <a:custGeom>
              <a:avLst/>
              <a:gdLst/>
              <a:ahLst/>
              <a:cxnLst/>
              <a:rect l="l" t="t" r="r" b="b"/>
              <a:pathLst>
                <a:path w="8448040" h="935990">
                  <a:moveTo>
                    <a:pt x="389204" y="0"/>
                  </a:moveTo>
                  <a:lnTo>
                    <a:pt x="275412" y="0"/>
                  </a:lnTo>
                  <a:lnTo>
                    <a:pt x="0" y="484822"/>
                  </a:lnTo>
                  <a:lnTo>
                    <a:pt x="289979" y="935494"/>
                  </a:lnTo>
                  <a:lnTo>
                    <a:pt x="8447519" y="935494"/>
                  </a:lnTo>
                  <a:lnTo>
                    <a:pt x="8447519" y="840841"/>
                  </a:lnTo>
                  <a:lnTo>
                    <a:pt x="344576" y="840841"/>
                  </a:lnTo>
                  <a:lnTo>
                    <a:pt x="122529" y="484822"/>
                  </a:lnTo>
                  <a:lnTo>
                    <a:pt x="389204" y="0"/>
                  </a:lnTo>
                  <a:close/>
                </a:path>
              </a:pathLst>
            </a:custGeom>
            <a:solidFill>
              <a:srgbClr val="BC2025"/>
            </a:solidFill>
          </p:spPr>
          <p:txBody>
            <a:bodyPr wrap="square" lIns="0" tIns="0" rIns="0" bIns="0" rtlCol="0"/>
            <a:lstStyle/>
            <a:p>
              <a:endParaRPr/>
            </a:p>
          </p:txBody>
        </p:sp>
      </p:grpSp>
      <p:sp>
        <p:nvSpPr>
          <p:cNvPr id="7" name="object 7"/>
          <p:cNvSpPr/>
          <p:nvPr/>
        </p:nvSpPr>
        <p:spPr>
          <a:xfrm>
            <a:off x="0" y="5032463"/>
            <a:ext cx="9144000" cy="111125"/>
          </a:xfrm>
          <a:custGeom>
            <a:avLst/>
            <a:gdLst/>
            <a:ahLst/>
            <a:cxnLst/>
            <a:rect l="l" t="t" r="r" b="b"/>
            <a:pathLst>
              <a:path w="9144000" h="111125">
                <a:moveTo>
                  <a:pt x="9144000" y="0"/>
                </a:moveTo>
                <a:lnTo>
                  <a:pt x="0" y="0"/>
                </a:lnTo>
                <a:lnTo>
                  <a:pt x="0" y="111036"/>
                </a:lnTo>
                <a:lnTo>
                  <a:pt x="9144000" y="111036"/>
                </a:lnTo>
                <a:lnTo>
                  <a:pt x="9144000" y="0"/>
                </a:lnTo>
                <a:close/>
              </a:path>
            </a:pathLst>
          </a:custGeom>
          <a:solidFill>
            <a:srgbClr val="00265B"/>
          </a:solidFill>
        </p:spPr>
        <p:txBody>
          <a:bodyPr wrap="square" lIns="0" tIns="0" rIns="0" bIns="0" rtlCol="0"/>
          <a:lstStyle/>
          <a:p>
            <a:endParaRPr/>
          </a:p>
        </p:txBody>
      </p:sp>
      <p:sp>
        <p:nvSpPr>
          <p:cNvPr id="8" name="TextBox 7">
            <a:extLst>
              <a:ext uri="{FF2B5EF4-FFF2-40B4-BE49-F238E27FC236}">
                <a16:creationId xmlns:a16="http://schemas.microsoft.com/office/drawing/2014/main" id="{2661F2BC-5B17-5D4F-A2C4-0B2254B0FBEB}"/>
              </a:ext>
            </a:extLst>
          </p:cNvPr>
          <p:cNvSpPr txBox="1"/>
          <p:nvPr/>
        </p:nvSpPr>
        <p:spPr>
          <a:xfrm>
            <a:off x="440452" y="1101834"/>
            <a:ext cx="8382000" cy="2893100"/>
          </a:xfrm>
          <a:prstGeom prst="rect">
            <a:avLst/>
          </a:prstGeom>
          <a:noFill/>
        </p:spPr>
        <p:txBody>
          <a:bodyPr wrap="square" rtlCol="0">
            <a:spAutoFit/>
          </a:bodyPr>
          <a:lstStyle/>
          <a:p>
            <a:r>
              <a:rPr lang="en-US" sz="1400" b="1" dirty="0">
                <a:latin typeface="Arial Narrow" panose="020B0604020202020204" pitchFamily="34" charset="0"/>
                <a:cs typeface="Arial Narrow" panose="020B0604020202020204" pitchFamily="34" charset="0"/>
              </a:rPr>
              <a:t>Illness Course / Treatment Information</a:t>
            </a:r>
            <a:r>
              <a:rPr lang="en-US" sz="1400" dirty="0">
                <a:latin typeface="Arial Narrow" panose="020B0604020202020204" pitchFamily="34" charset="0"/>
                <a:cs typeface="Arial Narrow" panose="020B0604020202020204" pitchFamily="34" charset="0"/>
              </a:rPr>
              <a:t>: Joanne shares that her nausea became worse last Friday and, although it usually does, it would not improve with the ondansetron she has at home.  She did not want to go into the Emergency Department (ED) over the weekend, and so she waited until Monday to call into the office.  </a:t>
            </a:r>
          </a:p>
          <a:p>
            <a:r>
              <a:rPr lang="en-US" sz="1400" dirty="0">
                <a:latin typeface="Arial Narrow" panose="020B0604020202020204" pitchFamily="34" charset="0"/>
                <a:cs typeface="Arial Narrow" panose="020B0604020202020204" pitchFamily="34" charset="0"/>
              </a:rPr>
              <a:t>Over the last few days she now cannot keep down any food or fluids, and she has been vomiting multiple times per day.  Her last bowel movement was 8 days ago. She has 7/10 abdominal pain with cramping.  She has oxycodone at home, but she has not been able to keep down pills to have any pain relief. </a:t>
            </a:r>
          </a:p>
          <a:p>
            <a:endParaRPr lang="en-US" sz="1400" dirty="0">
              <a:latin typeface="Arial Narrow" panose="020B0604020202020204" pitchFamily="34" charset="0"/>
              <a:cs typeface="Arial Narrow" panose="020B0604020202020204" pitchFamily="34" charset="0"/>
            </a:endParaRPr>
          </a:p>
          <a:p>
            <a:r>
              <a:rPr lang="en-US" sz="1400" dirty="0">
                <a:latin typeface="Arial Narrow" panose="020B0604020202020204" pitchFamily="34" charset="0"/>
                <a:cs typeface="Arial Narrow" panose="020B0604020202020204" pitchFamily="34" charset="0"/>
              </a:rPr>
              <a:t>She is hoping that you can order for her IV fluids and IV anti-emetics to be given in the Cancer Center before she goes home.  She believes she is likely just dehydrated. She is hoping this can be done soon - her daughter’s daycare is closed today and a work friend is watching her 4 year old, but they are not close and she doesn’t want to burden her.  She knows it is important for her to be able to eat for her to stay strong and continue chemotherapy.  She wants to keep on track with her chemotherapy so that she can get rid of her cancer so she can be there for her children.</a:t>
            </a:r>
          </a:p>
          <a:p>
            <a:endParaRPr lang="en-US" sz="1400" dirty="0">
              <a:latin typeface="Arial Narrow" panose="020B0604020202020204" pitchFamily="34" charset="0"/>
              <a:cs typeface="Arial Narrow" panose="020B0604020202020204" pitchFamily="34" charset="0"/>
            </a:endParaRPr>
          </a:p>
        </p:txBody>
      </p:sp>
      <p:sp>
        <p:nvSpPr>
          <p:cNvPr id="10" name="TextBox 9">
            <a:extLst>
              <a:ext uri="{FF2B5EF4-FFF2-40B4-BE49-F238E27FC236}">
                <a16:creationId xmlns:a16="http://schemas.microsoft.com/office/drawing/2014/main" id="{7F327A9A-F693-B340-818B-CEAF13E252C1}"/>
              </a:ext>
            </a:extLst>
          </p:cNvPr>
          <p:cNvSpPr txBox="1"/>
          <p:nvPr/>
        </p:nvSpPr>
        <p:spPr>
          <a:xfrm>
            <a:off x="1074067" y="283329"/>
            <a:ext cx="7254567" cy="369332"/>
          </a:xfrm>
          <a:prstGeom prst="rect">
            <a:avLst/>
          </a:prstGeom>
          <a:noFill/>
        </p:spPr>
        <p:txBody>
          <a:bodyPr wrap="square" rtlCol="0">
            <a:spAutoFit/>
          </a:bodyPr>
          <a:lstStyle/>
          <a:p>
            <a:r>
              <a:rPr lang="en-US" b="1" spc="100" dirty="0">
                <a:latin typeface="Arial Narrow" panose="020B0604020202020204" pitchFamily="34" charset="0"/>
                <a:cs typeface="Arial Narrow" panose="020B0604020202020204" pitchFamily="34" charset="0"/>
              </a:rPr>
              <a:t>Patient Health Information</a:t>
            </a:r>
          </a:p>
        </p:txBody>
      </p:sp>
    </p:spTree>
    <p:extLst>
      <p:ext uri="{BB962C8B-B14F-4D97-AF65-F5344CB8AC3E}">
        <p14:creationId xmlns:p14="http://schemas.microsoft.com/office/powerpoint/2010/main" val="6668322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10994</TotalTime>
  <Words>2264</Words>
  <Application>Microsoft Macintosh PowerPoint</Application>
  <PresentationFormat>On-screen Show (16:9)</PresentationFormat>
  <Paragraphs>228</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Arial Black</vt:lpstr>
      <vt:lpstr>Arial Narrow</vt:lpstr>
      <vt:lpstr>Arial Rounded MT Bold</vt:lpstr>
      <vt:lpstr>Calibri</vt:lpstr>
      <vt:lpstr>Proxima Nova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Lisa O'Neill</dc:creator>
  <cp:lastModifiedBy>Microsoft Office User</cp:lastModifiedBy>
  <cp:revision>77</cp:revision>
  <dcterms:created xsi:type="dcterms:W3CDTF">2022-02-03T17:38:39Z</dcterms:created>
  <dcterms:modified xsi:type="dcterms:W3CDTF">2022-07-21T23:28:40Z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2022-02-03T00:00:00Z</vt:filetime>
  </property>
  <property fmtid="{D5CDD505-2E9C-101B-9397-08002B2CF9AE}" pid="3" name="Creator">
    <vt:lpwstr>Adobe Illustrator 26.0 (Macintosh)</vt:lpwstr>
  </property>
  <property fmtid="{D5CDD505-2E9C-101B-9397-08002B2CF9AE}" pid="4" name="LastSaved">
    <vt:filetime>2022-02-03T00:00:00Z</vt:filetime>
  </property>
</Properties>
</file>