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3" r:id="rId7"/>
    <p:sldId id="267" r:id="rId8"/>
    <p:sldId id="269" r:id="rId9"/>
    <p:sldId id="271" r:id="rId10"/>
    <p:sldId id="270" r:id="rId11"/>
    <p:sldId id="268" r:id="rId12"/>
    <p:sldId id="284" r:id="rId13"/>
    <p:sldId id="272" r:id="rId14"/>
    <p:sldId id="273" r:id="rId15"/>
    <p:sldId id="274" r:id="rId16"/>
    <p:sldId id="285" r:id="rId17"/>
    <p:sldId id="275" r:id="rId18"/>
    <p:sldId id="262" r:id="rId19"/>
    <p:sldId id="263" r:id="rId20"/>
    <p:sldId id="276" r:id="rId21"/>
    <p:sldId id="277" r:id="rId22"/>
    <p:sldId id="278" r:id="rId23"/>
    <p:sldId id="279" r:id="rId24"/>
    <p:sldId id="282" r:id="rId25"/>
    <p:sldId id="280" r:id="rId2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1"/>
    <p:restoredTop sz="94830"/>
  </p:normalViewPr>
  <p:slideViewPr>
    <p:cSldViewPr>
      <p:cViewPr varScale="1">
        <p:scale>
          <a:sx n="143" d="100"/>
          <a:sy n="143" d="100"/>
        </p:scale>
        <p:origin x="552"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iamals.org/get-help/advanced-care-planning-for-als/" TargetMode="External"/><Relationship Id="rId2" Type="http://schemas.openxmlformats.org/officeDocument/2006/relationships/hyperlink" Target="https://iamals.org/" TargetMode="External"/><Relationship Id="rId1" Type="http://schemas.openxmlformats.org/officeDocument/2006/relationships/slideLayout" Target="../slideLayouts/slideLayout5.xml"/><Relationship Id="rId4" Type="http://schemas.openxmlformats.org/officeDocument/2006/relationships/hyperlink" Target="https://www.als.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FC501B8E-5B5C-B33D-29AF-0C04A0766E0A}"/>
              </a:ext>
            </a:extLst>
          </p:cNvPr>
          <p:cNvSpPr txBox="1"/>
          <p:nvPr/>
        </p:nvSpPr>
        <p:spPr>
          <a:xfrm>
            <a:off x="1429653" y="3319457"/>
            <a:ext cx="6376080"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 </a:t>
            </a:r>
            <a:r>
              <a:rPr lang="en-US" sz="2000" dirty="0">
                <a:solidFill>
                  <a:srgbClr val="231F20"/>
                </a:solidFill>
                <a:latin typeface="Arial Narrow" panose="020B0604020202020204" pitchFamily="34" charset="0"/>
                <a:cs typeface="Arial Narrow" panose="020B0604020202020204" pitchFamily="34" charset="0"/>
              </a:rPr>
              <a:t>30-Year-Old White Man Living with ALS — Scenario 2</a:t>
            </a:r>
            <a:endParaRPr sz="20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B326282C-526F-4EE3-0AB7-277D249825D0}"/>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163797B4-DC25-137A-AA65-D3139E101130}"/>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321164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Morphine sulfate liquid 10mg/ml every 8 hours as needed for pain.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Allergies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Tobacco: none; alcohol: none.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No significant past medical history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He has no children or siblings. No history of ALS in the family. His 58-year-old mother is healthy. His dad died of an acute myocardial infarction at age 62. </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23FAA72B-ED5E-C936-DDF7-3394DA720A91}"/>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00400" y="1047750"/>
            <a:ext cx="5715000" cy="2565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1213666"/>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Acute, severe pain in a patient with advanced ALS</a:t>
            </a: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87472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1703543"/>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Comfort measures</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Do not hospitalize, intubate, or place a feeding tube. </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He wishes to “die at home if possible.” </a:t>
            </a:r>
          </a:p>
          <a:p>
            <a:pPr>
              <a:lnSpc>
                <a:spcPts val="2880"/>
              </a:lnSpc>
            </a:pPr>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35671"/>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293759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 </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He wants to remain at home and die at home, however, his girlfriend Carol wants him transferred for pain care to the hospital.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278076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Questions to Consider: </a:t>
            </a:r>
            <a:r>
              <a:rPr lang="en-US" sz="1400" dirty="0">
                <a:latin typeface="Arial Narrow" panose="020B0604020202020204" pitchFamily="34" charset="0"/>
                <a:cs typeface="Arial Narrow" panose="020B0604020202020204" pitchFamily="34" charset="0"/>
              </a:rPr>
              <a:t>see General Questions in Facilitator’s notes. This scenario includes prompting questions about self-care for the healthcare provider.</a:t>
            </a:r>
          </a:p>
          <a:p>
            <a:endParaRPr lang="en-US" sz="1400" b="1" dirty="0">
              <a:latin typeface="Arial Narrow" panose="020B0604020202020204" pitchFamily="34" charset="0"/>
              <a:cs typeface="Arial Narrow" panose="020B0604020202020204" pitchFamily="34" charset="0"/>
            </a:endParaRP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health services might Stephen be eligible for that he can receive at home?</a:t>
            </a: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can be done to better control his pain and anxiety?</a:t>
            </a: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health insurance coverage might Steven Jones be eligible for in his current condition?</a:t>
            </a: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more do you need to know about his current directives, or if he wishes to modify them?</a:t>
            </a: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can be done about his financial situation – affordable care, medications, respite care, accrued student loan debt, mortgage? Who will assume his obligations?</a:t>
            </a: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policy issues need attention in terms of health professions education costs?</a:t>
            </a:r>
          </a:p>
          <a:p>
            <a:endParaRPr lang="en-US" sz="1400" b="1"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356789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561C0B14-4E0B-9DE9-80A3-94F20488939E}"/>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601883"/>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F70A4AFA-00E9-C90F-59B5-3A150BB2AB96}"/>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1169551"/>
          </a:xfrm>
          <a:prstGeom prst="rect">
            <a:avLst/>
          </a:prstGeom>
          <a:noFill/>
        </p:spPr>
        <p:txBody>
          <a:bodyPr wrap="square" rtlCol="0">
            <a:spAutoFit/>
          </a:bodyPr>
          <a:lstStyle/>
          <a:p>
            <a:pPr lvl="0">
              <a:defRPr/>
            </a:pPr>
            <a:r>
              <a:rPr lang="en-US" sz="1400" dirty="0">
                <a:solidFill>
                  <a:prstClr val="black"/>
                </a:solidFill>
                <a:latin typeface="Arial Narrow" panose="020B0604020202020204" pitchFamily="34" charset="0"/>
                <a:cs typeface="Arial Narrow" panose="020B0604020202020204" pitchFamily="34" charset="0"/>
              </a:rPr>
              <a:t>I am ALS  </a:t>
            </a:r>
            <a:r>
              <a:rPr lang="en-US" sz="1400" dirty="0">
                <a:solidFill>
                  <a:prstClr val="black"/>
                </a:solidFill>
                <a:latin typeface="Arial Narrow" panose="020B0604020202020204" pitchFamily="34" charset="0"/>
                <a:cs typeface="Arial Narrow" panose="020B0604020202020204" pitchFamily="34" charset="0"/>
                <a:hlinkClick r:id="rId2"/>
              </a:rPr>
              <a:t>https://iamals.org/ </a:t>
            </a:r>
            <a:endParaRPr lang="en-US" sz="1400" dirty="0">
              <a:solidFill>
                <a:prstClr val="black"/>
              </a:solidFill>
              <a:latin typeface="Arial Narrow" panose="020B0604020202020204" pitchFamily="34" charset="0"/>
              <a:cs typeface="Arial Narrow" panose="020B0604020202020204" pitchFamily="34" charset="0"/>
            </a:endParaRPr>
          </a:p>
          <a:p>
            <a:pPr lvl="0">
              <a:defRPr/>
            </a:pPr>
            <a:endParaRPr lang="en-US" sz="1400" dirty="0">
              <a:solidFill>
                <a:prstClr val="black"/>
              </a:solidFill>
              <a:latin typeface="Arial Narrow" panose="020B0604020202020204" pitchFamily="34" charset="0"/>
              <a:cs typeface="Arial Narrow" panose="020B0604020202020204" pitchFamily="34" charset="0"/>
            </a:endParaRPr>
          </a:p>
          <a:p>
            <a:pPr lvl="0">
              <a:defRPr/>
            </a:pPr>
            <a:r>
              <a:rPr lang="en-US" sz="1400" dirty="0">
                <a:solidFill>
                  <a:prstClr val="black"/>
                </a:solidFill>
                <a:latin typeface="Arial Narrow" panose="020B0604020202020204" pitchFamily="34" charset="0"/>
                <a:cs typeface="Arial Narrow" panose="020B0604020202020204" pitchFamily="34" charset="0"/>
              </a:rPr>
              <a:t>Advanced Care Planning for ALS </a:t>
            </a:r>
            <a:r>
              <a:rPr lang="en-US" sz="1400" dirty="0">
                <a:solidFill>
                  <a:prstClr val="black"/>
                </a:solidFill>
                <a:latin typeface="Arial Narrow" panose="020B0604020202020204" pitchFamily="34" charset="0"/>
                <a:cs typeface="Arial Narrow" panose="020B0604020202020204" pitchFamily="34" charset="0"/>
                <a:hlinkClick r:id="rId3"/>
              </a:rPr>
              <a:t>https://iamals.org/get-help/advanced-care-planning-for-als/ </a:t>
            </a:r>
            <a:endParaRPr lang="en-US" sz="1400" dirty="0">
              <a:solidFill>
                <a:prstClr val="black"/>
              </a:solidFill>
              <a:latin typeface="Arial Narrow" panose="020B0604020202020204" pitchFamily="34" charset="0"/>
              <a:cs typeface="Arial Narrow" panose="020B0604020202020204" pitchFamily="34" charset="0"/>
            </a:endParaRPr>
          </a:p>
          <a:p>
            <a:pPr lvl="0">
              <a:defRPr/>
            </a:pPr>
            <a:endParaRPr lang="en-US" sz="1400" dirty="0">
              <a:solidFill>
                <a:prstClr val="black"/>
              </a:solidFill>
              <a:latin typeface="Arial Narrow" panose="020B0604020202020204" pitchFamily="34" charset="0"/>
              <a:cs typeface="Arial Narrow" panose="020B0604020202020204" pitchFamily="34" charset="0"/>
            </a:endParaRPr>
          </a:p>
          <a:p>
            <a:pPr lvl="0">
              <a:defRPr/>
            </a:pPr>
            <a:r>
              <a:rPr lang="en-US" sz="1400" dirty="0">
                <a:solidFill>
                  <a:prstClr val="black"/>
                </a:solidFill>
                <a:latin typeface="Arial Narrow" panose="020B0604020202020204" pitchFamily="34" charset="0"/>
                <a:cs typeface="Arial Narrow" panose="020B0604020202020204" pitchFamily="34" charset="0"/>
              </a:rPr>
              <a:t>ALS Association (includes information on Understanding ALS, Navigating ALS, and End-of-Life Plans) </a:t>
            </a:r>
            <a:r>
              <a:rPr lang="en-US" sz="1400" dirty="0">
                <a:solidFill>
                  <a:prstClr val="black"/>
                </a:solidFill>
                <a:latin typeface="Arial Narrow" panose="020B0604020202020204" pitchFamily="34" charset="0"/>
                <a:cs typeface="Arial Narrow" panose="020B0604020202020204" pitchFamily="34" charset="0"/>
                <a:hlinkClick r:id="rId4"/>
              </a:rPr>
              <a:t>https://www.als.org/ </a:t>
            </a:r>
            <a:endParaRPr lang="en-US" sz="1400" dirty="0">
              <a:solidFill>
                <a:srgbClr val="1F497D">
                  <a:lumMod val="75000"/>
                </a:srgb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DB86093-567B-01CE-642E-2608BD8ABB11}"/>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CDD7ADDF-4CA7-C89A-ADCF-CAA5F39357E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06C394AC-A63B-78BF-6595-8582151EEABE}"/>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3196A87E-11A0-DC2E-2FED-356837063870}"/>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3BD7A545-7CC7-12E9-CFA2-BB10E5D9BF7D}"/>
              </a:ext>
            </a:extLst>
          </p:cNvPr>
          <p:cNvGrpSpPr/>
          <p:nvPr/>
        </p:nvGrpSpPr>
        <p:grpSpPr>
          <a:xfrm>
            <a:off x="-5" y="0"/>
            <a:ext cx="9144000" cy="935990"/>
            <a:chOff x="-5" y="3425808"/>
            <a:chExt cx="9144000" cy="935990"/>
          </a:xfrm>
        </p:grpSpPr>
        <p:sp>
          <p:nvSpPr>
            <p:cNvPr id="27" name="object 4">
              <a:extLst>
                <a:ext uri="{FF2B5EF4-FFF2-40B4-BE49-F238E27FC236}">
                  <a16:creationId xmlns:a16="http://schemas.microsoft.com/office/drawing/2014/main" id="{4B4919A4-9CA5-6AF3-A394-A02F36169592}"/>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4F722A05-BB77-605C-0916-916FF460FCDE}"/>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4D8FDC55-6AF6-0061-8354-6D797056D888}"/>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942EB2FD-A2B8-1888-3FA9-1391B01FC937}"/>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60BBB50C-0546-224C-DBE1-3618DD81ED08}"/>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16136E56-A700-5A36-D3A2-038C889BB083}"/>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50400F05-B505-8152-BAC2-30A23EA2FF7B}"/>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C2918F77-D3D4-C5B3-E995-AE31AC969D17}"/>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16A81B36-0C38-8D60-2646-3A7BB7852299}"/>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0E267A6F-E638-FC35-BC6E-031717948554}"/>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E1DF3862-2CCF-B5B1-A187-8DBB2E0E5F52}"/>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8610600" cy="30777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Home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a:t>
            </a:r>
            <a:r>
              <a:rPr lang="en-US" sz="1400" dirty="0">
                <a:latin typeface="Arial Narrow" panose="020B0604020202020204" pitchFamily="34" charset="0"/>
                <a:cs typeface="Arial Narrow" panose="020B0604020202020204" pitchFamily="34" charset="0"/>
              </a:rPr>
              <a:t>: </a:t>
            </a:r>
            <a:r>
              <a:rPr lang="en-US" sz="1400" dirty="0">
                <a:effectLst/>
                <a:latin typeface="Arial Narrow" panose="020B0606020202030204" pitchFamily="34" charset="0"/>
                <a:ea typeface="Calibri" panose="020F0502020204030204" pitchFamily="34" charset="0"/>
                <a:cs typeface="Calibri" panose="020F0502020204030204" pitchFamily="34" charset="0"/>
              </a:rPr>
              <a:t>As the Nurse Practitioner (NP) on call, you receive a request to do a home visit. Dr. Stephen Jones, NP, diagnosed </a:t>
            </a:r>
            <a:r>
              <a:rPr lang="en-US" sz="1400" dirty="0">
                <a:latin typeface="Arial Narrow" panose="020B0606020202030204" pitchFamily="34" charset="0"/>
                <a:ea typeface="Calibri" panose="020F0502020204030204" pitchFamily="34" charset="0"/>
                <a:cs typeface="Calibri" panose="020F0502020204030204" pitchFamily="34" charset="0"/>
              </a:rPr>
              <a:t>with amyotrophic lateral sclerosis (ALS) </a:t>
            </a:r>
            <a:r>
              <a:rPr lang="en-US" sz="1400" dirty="0">
                <a:effectLst/>
                <a:latin typeface="Arial Narrow" panose="020B0606020202030204" pitchFamily="34" charset="0"/>
                <a:ea typeface="Calibri" panose="020F0502020204030204" pitchFamily="34" charset="0"/>
                <a:cs typeface="Calibri" panose="020F0502020204030204" pitchFamily="34" charset="0"/>
              </a:rPr>
              <a:t>is in extreme pain. You know Stephen because he was a student that was in </a:t>
            </a:r>
            <a:r>
              <a:rPr lang="en-US" sz="1400" dirty="0">
                <a:latin typeface="Arial Narrow" panose="020B0606020202030204" pitchFamily="34" charset="0"/>
                <a:ea typeface="Calibri" panose="020F0502020204030204" pitchFamily="34" charset="0"/>
                <a:cs typeface="Calibri" panose="020F0502020204030204" pitchFamily="34" charset="0"/>
              </a:rPr>
              <a:t>your Doctor of Nursing (DNP) classes </a:t>
            </a:r>
            <a:r>
              <a:rPr lang="en-US" sz="1400" dirty="0">
                <a:effectLst/>
                <a:latin typeface="Arial Narrow" panose="020B0606020202030204" pitchFamily="34" charset="0"/>
                <a:ea typeface="Calibri" panose="020F0502020204030204" pitchFamily="34" charset="0"/>
                <a:cs typeface="Calibri" panose="020F0502020204030204" pitchFamily="34" charset="0"/>
              </a:rPr>
              <a:t>when you were a faculty member at the College of Nursing. You assess the situation and ascertain that a home visit is necessary. The girlfriend of the patient, Carol, is extremely distressed and therefore unable to describe the situation effectively. When you arrive at the house, Stephen is lying in bed, very disheveled and unable to sleep due restlessness and pain. He recognizes you, although his pain is intense, he seems embarrassed that you see him like this.  You assess him and find that his respirations are shallow, and he is cachectic. You talk with Stephen and Carol after your assessment of Stephen. </a:t>
            </a:r>
          </a:p>
          <a:p>
            <a:endParaRPr lang="en-US" sz="1400" dirty="0">
              <a:latin typeface="Arial Narrow" panose="020B0606020202030204" pitchFamily="34" charset="0"/>
              <a:ea typeface="Calibri" panose="020F0502020204030204" pitchFamily="34" charset="0"/>
              <a:cs typeface="Calibri" panose="020F0502020204030204" pitchFamily="34" charset="0"/>
            </a:endParaRPr>
          </a:p>
          <a:p>
            <a:r>
              <a:rPr lang="en-US" sz="1400" b="1" dirty="0">
                <a:latin typeface="Arial Narrow" panose="020B0604020202020204" pitchFamily="34" charset="0"/>
                <a:cs typeface="Arial Narrow" panose="020B0604020202020204" pitchFamily="34" charset="0"/>
              </a:rPr>
              <a:t>Reason for Encounter</a:t>
            </a:r>
            <a:r>
              <a:rPr lang="en-US" sz="1400" b="1" dirty="0">
                <a:latin typeface="Arial Narrow" panose="020B0606020202030204" pitchFamily="34" charset="0"/>
                <a:cs typeface="Calibri" panose="020F0502020204030204" pitchFamily="34" charset="0"/>
              </a:rPr>
              <a:t>: </a:t>
            </a:r>
            <a:r>
              <a:rPr lang="en-US" sz="1400" dirty="0">
                <a:latin typeface="Arial Narrow" panose="020B0606020202030204" pitchFamily="34" charset="0"/>
                <a:cs typeface="Calibri" panose="020F0502020204030204" pitchFamily="34" charset="0"/>
              </a:rPr>
              <a:t>Severe Pain</a:t>
            </a:r>
            <a:endParaRPr lang="en-US" sz="1400" dirty="0">
              <a:effectLst/>
              <a:latin typeface="Arial Narrow" panose="020B0606020202030204" pitchFamily="34" charset="0"/>
              <a:ea typeface="Calibri" panose="020F050202020403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Patient Name: </a:t>
            </a:r>
            <a:r>
              <a:rPr lang="en-US" sz="1400" dirty="0">
                <a:latin typeface="Arial Narrow" panose="020B0604020202020204" pitchFamily="34" charset="0"/>
                <a:cs typeface="Arial Narrow" panose="020B0604020202020204" pitchFamily="34" charset="0"/>
              </a:rPr>
              <a:t>Stephen Jones</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 (he, him)</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30-years-old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White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Private Residence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Family Physician, self-employed but unable to work now</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Uninsured, self-pay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35695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2411" y="1276350"/>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He has no children or siblings. Stephen lives with his partner Carol. She took family medical leave from her job as an ER nurse to take care of Stephen. Stephen moonlighted during residency on free weekends providing substitute coverage (locum tenens) that paid $200 per hour but provided no health benefits. He continued this work after finishing his residency. At the time of his ALS diagnosis six months ago he was self-employed.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2996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Stephen Jones is a 30-year-old male with severe (8 out of 10) pain increasing over the last 24 hours. He was diagnosed with ALS six months ago, shortly after finishing his residency program. His course has been rapidly progressive, and he is now very emaciated and weak, limited to his bed. Steven says he is very anxious – partially because of the severe pain, but he also worries about his debts - his $250,000 in student loans and $300,000 house mortgage. He has no way to pay off his debt now. Carol says that over the past few weeks Stephen is not interested in food and is able to take only small sips of juice and water due to difficulty in swallowing. He is no longer able to carry on daily living activities – he cannot feed himself, ambulate or use his arms or legs.</a:t>
            </a:r>
          </a:p>
          <a:p>
            <a:endParaRPr lang="en-US" sz="1400" b="1" dirty="0">
              <a:latin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a:t>
            </a: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t>
            </a:r>
          </a:p>
          <a:p>
            <a:pPr marL="406400"/>
            <a:r>
              <a:rPr lang="en-US" sz="1400" u="sng" dirty="0">
                <a:latin typeface="Arial Narrow" panose="020B0604020202020204" pitchFamily="34" charset="0"/>
                <a:cs typeface="Arial Narrow" panose="020B0604020202020204" pitchFamily="34" charset="0"/>
              </a:rPr>
              <a:t>Vital Signs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Ht</a:t>
            </a:r>
            <a:r>
              <a:rPr lang="en-US" sz="1400" dirty="0">
                <a:latin typeface="Arial Narrow" panose="020B0604020202020204" pitchFamily="34" charset="0"/>
                <a:cs typeface="Arial Narrow" panose="020B0604020202020204" pitchFamily="34" charset="0"/>
              </a:rPr>
              <a:t>: 6ft 2in; </a:t>
            </a:r>
            <a:r>
              <a:rPr lang="en-US" sz="1400" dirty="0" err="1">
                <a:latin typeface="Arial Narrow" panose="020B0604020202020204" pitchFamily="34" charset="0"/>
                <a:cs typeface="Arial Narrow" panose="020B0604020202020204" pitchFamily="34" charset="0"/>
              </a:rPr>
              <a:t>Wt</a:t>
            </a:r>
            <a:r>
              <a:rPr lang="en-US" sz="1400" dirty="0">
                <a:latin typeface="Arial Narrow" panose="020B0604020202020204" pitchFamily="34" charset="0"/>
                <a:cs typeface="Arial Narrow" panose="020B0604020202020204" pitchFamily="34" charset="0"/>
              </a:rPr>
              <a:t>: 135 </a:t>
            </a:r>
            <a:r>
              <a:rPr lang="en-US" sz="1400" dirty="0" err="1">
                <a:latin typeface="Arial Narrow" panose="020B0604020202020204" pitchFamily="34" charset="0"/>
                <a:cs typeface="Arial Narrow" panose="020B0604020202020204" pitchFamily="34" charset="0"/>
              </a:rPr>
              <a:t>lbs</a:t>
            </a:r>
            <a:r>
              <a:rPr lang="en-US" sz="1400" dirty="0">
                <a:latin typeface="Arial Narrow" panose="020B0604020202020204" pitchFamily="34" charset="0"/>
                <a:cs typeface="Arial Narrow" panose="020B0604020202020204" pitchFamily="34" charset="0"/>
              </a:rPr>
              <a:t>; Pulse: 92; BP: 90/64; Respiratory Rate 18</a:t>
            </a:r>
          </a:p>
          <a:p>
            <a:pPr marL="406400"/>
            <a:r>
              <a:rPr lang="en-US" sz="1400" u="sng" dirty="0">
                <a:latin typeface="Arial Narrow" panose="020B0604020202020204" pitchFamily="34" charset="0"/>
                <a:cs typeface="Arial Narrow" panose="020B0604020202020204" pitchFamily="34" charset="0"/>
              </a:rPr>
              <a:t>Genera</a:t>
            </a:r>
            <a:r>
              <a:rPr lang="en-US" sz="1400" dirty="0">
                <a:latin typeface="Arial Narrow" panose="020B0604020202020204" pitchFamily="34" charset="0"/>
                <a:cs typeface="Arial Narrow" panose="020B0604020202020204" pitchFamily="34" charset="0"/>
              </a:rPr>
              <a:t>l: Emaciated male, lying immobile in a hospital bed in his living room. He immediately recognizes you and smiles. He answers questions in a barely audible whisper, and nods or shakes his head for yes/no answers. He winces in pain as you gently examine him.</a:t>
            </a:r>
          </a:p>
          <a:p>
            <a:pPr marL="406400"/>
            <a:r>
              <a:rPr lang="en-US" sz="1400" u="sng" dirty="0">
                <a:latin typeface="Arial Narrow" panose="020B0604020202020204" pitchFamily="34" charset="0"/>
                <a:cs typeface="Arial Narrow" panose="020B0604020202020204" pitchFamily="34" charset="0"/>
              </a:rPr>
              <a:t>Neurologic</a:t>
            </a:r>
            <a:r>
              <a:rPr lang="en-US" sz="1400" dirty="0">
                <a:latin typeface="Arial Narrow" panose="020B0604020202020204" pitchFamily="34" charset="0"/>
                <a:cs typeface="Arial Narrow" panose="020B0604020202020204" pitchFamily="34" charset="0"/>
              </a:rPr>
              <a:t>: Alert, oriented to person, place and time. His reflexes are brisk, with several beats of clonus in his upper extremities. He has a Babinski sign on the right foot, and a Hoffman’s sign in his right thumb and index finger. </a:t>
            </a:r>
          </a:p>
          <a:p>
            <a:pPr marL="406400"/>
            <a:r>
              <a:rPr lang="en-US" sz="1400" u="sng" dirty="0">
                <a:latin typeface="Arial Narrow" panose="020B0604020202020204" pitchFamily="34" charset="0"/>
                <a:cs typeface="Arial Narrow" panose="020B0604020202020204" pitchFamily="34" charset="0"/>
              </a:rPr>
              <a:t>Musculoskeletal</a:t>
            </a:r>
            <a:r>
              <a:rPr lang="en-US" sz="1400" dirty="0">
                <a:latin typeface="Arial Narrow" panose="020B0604020202020204" pitchFamily="34" charset="0"/>
                <a:cs typeface="Arial Narrow" panose="020B0604020202020204" pitchFamily="34" charset="0"/>
              </a:rPr>
              <a:t>: Upper and lower extremity muscles are atrophied throughout. He has muscle fasciculations in his thighs and calves. </a:t>
            </a:r>
          </a:p>
          <a:p>
            <a:pPr marL="406400"/>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There are no decubitus ulcers nor evidence of skin breakdown.</a:t>
            </a:r>
          </a:p>
          <a:p>
            <a:pPr marL="406400"/>
            <a:r>
              <a:rPr lang="en-US" sz="1400" u="sng" dirty="0">
                <a:latin typeface="Arial Narrow" panose="020B0604020202020204" pitchFamily="34" charset="0"/>
                <a:cs typeface="Arial Narrow" panose="020B0604020202020204" pitchFamily="34" charset="0"/>
              </a:rPr>
              <a:t>Lungs</a:t>
            </a:r>
            <a:r>
              <a:rPr lang="en-US" sz="1400" dirty="0">
                <a:latin typeface="Arial Narrow" panose="020B0604020202020204" pitchFamily="34" charset="0"/>
                <a:cs typeface="Arial Narrow" panose="020B0604020202020204" pitchFamily="34" charset="0"/>
              </a:rPr>
              <a:t>: Shallow respirations</a:t>
            </a:r>
          </a:p>
          <a:p>
            <a:pPr marL="406400"/>
            <a:r>
              <a:rPr lang="en-US" sz="1400" u="sng" dirty="0">
                <a:latin typeface="Arial Narrow" panose="020B0604020202020204" pitchFamily="34" charset="0"/>
                <a:cs typeface="Arial Narrow" panose="020B0604020202020204" pitchFamily="34" charset="0"/>
              </a:rPr>
              <a:t>Heart</a:t>
            </a:r>
            <a:r>
              <a:rPr lang="en-US" sz="1400" dirty="0">
                <a:latin typeface="Arial Narrow" panose="020B0604020202020204" pitchFamily="34" charset="0"/>
                <a:cs typeface="Arial Narrow" panose="020B0604020202020204" pitchFamily="34" charset="0"/>
              </a:rPr>
              <a:t>: Tachycardia at 92, no murmurs </a:t>
            </a:r>
          </a:p>
          <a:p>
            <a:pPr marL="406400"/>
            <a:r>
              <a:rPr lang="en-US" sz="1400" u="sng" dirty="0">
                <a:latin typeface="Arial Narrow" panose="020B0604020202020204" pitchFamily="34" charset="0"/>
                <a:cs typeface="Arial Narrow" panose="020B0604020202020204" pitchFamily="34" charset="0"/>
              </a:rPr>
              <a:t>Abdomen</a:t>
            </a:r>
            <a:r>
              <a:rPr lang="en-US" sz="1400" dirty="0">
                <a:latin typeface="Arial Narrow" panose="020B0604020202020204" pitchFamily="34" charset="0"/>
                <a:cs typeface="Arial Narrow" panose="020B0604020202020204" pitchFamily="34" charset="0"/>
              </a:rPr>
              <a:t>: Bowel sounds are present. No masses.</a:t>
            </a:r>
          </a:p>
          <a:p>
            <a:pPr marL="406400"/>
            <a:r>
              <a:rPr lang="en-US" sz="1400" u="sng" dirty="0">
                <a:latin typeface="Arial Narrow" panose="020B0604020202020204" pitchFamily="34" charset="0"/>
                <a:cs typeface="Arial Narrow" panose="020B0604020202020204" pitchFamily="34" charset="0"/>
              </a:rPr>
              <a:t>Genital</a:t>
            </a:r>
            <a:r>
              <a:rPr lang="en-US" sz="1400" dirty="0">
                <a:latin typeface="Arial Narrow" panose="020B0604020202020204" pitchFamily="34" charset="0"/>
                <a:cs typeface="Arial Narrow" panose="020B0604020202020204" pitchFamily="34" charset="0"/>
              </a:rPr>
              <a:t>: Foley catheter in place, dark colored urine is trickling slowly into the bag. </a:t>
            </a:r>
          </a:p>
          <a:p>
            <a:pPr marL="406400"/>
            <a:r>
              <a:rPr lang="en-US" sz="1400" u="sng" dirty="0">
                <a:latin typeface="Arial Narrow" panose="020B0604020202020204" pitchFamily="34" charset="0"/>
                <a:cs typeface="Arial Narrow" panose="020B0604020202020204" pitchFamily="34" charset="0"/>
              </a:rPr>
              <a:t>Rectal</a:t>
            </a:r>
            <a:r>
              <a:rPr lang="en-US" sz="1400" dirty="0">
                <a:latin typeface="Arial Narrow" panose="020B0604020202020204" pitchFamily="34" charset="0"/>
                <a:cs typeface="Arial Narrow" panose="020B0604020202020204" pitchFamily="34" charset="0"/>
              </a:rPr>
              <a:t>: Declined. The stool in hemoccult negative.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6114</TotalTime>
  <Words>1680</Words>
  <Application>Microsoft Office PowerPoint</Application>
  <PresentationFormat>On-screen Show (16:9)</PresentationFormat>
  <Paragraphs>233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Garcia, Edgar - (egarcia5)</cp:lastModifiedBy>
  <cp:revision>43</cp:revision>
  <dcterms:created xsi:type="dcterms:W3CDTF">2022-02-03T17:38:39Z</dcterms:created>
  <dcterms:modified xsi:type="dcterms:W3CDTF">2022-07-01T16:39:52Z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