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69" r:id="rId9"/>
    <p:sldId id="270" r:id="rId10"/>
    <p:sldId id="268" r:id="rId11"/>
    <p:sldId id="285" r:id="rId12"/>
    <p:sldId id="272" r:id="rId13"/>
    <p:sldId id="273" r:id="rId14"/>
    <p:sldId id="274" r:id="rId15"/>
    <p:sldId id="275" r:id="rId16"/>
    <p:sldId id="262" r:id="rId17"/>
    <p:sldId id="263" r:id="rId18"/>
    <p:sldId id="276" r:id="rId19"/>
    <p:sldId id="277" r:id="rId20"/>
    <p:sldId id="278" r:id="rId21"/>
    <p:sldId id="279" r:id="rId22"/>
    <p:sldId id="282" r:id="rId23"/>
    <p:sldId id="280" r:id="rId24"/>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p:restoredTop sz="94830"/>
  </p:normalViewPr>
  <p:slideViewPr>
    <p:cSldViewPr>
      <p:cViewPr varScale="1">
        <p:scale>
          <a:sx n="143" d="100"/>
          <a:sy n="143" d="100"/>
        </p:scale>
        <p:origin x="55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79CABB3E-B67D-2A77-1BFD-77A734F0B17A}"/>
              </a:ext>
            </a:extLst>
          </p:cNvPr>
          <p:cNvSpPr txBox="1"/>
          <p:nvPr/>
        </p:nvSpPr>
        <p:spPr>
          <a:xfrm>
            <a:off x="608970" y="3319457"/>
            <a:ext cx="7926193"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46-Year-Old Woman Living with Metastatic Breast Cancer — 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DDE1EDBB-F7EE-CEA3-EA53-33265D1F0A09}"/>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D6FF449E-5925-49FF-A9D3-6EEC1D9A559E}"/>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19322" y="1047750"/>
            <a:ext cx="5715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lvl="0" indent="-285750">
              <a:buFont typeface="Arial" panose="020B0604020202020204" pitchFamily="34" charset="0"/>
              <a:buChar char="•"/>
              <a:defRPr/>
            </a:pPr>
            <a:r>
              <a:rPr lang="en-US" sz="1400" b="1" dirty="0">
                <a:solidFill>
                  <a:prstClr val="black"/>
                </a:solidFill>
                <a:latin typeface="Arial Narrow" panose="020B0604020202020204" pitchFamily="34" charset="0"/>
              </a:rPr>
              <a:t>Healthcare Services:  </a:t>
            </a:r>
            <a:r>
              <a:rPr lang="en-US" sz="1400" dirty="0">
                <a:solidFill>
                  <a:prstClr val="black"/>
                </a:solidFill>
                <a:latin typeface="Arial Narrow" panose="020B0604020202020204" pitchFamily="34" charset="0"/>
              </a:rPr>
              <a:t>Eligibility / Enrollment / Contact Information</a:t>
            </a:r>
          </a:p>
          <a:p>
            <a:pPr lvl="0">
              <a:defRPr/>
            </a:pPr>
            <a:endParaRPr lang="en-US" sz="1400" dirty="0">
              <a:solidFill>
                <a:prstClr val="black"/>
              </a:solidFill>
              <a:latin typeface="Arial Narrow" panose="020B0604020202020204" pitchFamily="34" charset="0"/>
            </a:endParaRPr>
          </a:p>
          <a:p>
            <a:pPr lvl="0">
              <a:defRPr/>
            </a:pPr>
            <a:r>
              <a:rPr lang="en-US" sz="1400" dirty="0">
                <a:latin typeface="Arial Narrow" panose="020B0604020202020204" pitchFamily="34" charset="0"/>
                <a:cs typeface="Arial Narrow" panose="020B0604020202020204" pitchFamily="34" charset="0"/>
              </a:rPr>
              <a:t>	The 12-year-old daughter has recently been exposed to TB recently at 	a friend’s house and is not allowed to return to school until she can get 	him a chest x-ray.</a:t>
            </a:r>
            <a:endParaRPr lang="en-US" sz="1400" dirty="0">
              <a:solidFill>
                <a:prstClr val="black"/>
              </a:solidFill>
              <a:latin typeface="Arial Narrow" panose="020B0604020202020204" pitchFamily="34" charset="0"/>
            </a:endParaRPr>
          </a:p>
          <a:p>
            <a:pPr lvl="0">
              <a:defRPr/>
            </a:pPr>
            <a:endParaRPr lang="en-US" sz="1400" dirty="0">
              <a:solidFill>
                <a:prstClr val="black"/>
              </a:solidFill>
              <a:latin typeface="Arial Narrow" panose="020B0604020202020204" pitchFamily="34" charset="0"/>
            </a:endParaRPr>
          </a:p>
          <a:p>
            <a:pPr lvl="0">
              <a:defRPr/>
            </a:pPr>
            <a:endParaRPr lang="en-US" sz="1400" dirty="0">
              <a:solidFill>
                <a:prstClr val="black"/>
              </a:solidFill>
              <a:latin typeface="Arial Narrow" panose="020B0604020202020204" pitchFamily="34" charset="0"/>
            </a:endParaRPr>
          </a:p>
          <a:p>
            <a:pPr marL="285750" lvl="0" indent="-285750">
              <a:buFont typeface="Arial" panose="020B0604020202020204" pitchFamily="34" charset="0"/>
              <a:buChar char="•"/>
              <a:defRPr/>
            </a:pPr>
            <a:r>
              <a:rPr lang="en-US" sz="1400" b="1" dirty="0">
                <a:solidFill>
                  <a:prstClr val="black"/>
                </a:solidFill>
                <a:latin typeface="Arial Narrow" panose="020B0604020202020204" pitchFamily="34" charset="0"/>
              </a:rPr>
              <a:t>Community Services:  </a:t>
            </a:r>
            <a:r>
              <a:rPr lang="en-US" sz="1400" dirty="0">
                <a:solidFill>
                  <a:prstClr val="black"/>
                </a:solidFill>
                <a:latin typeface="Arial Narrow" panose="020B0604020202020204" pitchFamily="34" charset="0"/>
              </a:rPr>
              <a:t>Eligibility / Enrollment / Contact Information</a:t>
            </a:r>
          </a:p>
          <a:p>
            <a:pPr marL="285750" lvl="0" indent="-285750">
              <a:buFont typeface="Arial" panose="020B0604020202020204" pitchFamily="34" charset="0"/>
              <a:buChar char="•"/>
              <a:defRPr/>
            </a:pPr>
            <a:endParaRPr lang="en-US" sz="1400" dirty="0">
              <a:solidFill>
                <a:prstClr val="black"/>
              </a:solidFill>
              <a:latin typeface="Arial Narrow" panose="020B0604020202020204" pitchFamily="34" charset="0"/>
            </a:endParaRPr>
          </a:p>
          <a:p>
            <a:pPr lvl="1">
              <a:defRPr/>
            </a:pPr>
            <a:r>
              <a:rPr lang="en-US" sz="1400" dirty="0">
                <a:latin typeface="Arial Narrow" panose="020B0604020202020204" pitchFamily="34" charset="0"/>
                <a:cs typeface="Arial Narrow" panose="020B0604020202020204" pitchFamily="34" charset="0"/>
              </a:rPr>
              <a:t>	She currently receives support for child daycare for 4-year-old. Other 	two children attend school. Will need help with childcare.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pic>
        <p:nvPicPr>
          <p:cNvPr id="11" name="Picture 10" descr="A picture containing outdoor, tree, sky, flower&#10;&#10;Description automatically generated">
            <a:extLst>
              <a:ext uri="{FF2B5EF4-FFF2-40B4-BE49-F238E27FC236}">
                <a16:creationId xmlns:a16="http://schemas.microsoft.com/office/drawing/2014/main" id="{A7966DB4-BBAA-6EC6-24EC-A31C81FC28E1}"/>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spTree>
    <p:extLst>
      <p:ext uri="{BB962C8B-B14F-4D97-AF65-F5344CB8AC3E}">
        <p14:creationId xmlns:p14="http://schemas.microsoft.com/office/powerpoint/2010/main" val="334517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8" name="TextBox 7">
            <a:extLst>
              <a:ext uri="{FF2B5EF4-FFF2-40B4-BE49-F238E27FC236}">
                <a16:creationId xmlns:a16="http://schemas.microsoft.com/office/drawing/2014/main" id="{E01AAADE-5352-3345-6980-EBAD9979462D}"/>
              </a:ext>
            </a:extLst>
          </p:cNvPr>
          <p:cNvSpPr txBox="1"/>
          <p:nvPr/>
        </p:nvSpPr>
        <p:spPr>
          <a:xfrm>
            <a:off x="440452" y="1200150"/>
            <a:ext cx="8322548" cy="101566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Metastasis of left breast cancer, TNBC, to left lung. IV chemotherapy treatments available however will further reduce quality of life and only increase life expectancy by 6 months at most. Prognosis poor. Recommend palliative care to start making decisions for herself and children. </a:t>
            </a:r>
          </a:p>
          <a:p>
            <a:endParaRPr lang="en-US" dirty="0"/>
          </a:p>
        </p:txBody>
      </p:sp>
    </p:spTree>
    <p:extLst>
      <p:ext uri="{BB962C8B-B14F-4D97-AF65-F5344CB8AC3E}">
        <p14:creationId xmlns:p14="http://schemas.microsoft.com/office/powerpoint/2010/main" val="87472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Patient doesn’t know where to start because there is no one that she can think of that would take all 3 of her children and she doesn’t want them split up. She is going to try alternative treatments such as nutrition therapy, and ozone therapy that will slow down the cancer.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If she can just stay alive for at least 4-5 years, to see them graduate from high school, then they will be on their own. Her daughter will be old enough to take care of the other children.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5839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Spending quality time with her children and not have them think of her as “sick.” She wants to be able to get up in the morning and make them breakfast and walk them to the school bus stop and daycare center.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To be able to see all three children graduate from high school. </a:t>
            </a: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628650" indent="-106363">
              <a:buFont typeface="Arial" panose="020B0604020202020204" pitchFamily="34" charset="0"/>
              <a:buChar char="•"/>
              <a:tabLst>
                <a:tab pos="396875" algn="l"/>
              </a:tabLst>
            </a:pPr>
            <a:r>
              <a:rPr lang="en-US" sz="1400" dirty="0">
                <a:latin typeface="Arial Narrow" panose="020B0604020202020204" pitchFamily="34" charset="0"/>
                <a:cs typeface="Arial Narrow" panose="020B0604020202020204" pitchFamily="34" charset="0"/>
              </a:rPr>
              <a:t>Who can help her with shared decision making for determining level of aggressiveness of treatments?  </a:t>
            </a:r>
          </a:p>
          <a:p>
            <a:pPr marL="628650" indent="-106363">
              <a:buFont typeface="Arial" panose="020B0604020202020204" pitchFamily="34" charset="0"/>
              <a:buChar char="•"/>
              <a:tabLst>
                <a:tab pos="396875" algn="l"/>
              </a:tabLst>
            </a:pPr>
            <a:r>
              <a:rPr lang="en-US" sz="1400" dirty="0">
                <a:latin typeface="Arial Narrow" panose="020B0604020202020204" pitchFamily="34" charset="0"/>
                <a:cs typeface="Arial Narrow" panose="020B0604020202020204" pitchFamily="34" charset="0"/>
              </a:rPr>
              <a:t>What is most important at each setting?  </a:t>
            </a:r>
          </a:p>
          <a:p>
            <a:pPr marL="628650" indent="-106363">
              <a:buFont typeface="Arial" panose="020B0604020202020204" pitchFamily="34" charset="0"/>
              <a:buChar char="•"/>
              <a:tabLst>
                <a:tab pos="396875" algn="l"/>
              </a:tabLst>
            </a:pPr>
            <a:r>
              <a:rPr lang="en-US" sz="1400" dirty="0">
                <a:latin typeface="Arial Narrow" panose="020B0604020202020204" pitchFamily="34" charset="0"/>
                <a:cs typeface="Arial Narrow" panose="020B0604020202020204" pitchFamily="34" charset="0"/>
              </a:rPr>
              <a:t>How do you determine what matters most to the patient/family and goals of care?</a:t>
            </a:r>
          </a:p>
          <a:p>
            <a:pPr marL="628650" indent="-106363">
              <a:buFont typeface="Arial" panose="020B0604020202020204" pitchFamily="34" charset="0"/>
              <a:buChar char="•"/>
              <a:tabLst>
                <a:tab pos="396875" algn="l"/>
              </a:tabLst>
            </a:pPr>
            <a:r>
              <a:rPr lang="en-US" sz="1400" dirty="0">
                <a:latin typeface="Arial Narrow" panose="020B0604020202020204" pitchFamily="34" charset="0"/>
                <a:cs typeface="Arial Narrow" panose="020B0604020202020204" pitchFamily="34" charset="0"/>
              </a:rPr>
              <a:t>Quality or quantity decisions need to be made.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5B8D335D-13D6-3B24-FD1D-117D282E0AF3}"/>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60188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4095B8EA-315E-9CBF-E10C-AC9744A3AA23}"/>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6ED758A-935F-2E45-C105-D7FC96173B48}"/>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BB0C195D-897E-2878-4C24-A7B220E71C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EB1438E3-CBC8-F56A-B040-B1C03F518152}"/>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B92F1CD3-A72B-485F-6C7A-387DA65DE404}"/>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755EE334-F763-7558-62FE-0AEDB180291D}"/>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5A12EAD0-224A-409F-1D7C-A1B5D157205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97F4E110-4A95-B631-4116-3D3D0DB8EAB4}"/>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3213E18A-B2F6-366D-EAE6-938A2F84FE17}"/>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C4620D3D-AC12-3F48-A674-1B17103593C6}"/>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7F119C6F-A516-3D7F-D41D-EB4472658717}"/>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409D99A3-F1B6-C68D-FE2E-89A4AF3E049D}"/>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34AE247A-6900-AE68-DA30-9FED7046B8AE}"/>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73D0A90D-53FF-89EB-411D-7A28E0B3405A}"/>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5E8004FF-A1A4-C623-7034-82118440846F}"/>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1B167C02-181F-3588-3557-C1EBD3ED4391}"/>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70DBFD5D-921B-0C2B-1055-E01E54207D3F}"/>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Home</a:t>
            </a:r>
          </a:p>
          <a:p>
            <a:endParaRPr lang="en-US" sz="1400" dirty="0">
              <a:latin typeface="Arial Narrow" panose="020B0604020202020204" pitchFamily="34" charset="0"/>
              <a:cs typeface="Arial Narrow" panose="020B0604020202020204" pitchFamily="34" charset="0"/>
            </a:endParaRPr>
          </a:p>
          <a:p>
            <a:pPr lvl="1"/>
            <a:r>
              <a:rPr lang="en-US" sz="1400" i="1" dirty="0">
                <a:latin typeface="Arial Narrow" panose="020B0604020202020204" pitchFamily="34" charset="0"/>
                <a:cs typeface="Arial Narrow" panose="020B0604020202020204" pitchFamily="34" charset="0"/>
              </a:rPr>
              <a:t>Home Visit: </a:t>
            </a:r>
            <a:r>
              <a:rPr lang="en-US" sz="1400" dirty="0">
                <a:latin typeface="Arial Narrow" panose="020B0604020202020204" pitchFamily="34" charset="0"/>
                <a:cs typeface="Arial Narrow" panose="020B0604020202020204" pitchFamily="34" charset="0"/>
              </a:rPr>
              <a:t>After patient has been informed that the chemotherapy will be stopped, and primary care physician is recommending palliative care.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Home visit – the patient has been informed that the chemotherapy will be stopped, and the cancer has metastasized to her lungs, which is evident in a PET scan. The home health nurse is visiting to see if she can facilitate a palliative care or even a hospice consult.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a:t>
            </a:r>
            <a:r>
              <a:rPr lang="en-US" sz="1400" dirty="0">
                <a:latin typeface="Arial Narrow" panose="020B0604020202020204" pitchFamily="34" charset="0"/>
                <a:cs typeface="Arial Narrow" panose="020B0604020202020204" pitchFamily="34" charset="0"/>
              </a:rPr>
              <a:t>: Palliative care referral from healthcare provider. Stage 4, triple negative breast cancer (TNBC).</a:t>
            </a:r>
          </a:p>
          <a:p>
            <a:r>
              <a:rPr lang="en-US" sz="1400" dirty="0">
                <a:latin typeface="Arial Narrow" panose="020B0604020202020204" pitchFamily="34" charset="0"/>
                <a:cs typeface="Arial Narrow" panose="020B0604020202020204" pitchFamily="34" charset="0"/>
              </a:rPr>
              <a:t>Capecitabine has been discontinued and she is at home, feeling better than she has in a long time, since she started it. The home health nurse is stopping by to talk to her about some treatments called palliative that will make her feel even better.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8558" y="1420492"/>
            <a:ext cx="83820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46-years-old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Prefers not to identify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Four (patient and 3 children) living in small apartment with 2 bedrooms. The children are ages 4, 10 and 12. English is primary language. Same-sex partner has abandoned family and has not responded to any attempts for contact.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Licensed Practical Nurse (no longer working)</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United Healthcare provided by employer.  No short-term disability option</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62305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Patient is caregiver to 3 children. Divorced and estranged from same-sex partner of 15 years. Has 3 children, ages 4 (f), 10 (m) and 12 (f).</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Lower-middle class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She is living paycheck to paycheck, drives car, steady employment for last 10 years, health literate, educated as LPN and works at long term care facility.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Tries to meditate when has the time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She had Catholic religious beliefs but now feels abandoned by God because of her illness and partner leaving.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37482"/>
            <a:ext cx="8382000" cy="471975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Otherwise, healthy, post-menopausal female palpated a mass in her left breast upon self-exam. Initial examination with fine need aspiration showed a malignant tumor approximately 2 cm tumor with axillary lymph node involvement. Following a left breast mastectomy, the mass was confirmed as triple negative breast cancer (ypT2N1), 4 nodes were positive. Following 12 months of capecitabine oral chemotherapy treatment, patient responded well. Patient is aware of lung lesions and has stopped oral chemo treatments. She is feeling better, nausea is less, and diarrhea has stopped. She gets weary in the afternoon and needs to take a rest, sometime after getting short of breath. The oncologist has ordered a palliative care consult at her home.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Diagnosis of Stage 4 triple negative breast cancer 2 years ago. 12-month course of oral capecitabine and mastectomy. Recently PET scan shows 2 small lesions biopsied as TNBC. Recommend comfort care.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Alert, oriented, pleasant female. Appears frail for age. Height 5’9”, weight 115 lbs. Experienced recent weight loss. Skin warm and dry. Mucosa of mouth and eyes dry. Head is normocephalic with patches of hair loss. ENT normal. Cardiac assessed with normal rate and rhythm, no murmurs with normal S1 S2 intensity. Lungs dim in left upper and lower lobes. Right lung clear. Consistent, unproductive cough, no rhonchi upon auscultation. Left chest wall thin, post mastectomy 15 months prior, incision scar well healed. Right breast no masses palpated. Abdomen is soft with hyperactive bowel sounds. Mood and affect appropriate for situation. Expresses concern for her children’s care due to her extreme fatigue.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450431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Capecitabine discontinued. Ativan 10 mg before bed; Zofran 8 mg prn for nausea/vomiting, Imodium as needed for diarrhea; Xanax .5 mg 3 times/day; Zestril 10 mg QD, Vicks Dayquil Cough as needed for cough.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(NKA)</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Patient is mobile, however weak due to nausea with vomiting, and diarrhea. She can comfortably move around 2nd floor apartment but risks falling on steps up to apartment due to weakness. Lack of sleep with daytime fatigue. Poor appetite.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Physically healthy until diagnosed with TNBC. Treated for depression when her partner abandoned her and the children.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Both parents have died. Father (78-years-old) from melanoma and mother (29-years-old) automobile accident. No other support systems.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6136</TotalTime>
  <Words>1777</Words>
  <Application>Microsoft Office PowerPoint</Application>
  <PresentationFormat>On-screen Show (16:9)</PresentationFormat>
  <Paragraphs>211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Garcia, Edgar - (egarcia5)</cp:lastModifiedBy>
  <cp:revision>39</cp:revision>
  <dcterms:created xsi:type="dcterms:W3CDTF">2022-02-03T17:38:39Z</dcterms:created>
  <dcterms:modified xsi:type="dcterms:W3CDTF">2022-07-01T16:41:13Z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