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66" r:id="rId4"/>
    <p:sldId id="260" r:id="rId5"/>
    <p:sldId id="257" r:id="rId6"/>
    <p:sldId id="284" r:id="rId7"/>
    <p:sldId id="283" r:id="rId8"/>
    <p:sldId id="285" r:id="rId9"/>
    <p:sldId id="267" r:id="rId10"/>
    <p:sldId id="286" r:id="rId11"/>
    <p:sldId id="269" r:id="rId12"/>
    <p:sldId id="292" r:id="rId13"/>
    <p:sldId id="290" r:id="rId14"/>
    <p:sldId id="289" r:id="rId15"/>
    <p:sldId id="270" r:id="rId16"/>
    <p:sldId id="268" r:id="rId17"/>
    <p:sldId id="288" r:id="rId18"/>
    <p:sldId id="291" r:id="rId19"/>
    <p:sldId id="272" r:id="rId20"/>
    <p:sldId id="273" r:id="rId21"/>
    <p:sldId id="274" r:id="rId22"/>
    <p:sldId id="275" r:id="rId23"/>
    <p:sldId id="262" r:id="rId24"/>
    <p:sldId id="263" r:id="rId25"/>
    <p:sldId id="276" r:id="rId26"/>
    <p:sldId id="277" r:id="rId27"/>
    <p:sldId id="278" r:id="rId28"/>
    <p:sldId id="279" r:id="rId29"/>
    <p:sldId id="282" r:id="rId30"/>
    <p:sldId id="280" r:id="rId31"/>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p:restoredTop sz="94830"/>
  </p:normalViewPr>
  <p:slideViewPr>
    <p:cSldViewPr>
      <p:cViewPr varScale="1">
        <p:scale>
          <a:sx n="143" d="100"/>
          <a:sy n="143" d="100"/>
        </p:scale>
        <p:origin x="636"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7/1/2022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6" name="object 16"/>
          <p:cNvSpPr txBox="1"/>
          <p:nvPr/>
        </p:nvSpPr>
        <p:spPr>
          <a:xfrm>
            <a:off x="635084" y="3299036"/>
            <a:ext cx="7900079"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sz="2000" dirty="0">
                <a:solidFill>
                  <a:srgbClr val="231F20"/>
                </a:solidFill>
                <a:latin typeface="Arial Narrow" panose="020B0604020202020204" pitchFamily="34" charset="0"/>
                <a:cs typeface="Arial Narrow" panose="020B0604020202020204" pitchFamily="34" charset="0"/>
              </a:rPr>
              <a:t>:</a:t>
            </a:r>
            <a:r>
              <a:rPr lang="en-US" sz="2000" dirty="0">
                <a:solidFill>
                  <a:srgbClr val="231F20"/>
                </a:solidFill>
                <a:latin typeface="Arial Narrow" panose="020B0604020202020204" pitchFamily="34" charset="0"/>
                <a:cs typeface="Arial Narrow" panose="020B0604020202020204" pitchFamily="34" charset="0"/>
              </a:rPr>
              <a:t> 35-Year-Old Native American Man Living with COVID-19 — Scenario 1</a:t>
            </a:r>
            <a:endParaRPr sz="2000" dirty="0">
              <a:latin typeface="Arial Narrow" panose="020B0604020202020204" pitchFamily="34" charset="0"/>
              <a:cs typeface="Arial Narrow" panose="020B0604020202020204" pitchFamily="34" charset="0"/>
            </a:endParaRPr>
          </a:p>
        </p:txBody>
      </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19" name="object 15">
            <a:extLst>
              <a:ext uri="{FF2B5EF4-FFF2-40B4-BE49-F238E27FC236}">
                <a16:creationId xmlns:a16="http://schemas.microsoft.com/office/drawing/2014/main" id="{ABA644A0-F4D0-7606-1E16-CF119A08989C}"/>
              </a:ext>
            </a:extLst>
          </p:cNvPr>
          <p:cNvSpPr txBox="1"/>
          <p:nvPr/>
        </p:nvSpPr>
        <p:spPr>
          <a:xfrm>
            <a:off x="486097" y="1935153"/>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0" name="Rectangle 19">
            <a:extLst>
              <a:ext uri="{FF2B5EF4-FFF2-40B4-BE49-F238E27FC236}">
                <a16:creationId xmlns:a16="http://schemas.microsoft.com/office/drawing/2014/main" id="{8EEC205A-08CF-9C3D-53BE-B1719F408E84}"/>
              </a:ext>
            </a:extLst>
          </p:cNvPr>
          <p:cNvSpPr/>
          <p:nvPr/>
        </p:nvSpPr>
        <p:spPr>
          <a:xfrm>
            <a:off x="2045186" y="1276350"/>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22411" y="1276350"/>
            <a:ext cx="8382000" cy="267765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 </a:t>
            </a:r>
            <a:r>
              <a:rPr lang="en-US" sz="1400" dirty="0">
                <a:latin typeface="Arial Narrow" panose="020B0604020202020204" pitchFamily="34" charset="0"/>
                <a:cs typeface="Arial Narrow" panose="020B0604020202020204" pitchFamily="34" charset="0"/>
              </a:rPr>
              <a:t>In Navajo people’s traditional culture, death is seen as something that other people should avoid being close to since the negative spirit may be brought back home. People are reluctant to attend funerals.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Funeral practice is challenging: In light of COVD-19, where the funeral will be held, how to pay for it (Navajo pay ¼), and who will transport and prepare the body if they choose to have a traditional funeral. Also, there are conflicts on having contemporary funeral (desires of the young mother) vs. having traditional funeral (desires of the patient’s parents) etc. The family would need to talk with social worker or other special persons from the hospital to understand the process in order to decide.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431620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190341" y="1082553"/>
            <a:ext cx="8763318" cy="256531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 </a:t>
            </a:r>
            <a:r>
              <a:rPr lang="en-US" sz="1400" dirty="0">
                <a:latin typeface="Arial Narrow" panose="020B0604020202020204" pitchFamily="34" charset="0"/>
                <a:cs typeface="Arial Narrow" panose="020B0604020202020204" pitchFamily="34" charset="0"/>
              </a:rPr>
              <a:t>The patient had not been feeling well for a few days with some cold symptoms, such as fatigue, cough, and headaches. He used over the counter medications to treat these symptoms with minimal relief. He did not see a doctor since he had no time off and was afraid of losing his job. Since symptom onset, the patient went back to his home on the reservation to visit his family. In addition to the previous symptoms, he also developed sore muscles, and lost taste and smell. His parents provided Navajo teas to ease his flu symptoms, but his difficulty of breathing quickly worsened. An ambulance took him to the nearest hospital emergency department on the reservation where he tested positive for COVID-19 and was transferred to an ICU off the reservation in an urban hospital. After being admitted in the ICU, the patient’s respiratory status deteriorated and required mechanical ventilation. </a:t>
            </a:r>
          </a:p>
          <a:p>
            <a:endParaRPr lang="en-US" sz="1400" b="1"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The patient’s mother is the decision-maker given the significant other is not married to the patient. The patient’s mother speaks limited English and is hard of hearing</a:t>
            </a:r>
            <a:r>
              <a:rPr lang="en-US" sz="1400" b="1" dirty="0">
                <a:latin typeface="Arial Narrow" panose="020B0604020202020204" pitchFamily="34" charset="0"/>
                <a:cs typeface="Arial Narrow" panose="020B0604020202020204" pitchFamily="34" charset="0"/>
              </a:rPr>
              <a:t>.    </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06219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190341" y="1082553"/>
            <a:ext cx="8763318" cy="3642536"/>
          </a:xfrm>
          <a:prstGeom prst="rect">
            <a:avLst/>
          </a:prstGeom>
          <a:noFill/>
        </p:spPr>
        <p:txBody>
          <a:bodyPr wrap="square" rtlCol="0">
            <a:spAutoFit/>
          </a:bodyPr>
          <a:lstStyle/>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Illness Course / Treatment Information</a:t>
            </a:r>
            <a:r>
              <a:rPr lang="en-US" sz="1400" dirty="0">
                <a:latin typeface="Arial Narrow" panose="020B0604020202020204" pitchFamily="34" charset="0"/>
                <a:cs typeface="Arial Narrow" panose="020B0604020202020204" pitchFamily="34" charset="0"/>
              </a:rPr>
              <a:t>: </a:t>
            </a:r>
          </a:p>
          <a:p>
            <a:pPr marL="692150" indent="-285750">
              <a:buFont typeface="Arial" panose="020B0604020202020204" pitchFamily="34" charset="0"/>
              <a:buChar char="•"/>
            </a:pPr>
            <a:r>
              <a:rPr lang="en-US" sz="1400" dirty="0">
                <a:latin typeface="Arial Narrow" panose="020B0604020202020204" pitchFamily="34" charset="0"/>
              </a:rPr>
              <a:t>Patient’s initial chest x-ray was consistent with COVID-19 pneumonia.</a:t>
            </a:r>
          </a:p>
          <a:p>
            <a:pPr marL="692150" indent="-285750">
              <a:buFont typeface="Arial" panose="020B0604020202020204" pitchFamily="34" charset="0"/>
              <a:buChar char="•"/>
            </a:pPr>
            <a:r>
              <a:rPr lang="en-US" sz="1400" dirty="0">
                <a:latin typeface="Arial Narrow" panose="020B0604020202020204" pitchFamily="34" charset="0"/>
              </a:rPr>
              <a:t>He was admitted to the ICU and started on remdesivir and dexamethasone.</a:t>
            </a:r>
          </a:p>
          <a:p>
            <a:pPr marL="692150" indent="-285750">
              <a:buFont typeface="Arial" panose="020B0604020202020204" pitchFamily="34" charset="0"/>
              <a:buChar char="•"/>
            </a:pPr>
            <a:r>
              <a:rPr lang="en-US" sz="1400" dirty="0">
                <a:latin typeface="Arial Narrow" panose="020B0604020202020204" pitchFamily="34" charset="0"/>
              </a:rPr>
              <a:t>His oxygen saturation and work of breathing initially improved with high-flow nasal cannula but his respiratory status worsened until patient needed to be intubated for worsening COVID-19 pneumonia and associated acute respiratory distress syndrome (ARDS).</a:t>
            </a:r>
          </a:p>
          <a:p>
            <a:pPr marL="692150" indent="-285750">
              <a:buFont typeface="Arial" panose="020B0604020202020204" pitchFamily="34" charset="0"/>
              <a:buChar char="•"/>
            </a:pPr>
            <a:r>
              <a:rPr lang="en-US" sz="1400" dirty="0">
                <a:latin typeface="Arial Narrow" panose="020B0604020202020204" pitchFamily="34" charset="0"/>
              </a:rPr>
              <a:t>Patient was started on tocilizumab and antibiotics for superimposed pneumonia.</a:t>
            </a:r>
          </a:p>
          <a:p>
            <a:pPr marL="692150" indent="-285750">
              <a:buFont typeface="Arial" panose="020B0604020202020204" pitchFamily="34" charset="0"/>
              <a:buChar char="•"/>
            </a:pPr>
            <a:r>
              <a:rPr lang="en-US" sz="1400" dirty="0">
                <a:latin typeface="Arial Narrow" panose="020B0604020202020204" pitchFamily="34" charset="0"/>
              </a:rPr>
              <a:t>Over the next several days, patient developed severe heart failure and cardiogenic shock so was placed on ECMO.</a:t>
            </a:r>
          </a:p>
          <a:p>
            <a:pPr marL="692150" indent="-285750">
              <a:buFont typeface="Arial" panose="020B0604020202020204" pitchFamily="34" charset="0"/>
              <a:buChar char="•"/>
            </a:pPr>
            <a:r>
              <a:rPr lang="en-US" sz="1400" dirty="0">
                <a:latin typeface="Arial Narrow" panose="020B0604020202020204" pitchFamily="34" charset="0"/>
              </a:rPr>
              <a:t>He is currently in respiratory failure, heart failure, and renal failure requiring mechanical ventilation, ECMO, and CRRT.</a:t>
            </a:r>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endParaRPr>
          </a:p>
          <a:p>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2742562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1834"/>
            <a:ext cx="8382000" cy="422987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Physical Exam</a:t>
            </a:r>
            <a:r>
              <a:rPr lang="en-US" sz="1400" dirty="0">
                <a:latin typeface="Arial Narrow" panose="020B0604020202020204" pitchFamily="34" charset="0"/>
                <a:cs typeface="Arial Narrow" panose="020B0604020202020204" pitchFamily="34" charset="0"/>
              </a:rPr>
              <a:t>:</a:t>
            </a:r>
          </a:p>
          <a:p>
            <a:pPr marL="406400"/>
            <a:r>
              <a:rPr lang="en-US" sz="1400" u="sng" dirty="0">
                <a:latin typeface="Arial Narrow" panose="020B0604020202020204" pitchFamily="34" charset="0"/>
                <a:cs typeface="Arial Narrow" panose="020B0604020202020204" pitchFamily="34" charset="0"/>
              </a:rPr>
              <a:t>General</a:t>
            </a:r>
            <a:r>
              <a:rPr lang="en-US" sz="1400" dirty="0">
                <a:latin typeface="Arial Narrow" panose="020B0604020202020204" pitchFamily="34" charset="0"/>
                <a:cs typeface="Arial Narrow" panose="020B0604020202020204" pitchFamily="34" charset="0"/>
              </a:rPr>
              <a:t>: Alert, ill-appearing</a:t>
            </a:r>
          </a:p>
          <a:p>
            <a:pPr marL="406400"/>
            <a:r>
              <a:rPr lang="en-US" sz="1400" u="sng" dirty="0">
                <a:latin typeface="Arial Narrow" panose="020B0604020202020204" pitchFamily="34" charset="0"/>
                <a:cs typeface="Arial Narrow" panose="020B0604020202020204" pitchFamily="34" charset="0"/>
              </a:rPr>
              <a:t>Skin</a:t>
            </a:r>
            <a:r>
              <a:rPr lang="en-US" sz="1400" dirty="0">
                <a:latin typeface="Arial Narrow" panose="020B0604020202020204" pitchFamily="34" charset="0"/>
                <a:cs typeface="Arial Narrow" panose="020B0604020202020204" pitchFamily="34" charset="0"/>
              </a:rPr>
              <a:t>: Warm, dry</a:t>
            </a:r>
          </a:p>
          <a:p>
            <a:pPr marL="406400"/>
            <a:r>
              <a:rPr lang="en-US" sz="1400" u="sng" dirty="0">
                <a:latin typeface="Arial Narrow" panose="020B0604020202020204" pitchFamily="34" charset="0"/>
                <a:cs typeface="Arial Narrow" panose="020B0604020202020204" pitchFamily="34" charset="0"/>
              </a:rPr>
              <a:t>Head</a:t>
            </a:r>
            <a:r>
              <a:rPr lang="en-US" sz="1400" dirty="0">
                <a:latin typeface="Arial Narrow" panose="020B0604020202020204" pitchFamily="34" charset="0"/>
                <a:cs typeface="Arial Narrow" panose="020B0604020202020204" pitchFamily="34" charset="0"/>
              </a:rPr>
              <a:t>: Normocephalic, atraumatic</a:t>
            </a:r>
          </a:p>
          <a:p>
            <a:pPr marL="406400"/>
            <a:r>
              <a:rPr lang="en-US" sz="1400" u="sng" dirty="0">
                <a:latin typeface="Arial Narrow" panose="020B0604020202020204" pitchFamily="34" charset="0"/>
                <a:cs typeface="Arial Narrow" panose="020B0604020202020204" pitchFamily="34" charset="0"/>
              </a:rPr>
              <a:t>Neck</a:t>
            </a:r>
            <a:r>
              <a:rPr lang="en-US" sz="1400" dirty="0">
                <a:latin typeface="Arial Narrow" panose="020B0604020202020204" pitchFamily="34" charset="0"/>
                <a:cs typeface="Arial Narrow" panose="020B0604020202020204" pitchFamily="34" charset="0"/>
              </a:rPr>
              <a:t>: Supple, trachea midline</a:t>
            </a:r>
          </a:p>
          <a:p>
            <a:pPr marL="406400"/>
            <a:r>
              <a:rPr lang="en-US" sz="1400" u="sng" dirty="0">
                <a:latin typeface="Arial Narrow" panose="020B0604020202020204" pitchFamily="34" charset="0"/>
                <a:cs typeface="Arial Narrow" panose="020B0604020202020204" pitchFamily="34" charset="0"/>
              </a:rPr>
              <a:t>Eye</a:t>
            </a:r>
            <a:r>
              <a:rPr lang="en-US" sz="1400" dirty="0">
                <a:latin typeface="Arial Narrow" panose="020B0604020202020204" pitchFamily="34" charset="0"/>
                <a:cs typeface="Arial Narrow" panose="020B0604020202020204" pitchFamily="34" charset="0"/>
              </a:rPr>
              <a:t>: Extraocular movements are intact, normal conjunctiva</a:t>
            </a:r>
          </a:p>
          <a:p>
            <a:pPr marL="406400"/>
            <a:r>
              <a:rPr lang="en-US" sz="1400" u="sng" dirty="0">
                <a:latin typeface="Arial Narrow" panose="020B0604020202020204" pitchFamily="34" charset="0"/>
                <a:cs typeface="Arial Narrow" panose="020B0604020202020204" pitchFamily="34" charset="0"/>
              </a:rPr>
              <a:t>Cardiovascular</a:t>
            </a:r>
            <a:r>
              <a:rPr lang="en-US" sz="1400" dirty="0">
                <a:latin typeface="Arial Narrow" panose="020B0604020202020204" pitchFamily="34" charset="0"/>
                <a:cs typeface="Arial Narrow" panose="020B0604020202020204" pitchFamily="34" charset="0"/>
              </a:rPr>
              <a:t>: Tachycardic, regular rhythm, no murmur, 1+ bilateral lower extremity pitting edema</a:t>
            </a:r>
          </a:p>
          <a:p>
            <a:pPr marL="406400"/>
            <a:r>
              <a:rPr lang="en-US" sz="1400" u="sng" dirty="0">
                <a:latin typeface="Arial Narrow" panose="020B0604020202020204" pitchFamily="34" charset="0"/>
                <a:cs typeface="Arial Narrow" panose="020B0604020202020204" pitchFamily="34" charset="0"/>
              </a:rPr>
              <a:t>Respiratory</a:t>
            </a:r>
            <a:r>
              <a:rPr lang="en-US" sz="1400" dirty="0">
                <a:latin typeface="Arial Narrow" panose="020B0604020202020204" pitchFamily="34" charset="0"/>
                <a:cs typeface="Arial Narrow" panose="020B0604020202020204" pitchFamily="34" charset="0"/>
              </a:rPr>
              <a:t>: Tachypneic, crackles at bilateral lung bases</a:t>
            </a:r>
          </a:p>
          <a:p>
            <a:pPr marL="406400"/>
            <a:r>
              <a:rPr lang="en-US" sz="1400" u="sng" dirty="0">
                <a:latin typeface="Arial Narrow" panose="020B0604020202020204" pitchFamily="34" charset="0"/>
                <a:cs typeface="Arial Narrow" panose="020B0604020202020204" pitchFamily="34" charset="0"/>
              </a:rPr>
              <a:t>Gastrointestinal</a:t>
            </a:r>
            <a:r>
              <a:rPr lang="en-US" sz="1400" dirty="0">
                <a:latin typeface="Arial Narrow" panose="020B0604020202020204" pitchFamily="34" charset="0"/>
                <a:cs typeface="Arial Narrow" panose="020B0604020202020204" pitchFamily="34" charset="0"/>
              </a:rPr>
              <a:t>: Soft, obese, non-tender, non-distended</a:t>
            </a:r>
          </a:p>
          <a:p>
            <a:pPr marL="406400"/>
            <a:r>
              <a:rPr lang="en-US" sz="1400" u="sng" dirty="0">
                <a:latin typeface="Arial Narrow" panose="020B0604020202020204" pitchFamily="34" charset="0"/>
                <a:cs typeface="Arial Narrow" panose="020B0604020202020204" pitchFamily="34" charset="0"/>
              </a:rPr>
              <a:t>Neurological</a:t>
            </a:r>
            <a:r>
              <a:rPr lang="en-US" sz="1400" dirty="0">
                <a:latin typeface="Arial Narrow" panose="020B0604020202020204" pitchFamily="34" charset="0"/>
                <a:cs typeface="Arial Narrow" panose="020B0604020202020204" pitchFamily="34" charset="0"/>
              </a:rPr>
              <a:t>: Alert and oriented to person, place, time and situation. No focal neurological deficit observed.</a:t>
            </a:r>
          </a:p>
          <a:p>
            <a:pPr marL="406400"/>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Medications / Treatments</a:t>
            </a:r>
            <a:r>
              <a:rPr lang="en-US" sz="1400" dirty="0">
                <a:latin typeface="Arial Narrow" panose="020B0604020202020204" pitchFamily="34" charset="0"/>
                <a:cs typeface="Arial Narrow" panose="020B0604020202020204" pitchFamily="34" charset="0"/>
              </a:rPr>
              <a:t>: Herb medicine, traditional Navajo medical practice.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 </a:t>
            </a:r>
            <a:r>
              <a:rPr lang="en-US" sz="1400" dirty="0">
                <a:latin typeface="Arial Narrow" panose="020B0604020202020204" pitchFamily="34" charset="0"/>
                <a:cs typeface="Arial Narrow" panose="020B0604020202020204" pitchFamily="34" charset="0"/>
              </a:rPr>
              <a:t>The patient chews tobacco, but no issues with alcohol and substance use.</a:t>
            </a:r>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540368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15052" y="971550"/>
            <a:ext cx="8382000" cy="450431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Review of Systems</a:t>
            </a:r>
            <a:r>
              <a:rPr lang="en-US" sz="1400" dirty="0">
                <a:latin typeface="Arial Narrow" panose="020B0604020202020204" pitchFamily="34" charset="0"/>
                <a:cs typeface="Arial Narrow" panose="020B0604020202020204" pitchFamily="34" charset="0"/>
              </a:rPr>
              <a:t>:</a:t>
            </a:r>
          </a:p>
          <a:p>
            <a:pPr marL="346075"/>
            <a:r>
              <a:rPr lang="en-US" sz="1400" u="sng" dirty="0">
                <a:latin typeface="Arial Narrow" panose="020B0604020202020204" pitchFamily="34" charset="0"/>
                <a:cs typeface="Arial Narrow" panose="020B0604020202020204" pitchFamily="34" charset="0"/>
              </a:rPr>
              <a:t>General</a:t>
            </a:r>
            <a:r>
              <a:rPr lang="en-US" sz="1400" dirty="0">
                <a:latin typeface="Arial Narrow" panose="020B0604020202020204" pitchFamily="34" charset="0"/>
                <a:cs typeface="Arial Narrow" panose="020B0604020202020204" pitchFamily="34" charset="0"/>
              </a:rPr>
              <a:t>: +Fatigue, +myalgias, + fever/chills</a:t>
            </a:r>
          </a:p>
          <a:p>
            <a:pPr marL="346075"/>
            <a:r>
              <a:rPr lang="en-US" sz="1400" u="sng" dirty="0">
                <a:latin typeface="Arial Narrow" panose="020B0604020202020204" pitchFamily="34" charset="0"/>
                <a:cs typeface="Arial Narrow" panose="020B0604020202020204" pitchFamily="34" charset="0"/>
              </a:rPr>
              <a:t>HEENT</a:t>
            </a:r>
            <a:r>
              <a:rPr lang="en-US" sz="1400" dirty="0">
                <a:latin typeface="Arial Narrow" panose="020B0604020202020204" pitchFamily="34" charset="0"/>
                <a:cs typeface="Arial Narrow" panose="020B0604020202020204" pitchFamily="34" charset="0"/>
              </a:rPr>
              <a:t>: +Congestion, + sore throat, +loss of taste and smell</a:t>
            </a:r>
          </a:p>
          <a:p>
            <a:pPr marL="346075"/>
            <a:r>
              <a:rPr lang="en-US" sz="1400" u="sng" dirty="0">
                <a:latin typeface="Arial Narrow" panose="020B0604020202020204" pitchFamily="34" charset="0"/>
                <a:cs typeface="Arial Narrow" panose="020B0604020202020204" pitchFamily="34" charset="0"/>
              </a:rPr>
              <a:t>Respiratory</a:t>
            </a:r>
            <a:r>
              <a:rPr lang="en-US" sz="1400" dirty="0">
                <a:latin typeface="Arial Narrow" panose="020B0604020202020204" pitchFamily="34" charset="0"/>
                <a:cs typeface="Arial Narrow" panose="020B0604020202020204" pitchFamily="34" charset="0"/>
              </a:rPr>
              <a:t>: +Cough, +shortness of breath</a:t>
            </a:r>
          </a:p>
          <a:p>
            <a:pPr marL="346075"/>
            <a:r>
              <a:rPr lang="en-US" sz="1400" u="sng" dirty="0">
                <a:latin typeface="Arial Narrow" panose="020B0604020202020204" pitchFamily="34" charset="0"/>
                <a:cs typeface="Arial Narrow" panose="020B0604020202020204" pitchFamily="34" charset="0"/>
              </a:rPr>
              <a:t>Cardiovascular</a:t>
            </a:r>
            <a:r>
              <a:rPr lang="en-US" sz="1400" dirty="0">
                <a:latin typeface="Arial Narrow" panose="020B0604020202020204" pitchFamily="34" charset="0"/>
                <a:cs typeface="Arial Narrow" panose="020B0604020202020204" pitchFamily="34" charset="0"/>
              </a:rPr>
              <a:t>: No chest pain, no palpitations, no syncope</a:t>
            </a:r>
          </a:p>
          <a:p>
            <a:pPr marL="346075"/>
            <a:r>
              <a:rPr lang="en-US" sz="1400" u="sng" dirty="0">
                <a:latin typeface="Arial Narrow" panose="020B0604020202020204" pitchFamily="34" charset="0"/>
                <a:cs typeface="Arial Narrow" panose="020B0604020202020204" pitchFamily="34" charset="0"/>
              </a:rPr>
              <a:t>Gastrointestinal</a:t>
            </a:r>
            <a:r>
              <a:rPr lang="en-US" sz="1400" dirty="0">
                <a:latin typeface="Arial Narrow" panose="020B0604020202020204" pitchFamily="34" charset="0"/>
                <a:cs typeface="Arial Narrow" panose="020B0604020202020204" pitchFamily="34" charset="0"/>
              </a:rPr>
              <a:t>: +Diarrhea, +vomiting, no abdominal pain</a:t>
            </a:r>
          </a:p>
          <a:p>
            <a:pPr marL="346075"/>
            <a:r>
              <a:rPr lang="en-US" sz="1400" u="sng" dirty="0">
                <a:latin typeface="Arial Narrow" panose="020B0604020202020204" pitchFamily="34" charset="0"/>
                <a:cs typeface="Arial Narrow" panose="020B0604020202020204" pitchFamily="34" charset="0"/>
              </a:rPr>
              <a:t>Genitourinary</a:t>
            </a:r>
            <a:r>
              <a:rPr lang="en-US" sz="1400" dirty="0">
                <a:latin typeface="Arial Narrow" panose="020B0604020202020204" pitchFamily="34" charset="0"/>
                <a:cs typeface="Arial Narrow" panose="020B0604020202020204" pitchFamily="34" charset="0"/>
              </a:rPr>
              <a:t>: No dysuria, no hematuria</a:t>
            </a:r>
          </a:p>
          <a:p>
            <a:pPr marL="346075"/>
            <a:r>
              <a:rPr lang="en-US" sz="1400" u="sng" dirty="0">
                <a:latin typeface="Arial Narrow" panose="020B0604020202020204" pitchFamily="34" charset="0"/>
                <a:cs typeface="Arial Narrow" panose="020B0604020202020204" pitchFamily="34" charset="0"/>
              </a:rPr>
              <a:t>Neuro</a:t>
            </a:r>
            <a:r>
              <a:rPr lang="en-US" sz="1400" dirty="0">
                <a:latin typeface="Arial Narrow" panose="020B0604020202020204" pitchFamily="34" charset="0"/>
                <a:cs typeface="Arial Narrow" panose="020B0604020202020204" pitchFamily="34" charset="0"/>
              </a:rPr>
              <a:t>: +Headache, no focal weakness, no numbness, no tingling </a:t>
            </a:r>
          </a:p>
          <a:p>
            <a:pPr marL="346075"/>
            <a:r>
              <a:rPr lang="en-US" sz="1400" u="sng" dirty="0">
                <a:latin typeface="Arial Narrow" panose="020B0604020202020204" pitchFamily="34" charset="0"/>
                <a:cs typeface="Arial Narrow" panose="020B0604020202020204" pitchFamily="34" charset="0"/>
              </a:rPr>
              <a:t>Musculoskeletal</a:t>
            </a:r>
            <a:r>
              <a:rPr lang="en-US" sz="1400" dirty="0">
                <a:latin typeface="Arial Narrow" panose="020B0604020202020204" pitchFamily="34" charset="0"/>
                <a:cs typeface="Arial Narrow" panose="020B0604020202020204" pitchFamily="34" charset="0"/>
              </a:rPr>
              <a:t>: No back pain, no joint swelling</a:t>
            </a:r>
          </a:p>
          <a:p>
            <a:pPr marL="346075"/>
            <a:r>
              <a:rPr lang="en-US" sz="1400" u="sng" dirty="0">
                <a:latin typeface="Arial Narrow" panose="020B0604020202020204" pitchFamily="34" charset="0"/>
                <a:cs typeface="Arial Narrow" panose="020B0604020202020204" pitchFamily="34" charset="0"/>
              </a:rPr>
              <a:t>Skin</a:t>
            </a:r>
            <a:r>
              <a:rPr lang="en-US" sz="1400" dirty="0">
                <a:latin typeface="Arial Narrow" panose="020B0604020202020204" pitchFamily="34" charset="0"/>
                <a:cs typeface="Arial Narrow" panose="020B0604020202020204" pitchFamily="34" charset="0"/>
              </a:rPr>
              <a:t>: No jaundice, no rash</a:t>
            </a:r>
          </a:p>
          <a:p>
            <a:pPr marL="346075"/>
            <a:r>
              <a:rPr lang="en-US" sz="1400" u="sng" dirty="0">
                <a:latin typeface="Arial Narrow" panose="020B0604020202020204" pitchFamily="34" charset="0"/>
                <a:cs typeface="Arial Narrow" panose="020B0604020202020204" pitchFamily="34" charset="0"/>
              </a:rPr>
              <a:t>Allergy/immunologic</a:t>
            </a:r>
            <a:r>
              <a:rPr lang="en-US" sz="1400" dirty="0">
                <a:latin typeface="Arial Narrow" panose="020B0604020202020204" pitchFamily="34" charset="0"/>
                <a:cs typeface="Arial Narrow" panose="020B0604020202020204" pitchFamily="34" charset="0"/>
              </a:rPr>
              <a:t>: No recurrent infections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Vital Signs: </a:t>
            </a:r>
          </a:p>
          <a:p>
            <a:pPr marL="346075"/>
            <a:r>
              <a:rPr lang="en-US" sz="1400" u="sng" dirty="0">
                <a:latin typeface="Arial Narrow" panose="020B0604020202020204" pitchFamily="34" charset="0"/>
                <a:cs typeface="Arial Narrow" panose="020B0604020202020204" pitchFamily="34" charset="0"/>
              </a:rPr>
              <a:t>Temperature</a:t>
            </a:r>
            <a:r>
              <a:rPr lang="en-US" sz="1400" dirty="0">
                <a:latin typeface="Arial Narrow" panose="020B0604020202020204" pitchFamily="34" charset="0"/>
                <a:cs typeface="Arial Narrow" panose="020B0604020202020204" pitchFamily="34" charset="0"/>
              </a:rPr>
              <a:t>: 38.2 </a:t>
            </a:r>
            <a:r>
              <a:rPr lang="en-US" sz="1400" dirty="0" err="1">
                <a:latin typeface="Arial Narrow" panose="020B0604020202020204" pitchFamily="34" charset="0"/>
                <a:cs typeface="Arial Narrow" panose="020B0604020202020204" pitchFamily="34" charset="0"/>
              </a:rPr>
              <a:t>DegC</a:t>
            </a:r>
            <a:endParaRPr lang="en-US" sz="1400" dirty="0">
              <a:latin typeface="Arial Narrow" panose="020B0604020202020204" pitchFamily="34" charset="0"/>
              <a:cs typeface="Arial Narrow" panose="020B0604020202020204" pitchFamily="34" charset="0"/>
            </a:endParaRPr>
          </a:p>
          <a:p>
            <a:pPr marL="346075"/>
            <a:r>
              <a:rPr lang="en-US" sz="1400" u="sng" dirty="0">
                <a:latin typeface="Arial Narrow" panose="020B0604020202020204" pitchFamily="34" charset="0"/>
                <a:cs typeface="Arial Narrow" panose="020B0604020202020204" pitchFamily="34" charset="0"/>
              </a:rPr>
              <a:t>Peripheral Pulse Rate</a:t>
            </a:r>
            <a:r>
              <a:rPr lang="en-US" sz="1400" dirty="0">
                <a:latin typeface="Arial Narrow" panose="020B0604020202020204" pitchFamily="34" charset="0"/>
                <a:cs typeface="Arial Narrow" panose="020B0604020202020204" pitchFamily="34" charset="0"/>
              </a:rPr>
              <a:t>: 110</a:t>
            </a:r>
          </a:p>
          <a:p>
            <a:pPr marL="346075"/>
            <a:r>
              <a:rPr lang="en-US" sz="1400" u="sng" dirty="0">
                <a:latin typeface="Arial Narrow" panose="020B0604020202020204" pitchFamily="34" charset="0"/>
                <a:cs typeface="Arial Narrow" panose="020B0604020202020204" pitchFamily="34" charset="0"/>
              </a:rPr>
              <a:t>Respiratory Rate</a:t>
            </a:r>
            <a:r>
              <a:rPr lang="en-US" sz="1400" dirty="0">
                <a:latin typeface="Arial Narrow" panose="020B0604020202020204" pitchFamily="34" charset="0"/>
                <a:cs typeface="Arial Narrow" panose="020B0604020202020204" pitchFamily="34" charset="0"/>
              </a:rPr>
              <a:t>: 28 breaths/min</a:t>
            </a:r>
          </a:p>
          <a:p>
            <a:pPr marL="346075"/>
            <a:r>
              <a:rPr lang="en-US" sz="1400" u="sng" dirty="0">
                <a:latin typeface="Arial Narrow" panose="020B0604020202020204" pitchFamily="34" charset="0"/>
                <a:cs typeface="Arial Narrow" panose="020B0604020202020204" pitchFamily="34" charset="0"/>
              </a:rPr>
              <a:t>Blood Pressure</a:t>
            </a:r>
            <a:r>
              <a:rPr lang="en-US" sz="1400" dirty="0">
                <a:latin typeface="Arial Narrow" panose="020B0604020202020204" pitchFamily="34" charset="0"/>
                <a:cs typeface="Arial Narrow" panose="020B0604020202020204" pitchFamily="34" charset="0"/>
              </a:rPr>
              <a:t>: 158/85</a:t>
            </a:r>
          </a:p>
          <a:p>
            <a:pPr marL="346075"/>
            <a:r>
              <a:rPr lang="en-US" sz="1400" u="sng" dirty="0">
                <a:latin typeface="Arial Narrow" panose="020B0604020202020204" pitchFamily="34" charset="0"/>
                <a:cs typeface="Arial Narrow" panose="020B0604020202020204" pitchFamily="34" charset="0"/>
              </a:rPr>
              <a:t>SpO2</a:t>
            </a:r>
            <a:r>
              <a:rPr lang="en-US" sz="1400" dirty="0">
                <a:latin typeface="Arial Narrow" panose="020B0604020202020204" pitchFamily="34" charset="0"/>
                <a:cs typeface="Arial Narrow" panose="020B0604020202020204" pitchFamily="34" charset="0"/>
              </a:rPr>
              <a:t>: 88% (room air) </a:t>
            </a: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810287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81369"/>
            <a:ext cx="8382000" cy="1918987"/>
          </a:xfrm>
          <a:prstGeom prst="rect">
            <a:avLst/>
          </a:prstGeom>
          <a:noFill/>
        </p:spPr>
        <p:txBody>
          <a:bodyPr wrap="square" rtlCol="0">
            <a:spAutoFit/>
          </a:bodyPr>
          <a:lstStyle/>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Past Medical History: </a:t>
            </a:r>
            <a:r>
              <a:rPr lang="en-US" sz="1400" dirty="0">
                <a:latin typeface="Arial Narrow" panose="020B0604020202020204" pitchFamily="34" charset="0"/>
                <a:cs typeface="Arial Narrow" panose="020B0604020202020204" pitchFamily="34" charset="0"/>
              </a:rPr>
              <a:t>Diabetes, and high cholesterol and blood pressure. He has good mobility and mental health.</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 </a:t>
            </a:r>
            <a:r>
              <a:rPr lang="en-US" sz="1400" dirty="0">
                <a:latin typeface="Arial Narrow" panose="020B0604020202020204" pitchFamily="34" charset="0"/>
                <a:cs typeface="Arial Narrow" panose="020B0604020202020204" pitchFamily="34" charset="0"/>
              </a:rPr>
              <a:t>Heart disease </a:t>
            </a:r>
          </a:p>
          <a:p>
            <a:endParaRPr lang="en-US" sz="14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47489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picture containing outdoor, tree, sky, flower&#10;&#10;Description automatically generated">
            <a:extLst>
              <a:ext uri="{FF2B5EF4-FFF2-40B4-BE49-F238E27FC236}">
                <a16:creationId xmlns:a16="http://schemas.microsoft.com/office/drawing/2014/main" id="{1FF55E29-41EA-86B8-BC64-652DC206219E}"/>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250424" y="1047750"/>
            <a:ext cx="5715000" cy="321164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0" marR="0" lvl="0" indent="0" algn="l" defTabSz="914400" rtl="0" eaLnBrk="1" fontAlgn="auto" latinLnBrk="0" hangingPunct="1">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574675" marR="0" lvl="0" algn="l" defTabSz="914400" rtl="0" eaLnBrk="1" fontAlgn="auto" latinLnBrk="0" hangingPunct="1">
              <a:buClrTx/>
              <a:buSzTx/>
              <a:buFontTx/>
              <a:buNone/>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If go on with ventilator, transported to rehab (wake and stable)  </a:t>
            </a:r>
          </a:p>
          <a:p>
            <a:pPr marL="574675" marR="0" lvl="0" algn="l" defTabSz="914400" rtl="0" eaLnBrk="1" fontAlgn="auto" latinLnBrk="0" hangingPunct="1">
              <a:buClrTx/>
              <a:buSzTx/>
              <a:buFontTx/>
              <a:buNone/>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Indian Health Services (agency) does have contracts with nursing home and long-term care facilities as well as hospice if the patient needs to be transferred. However, the patient continues not doing well and is rapidly progressing to a critical point that the providers inform the family to be prepared to take him off the ventilator. </a:t>
            </a:r>
            <a:endParaRPr lang="en-US" sz="1400" dirty="0">
              <a:solidFill>
                <a:prstClr val="black"/>
              </a:solidFill>
              <a:latin typeface="Arial Narrow" panose="020B0604020202020204" pitchFamily="34" charset="0"/>
            </a:endParaRPr>
          </a:p>
          <a:p>
            <a:pPr marL="574675" marR="0" lvl="0" algn="l" defTabSz="914400" rtl="0" eaLnBrk="1" fontAlgn="auto" latinLnBrk="0" hangingPunct="1">
              <a:buClrTx/>
              <a:buSzTx/>
              <a:buFontTx/>
              <a:buNone/>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spTree>
    <p:extLst>
      <p:ext uri="{BB962C8B-B14F-4D97-AF65-F5344CB8AC3E}">
        <p14:creationId xmlns:p14="http://schemas.microsoft.com/office/powerpoint/2010/main" val="3345175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047750"/>
            <a:ext cx="8246348" cy="3857979"/>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Community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R="0" lvl="0" algn="l" defTabSz="914400" rtl="0" eaLnBrk="1" fontAlgn="auto" latinLnBrk="0" hangingPunct="1">
              <a:buClrTx/>
              <a:buSzTx/>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635000" marR="0" lvl="0" algn="l" defTabSz="914400" rtl="0" eaLnBrk="1" fontAlgn="auto" latinLnBrk="0" hangingPunct="1">
              <a:buClrTx/>
              <a:buSzTx/>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Since the patient has COVID-19, he will not be able to be discharged back to home now, although there are community health representatives (CHRs) who will visit patient if he was able to return home. </a:t>
            </a:r>
          </a:p>
          <a:p>
            <a:pPr marL="635000" marR="0" lvl="0" algn="l" defTabSz="914400" rtl="0" eaLnBrk="1" fontAlgn="auto" latinLnBrk="0" hangingPunct="1">
              <a:buClrTx/>
              <a:buSzTx/>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635000" marR="0" lvl="0" algn="l" defTabSz="914400" rtl="0" eaLnBrk="1" fontAlgn="auto" latinLnBrk="0" hangingPunct="1">
              <a:buClrTx/>
              <a:buSzTx/>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Regarding death – family members will have to make the decision and help with all the associated issues of death. There are no community services on death. </a:t>
            </a:r>
          </a:p>
          <a:p>
            <a:pPr marL="635000" marR="0" lvl="0" algn="l" defTabSz="914400" rtl="0" eaLnBrk="1" fontAlgn="auto" latinLnBrk="0" hangingPunct="1">
              <a:buClrTx/>
              <a:buSzTx/>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635000" marR="0" lvl="0" algn="l" defTabSz="914400" rtl="0" eaLnBrk="1" fontAlgn="auto" latinLnBrk="0" hangingPunct="1">
              <a:buClrTx/>
              <a:buSzTx/>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Bereavement support for the children is available if the young mother will give consent for it.</a:t>
            </a:r>
          </a:p>
          <a:p>
            <a:pPr marL="635000" marR="0" lvl="0" algn="l" defTabSz="914400" rtl="0" eaLnBrk="1" fontAlgn="auto" latinLnBrk="0" hangingPunct="1">
              <a:buClrTx/>
              <a:buSzTx/>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635000" marR="0" lvl="0" algn="l" defTabSz="914400" rtl="0" eaLnBrk="1" fontAlgn="auto" latinLnBrk="0" hangingPunct="1">
              <a:buClrTx/>
              <a:buSzTx/>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It is important to inquire about religious or spiritual beliefs from the family members to guide further discussion and clinical decision-making. Often, traditional healers or trusted spiritual leaders can be consulted. </a:t>
            </a:r>
          </a:p>
          <a:p>
            <a:pPr marR="0" lvl="0" algn="l" defTabSz="914400" rtl="0" eaLnBrk="1" fontAlgn="auto" latinLnBrk="0" hangingPunct="1">
              <a:buClrTx/>
              <a:buSzTx/>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 </a:t>
            </a:r>
          </a:p>
        </p:txBody>
      </p:sp>
    </p:spTree>
    <p:extLst>
      <p:ext uri="{BB962C8B-B14F-4D97-AF65-F5344CB8AC3E}">
        <p14:creationId xmlns:p14="http://schemas.microsoft.com/office/powerpoint/2010/main" val="3147188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
        <p:nvSpPr>
          <p:cNvPr id="8" name="TextBox 7">
            <a:extLst>
              <a:ext uri="{FF2B5EF4-FFF2-40B4-BE49-F238E27FC236}">
                <a16:creationId xmlns:a16="http://schemas.microsoft.com/office/drawing/2014/main" id="{7741906B-2893-30BE-548E-2EB09F7CA9EA}"/>
              </a:ext>
            </a:extLst>
          </p:cNvPr>
          <p:cNvSpPr txBox="1"/>
          <p:nvPr/>
        </p:nvSpPr>
        <p:spPr>
          <a:xfrm>
            <a:off x="304800" y="1200150"/>
            <a:ext cx="8610600" cy="800219"/>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35-year-old male with past medical history of diabetes, hyperlipidemia, and hypertension presents with flu/cold-like symptoms found to be in hypoxic respiratory failure secondary to COVID-19 pneumonia and admitted to the ICU on high-flow nasal cannula. </a:t>
            </a:r>
          </a:p>
          <a:p>
            <a:endParaRPr lang="en-US" dirty="0"/>
          </a:p>
        </p:txBody>
      </p:sp>
    </p:spTree>
    <p:extLst>
      <p:ext uri="{BB962C8B-B14F-4D97-AF65-F5344CB8AC3E}">
        <p14:creationId xmlns:p14="http://schemas.microsoft.com/office/powerpoint/2010/main" val="874725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1057212"/>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No advance care planning on file as culturally the patient and family don’t talk about death, so there are no advance directives or wills. </a:t>
            </a: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972185" y="1654565"/>
            <a:ext cx="4572000"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sp>
        <p:nvSpPr>
          <p:cNvPr id="25" name="TextBox 24">
            <a:extLst>
              <a:ext uri="{FF2B5EF4-FFF2-40B4-BE49-F238E27FC236}">
                <a16:creationId xmlns:a16="http://schemas.microsoft.com/office/drawing/2014/main" id="{0FDB85B0-68A4-4B5F-856B-CA9F49422ED1}"/>
              </a:ext>
            </a:extLst>
          </p:cNvPr>
          <p:cNvSpPr txBox="1"/>
          <p:nvPr/>
        </p:nvSpPr>
        <p:spPr>
          <a:xfrm>
            <a:off x="377635" y="1266603"/>
            <a:ext cx="4572000" cy="1600438"/>
          </a:xfrm>
          <a:prstGeom prst="rect">
            <a:avLst/>
          </a:prstGeom>
          <a:noFill/>
        </p:spPr>
        <p:txBody>
          <a:bodyPr wrap="square" rtlCol="0">
            <a:spAutoFit/>
          </a:bodyPr>
          <a:lstStyle/>
          <a:p>
            <a:r>
              <a:rPr lang="en-US" sz="1400" dirty="0">
                <a:latin typeface="Arial Narrow" panose="020B0604020202020204" pitchFamily="34" charset="0"/>
              </a:rPr>
              <a:t>1.</a:t>
            </a:r>
          </a:p>
          <a:p>
            <a:endParaRPr lang="en-US" sz="1400" dirty="0">
              <a:latin typeface="Arial Narrow" panose="020B0604020202020204" pitchFamily="34" charset="0"/>
            </a:endParaRPr>
          </a:p>
          <a:p>
            <a:r>
              <a:rPr lang="en-US" sz="1400" dirty="0">
                <a:latin typeface="Arial Narrow" panose="020B0604020202020204" pitchFamily="34" charset="0"/>
              </a:rPr>
              <a:t>2.</a:t>
            </a:r>
          </a:p>
          <a:p>
            <a:endParaRPr lang="en-US" sz="1400" dirty="0">
              <a:latin typeface="Arial Narrow" panose="020B0604020202020204" pitchFamily="34" charset="0"/>
            </a:endParaRPr>
          </a:p>
          <a:p>
            <a:r>
              <a:rPr lang="en-US" sz="1400" dirty="0">
                <a:latin typeface="Arial Narrow" panose="020B0604020202020204" pitchFamily="34" charset="0"/>
              </a:rPr>
              <a:t>3.</a:t>
            </a: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pic>
        <p:nvPicPr>
          <p:cNvPr id="2" name="Picture 1">
            <a:extLst>
              <a:ext uri="{FF2B5EF4-FFF2-40B4-BE49-F238E27FC236}">
                <a16:creationId xmlns:a16="http://schemas.microsoft.com/office/drawing/2014/main" id="{A9F6FBA0-016E-4871-879D-59F0266B81AA}"/>
              </a:ext>
            </a:extLst>
          </p:cNvPr>
          <p:cNvPicPr>
            <a:picLocks noChangeAspect="1"/>
          </p:cNvPicPr>
          <p:nvPr/>
        </p:nvPicPr>
        <p:blipFill>
          <a:blip r:embed="rId2"/>
          <a:stretch>
            <a:fillRect/>
          </a:stretch>
        </p:blipFill>
        <p:spPr>
          <a:xfrm>
            <a:off x="6282205" y="935596"/>
            <a:ext cx="2859272" cy="4096867"/>
          </a:xfrm>
          <a:prstGeom prst="rect">
            <a:avLst/>
          </a:prstGeom>
        </p:spPr>
      </p:pic>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400562" y="935671"/>
            <a:ext cx="2743438" cy="4115157"/>
          </a:xfrm>
          <a:prstGeom prst="rect">
            <a:avLst/>
          </a:prstGeom>
        </p:spPr>
      </p:pic>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5638800" cy="358393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a:t>
            </a:r>
          </a:p>
          <a:p>
            <a:endParaRPr lang="en-US" sz="1400" b="1"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The patient is not doing well and continues to require ventilation support. Mechanical ventilation requires sedating medications; therefore, the patient is unable to make end-of-life decisions. His mother is communicating with about what the patient’s main interest may be and what she wants the provider to do as the patient’s condition is progressing to more critical stages. The decision on whether to keep the patient on the ventilator will have to be made soon. Patient never express any wishes, so it is unknown what he would have wanted. </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do they want their health for?</a:t>
            </a:r>
            <a:r>
              <a:rPr lang="en-US" sz="1400" dirty="0">
                <a:latin typeface="Arial Narrow" panose="020B0604020202020204" pitchFamily="34" charset="0"/>
                <a:cs typeface="Arial Narrow" panose="020B0604020202020204" pitchFamily="34" charset="0"/>
              </a:rPr>
              <a:t>  </a:t>
            </a:r>
            <a:endParaRPr lang="en-US" sz="1400" b="1" dirty="0">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r>
              <a:rPr lang="en-US" sz="1400" dirty="0">
                <a:solidFill>
                  <a:schemeClr val="tx2">
                    <a:lumMod val="75000"/>
                  </a:schemeClr>
                </a:solidFill>
                <a:latin typeface="Arial Narrow" panose="020B0604020202020204" pitchFamily="34" charset="0"/>
              </a:rPr>
              <a:t> </a:t>
            </a:r>
          </a:p>
        </p:txBody>
      </p:sp>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2694790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533400" y="1123950"/>
            <a:ext cx="7620000" cy="321203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796518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ED596769-8C08-8438-5662-AF8B2262172A}"/>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sp>
        <p:nvSpPr>
          <p:cNvPr id="7" name="TextBox 6">
            <a:extLst>
              <a:ext uri="{FF2B5EF4-FFF2-40B4-BE49-F238E27FC236}">
                <a16:creationId xmlns:a16="http://schemas.microsoft.com/office/drawing/2014/main" id="{2A3DBF42-9363-AB4C-ADB7-87CB1BE9CD1D}"/>
              </a:ext>
            </a:extLst>
          </p:cNvPr>
          <p:cNvSpPr txBox="1"/>
          <p:nvPr/>
        </p:nvSpPr>
        <p:spPr>
          <a:xfrm>
            <a:off x="381000" y="1076415"/>
            <a:ext cx="56388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Best Case / Worst Case:</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Risk / Benefit of Intervention:</a:t>
            </a: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Tree>
    <p:extLst>
      <p:ext uri="{BB962C8B-B14F-4D97-AF65-F5344CB8AC3E}">
        <p14:creationId xmlns:p14="http://schemas.microsoft.com/office/powerpoint/2010/main" val="3590193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57499" y="969004"/>
            <a:ext cx="6172200" cy="513050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What role do other disciplines play in this patient’s end-of-life care?</a:t>
            </a:r>
          </a:p>
          <a:p>
            <a:r>
              <a:rPr lang="en-US" sz="1400" dirty="0">
                <a:latin typeface="Arial Narrow" panose="020B0604020202020204" pitchFamily="34" charset="0"/>
                <a:cs typeface="Arial Narrow" panose="020B0604020202020204" pitchFamily="34" charset="0"/>
              </a:rPr>
              <a:t>Nurse will be the main person with the communication.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Physician will say about the large picture.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Patient care-technician, billing staff, therapist, and transportation coordinator may also be involved.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Pharmacies — medications from IHS, oxygen home (if the patient survived), treatment options etc.</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Public Health (case confirmation, contact tracing, social support, policy issues--- who should pay, advocate for the family and patient (IHS is the last resource), advanced directives (Navajo common law marriages vs. legal marriages), community health workers etc.</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person, indoor, computer, using&#10;&#10;Description automatically generated">
            <a:extLst>
              <a:ext uri="{FF2B5EF4-FFF2-40B4-BE49-F238E27FC236}">
                <a16:creationId xmlns:a16="http://schemas.microsoft.com/office/drawing/2014/main" id="{44D15937-C00F-AAF6-4980-39241B189018}"/>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321203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How will you approach utilizing a team approach to providing care?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Are there any integrative, traditional, or complementary therapies that will help the patient at this stage or later?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4290242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Can you identify any overarching bias?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t>
              </a:r>
              <a:r>
                <a:rPr lang="en-US" sz="1400">
                  <a:latin typeface="Arial Narrow" panose="020B0604020202020204" pitchFamily="34" charset="0"/>
                  <a:cs typeface="Arial Narrow" panose="020B0604020202020204" pitchFamily="34" charset="0"/>
                </a:rPr>
                <a:t>and end-of-life </a:t>
              </a:r>
              <a:r>
                <a:rPr lang="en-US" sz="1400" dirty="0">
                  <a:latin typeface="Arial Narrow" panose="020B0604020202020204" pitchFamily="34" charset="0"/>
                  <a:cs typeface="Arial Narrow" panose="020B0604020202020204" pitchFamily="34" charset="0"/>
                </a:rPr>
                <a:t>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 of 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998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Arial Narrow" panose="020B0604020202020204" pitchFamily="34" charset="0"/>
              <a:ea typeface="+mn-ea"/>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1305054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picture containing text, person, indoor, computer&#10;&#10;Description automatically generated">
            <a:extLst>
              <a:ext uri="{FF2B5EF4-FFF2-40B4-BE49-F238E27FC236}">
                <a16:creationId xmlns:a16="http://schemas.microsoft.com/office/drawing/2014/main" id="{2EFF25C5-5389-ED77-984A-0260F9F20224}"/>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35671"/>
            <a:ext cx="2743200" cy="4114800"/>
          </a:xfrm>
          <a:prstGeom prst="rect">
            <a:avLst/>
          </a:prstGeom>
        </p:spPr>
      </p:pic>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
        <p:nvSpPr>
          <p:cNvPr id="24" name="TextBox 23">
            <a:extLst>
              <a:ext uri="{FF2B5EF4-FFF2-40B4-BE49-F238E27FC236}">
                <a16:creationId xmlns:a16="http://schemas.microsoft.com/office/drawing/2014/main" id="{39518F48-52DD-4EE8-B423-BEDA6EC65E0D}"/>
              </a:ext>
            </a:extLst>
          </p:cNvPr>
          <p:cNvSpPr txBox="1"/>
          <p:nvPr/>
        </p:nvSpPr>
        <p:spPr>
          <a:xfrm>
            <a:off x="377635" y="1266603"/>
            <a:ext cx="4572000" cy="1600438"/>
          </a:xfrm>
          <a:prstGeom prst="rect">
            <a:avLst/>
          </a:prstGeom>
          <a:noFill/>
        </p:spPr>
        <p:txBody>
          <a:bodyPr wrap="square" rtlCol="0">
            <a:spAutoFit/>
          </a:bodyPr>
          <a:lstStyle/>
          <a:p>
            <a:r>
              <a:rPr lang="en-US" sz="1400" dirty="0">
                <a:latin typeface="Arial Narrow" panose="020B0604020202020204" pitchFamily="34" charset="0"/>
              </a:rPr>
              <a:t>1.</a:t>
            </a:r>
          </a:p>
          <a:p>
            <a:endParaRPr lang="en-US" sz="1400" dirty="0">
              <a:latin typeface="Arial Narrow" panose="020B0604020202020204" pitchFamily="34" charset="0"/>
            </a:endParaRPr>
          </a:p>
          <a:p>
            <a:r>
              <a:rPr lang="en-US" sz="1400" dirty="0">
                <a:latin typeface="Arial Narrow" panose="020B0604020202020204" pitchFamily="34" charset="0"/>
              </a:rPr>
              <a:t>2.</a:t>
            </a:r>
          </a:p>
          <a:p>
            <a:endParaRPr lang="en-US" sz="1400" dirty="0">
              <a:latin typeface="Arial Narrow" panose="020B0604020202020204" pitchFamily="34" charset="0"/>
            </a:endParaRPr>
          </a:p>
          <a:p>
            <a:r>
              <a:rPr lang="en-US" sz="1400" dirty="0">
                <a:latin typeface="Arial Narrow" panose="020B0604020202020204" pitchFamily="34" charset="0"/>
              </a:rPr>
              <a:t>3.</a:t>
            </a: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spTree>
    <p:extLst>
      <p:ext uri="{BB962C8B-B14F-4D97-AF65-F5344CB8AC3E}">
        <p14:creationId xmlns:p14="http://schemas.microsoft.com/office/powerpoint/2010/main" val="1814133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B69B92A-82B8-36DB-9EA3-0A57FB37736E}"/>
              </a:ext>
            </a:extLst>
          </p:cNvPr>
          <p:cNvGrpSpPr/>
          <p:nvPr/>
        </p:nvGrpSpPr>
        <p:grpSpPr>
          <a:xfrm>
            <a:off x="3074801" y="965697"/>
            <a:ext cx="6002524" cy="3767908"/>
            <a:chOff x="3352800" y="935671"/>
            <a:chExt cx="6002524" cy="3767908"/>
          </a:xfrm>
        </p:grpSpPr>
        <p:pic>
          <p:nvPicPr>
            <p:cNvPr id="16" name="Picture 15" descr="A computer with a blank screen&#10;&#10;Description automatically generated with medium confidence">
              <a:extLst>
                <a:ext uri="{FF2B5EF4-FFF2-40B4-BE49-F238E27FC236}">
                  <a16:creationId xmlns:a16="http://schemas.microsoft.com/office/drawing/2014/main" id="{F49FCC92-3751-0A97-AD8A-384BD732487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18" name="Picture 17" descr="Graphical user interface, website&#10;&#10;Description automatically generated">
              <a:extLst>
                <a:ext uri="{FF2B5EF4-FFF2-40B4-BE49-F238E27FC236}">
                  <a16:creationId xmlns:a16="http://schemas.microsoft.com/office/drawing/2014/main" id="{7E74D468-77ED-D50B-2DA8-3C8B53F1A75E}"/>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19" name="object 7">
            <a:extLst>
              <a:ext uri="{FF2B5EF4-FFF2-40B4-BE49-F238E27FC236}">
                <a16:creationId xmlns:a16="http://schemas.microsoft.com/office/drawing/2014/main" id="{D535AEE2-5DC3-4083-6926-BB019F09CEE9}"/>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20" name="object 3">
            <a:extLst>
              <a:ext uri="{FF2B5EF4-FFF2-40B4-BE49-F238E27FC236}">
                <a16:creationId xmlns:a16="http://schemas.microsoft.com/office/drawing/2014/main" id="{CD4D2F10-3406-2340-C477-96E8115B3D49}"/>
              </a:ext>
            </a:extLst>
          </p:cNvPr>
          <p:cNvGrpSpPr/>
          <p:nvPr/>
        </p:nvGrpSpPr>
        <p:grpSpPr>
          <a:xfrm>
            <a:off x="-5" y="0"/>
            <a:ext cx="9144000" cy="935990"/>
            <a:chOff x="-5" y="3425808"/>
            <a:chExt cx="9144000" cy="935990"/>
          </a:xfrm>
        </p:grpSpPr>
        <p:sp>
          <p:nvSpPr>
            <p:cNvPr id="27" name="object 4">
              <a:extLst>
                <a:ext uri="{FF2B5EF4-FFF2-40B4-BE49-F238E27FC236}">
                  <a16:creationId xmlns:a16="http://schemas.microsoft.com/office/drawing/2014/main" id="{A8120E24-4B16-0766-0ABC-DCB4963A3FAD}"/>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31" name="object 5">
              <a:extLst>
                <a:ext uri="{FF2B5EF4-FFF2-40B4-BE49-F238E27FC236}">
                  <a16:creationId xmlns:a16="http://schemas.microsoft.com/office/drawing/2014/main" id="{BAD58844-DCA2-1B89-2148-62234480CF02}"/>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32" name="object 6">
              <a:extLst>
                <a:ext uri="{FF2B5EF4-FFF2-40B4-BE49-F238E27FC236}">
                  <a16:creationId xmlns:a16="http://schemas.microsoft.com/office/drawing/2014/main" id="{992A3D66-2074-D313-F97D-9FDD02D0F217}"/>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33" name="object 7">
              <a:extLst>
                <a:ext uri="{FF2B5EF4-FFF2-40B4-BE49-F238E27FC236}">
                  <a16:creationId xmlns:a16="http://schemas.microsoft.com/office/drawing/2014/main" id="{0A36A7BB-A976-3BA4-73DF-13FC40F9433E}"/>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34" name="object 8">
              <a:extLst>
                <a:ext uri="{FF2B5EF4-FFF2-40B4-BE49-F238E27FC236}">
                  <a16:creationId xmlns:a16="http://schemas.microsoft.com/office/drawing/2014/main" id="{FC199CF1-8BC7-F166-3EBC-737738FFB0D1}"/>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35" name="Title 10">
            <a:extLst>
              <a:ext uri="{FF2B5EF4-FFF2-40B4-BE49-F238E27FC236}">
                <a16:creationId xmlns:a16="http://schemas.microsoft.com/office/drawing/2014/main" id="{4D8DF522-B8FF-8320-C5E9-FB1766F54EE1}"/>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36" name="Title 10">
            <a:extLst>
              <a:ext uri="{FF2B5EF4-FFF2-40B4-BE49-F238E27FC236}">
                <a16:creationId xmlns:a16="http://schemas.microsoft.com/office/drawing/2014/main" id="{06E9E4EA-84AF-8FBF-9F65-19F701AC3C82}"/>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37" name="object 14">
            <a:extLst>
              <a:ext uri="{FF2B5EF4-FFF2-40B4-BE49-F238E27FC236}">
                <a16:creationId xmlns:a16="http://schemas.microsoft.com/office/drawing/2014/main" id="{432EC5D3-9DB9-A166-DAE1-6DA6FF9BDAE2}"/>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600" y="232241"/>
            <a:ext cx="3124200" cy="463211"/>
          </a:xfrm>
          <a:prstGeom prst="rect">
            <a:avLst/>
          </a:prstGeom>
        </p:spPr>
      </p:pic>
      <p:sp>
        <p:nvSpPr>
          <p:cNvPr id="38" name="object 9">
            <a:extLst>
              <a:ext uri="{FF2B5EF4-FFF2-40B4-BE49-F238E27FC236}">
                <a16:creationId xmlns:a16="http://schemas.microsoft.com/office/drawing/2014/main" id="{CCC58611-9FEF-1027-CE3C-1E5219016035}"/>
              </a:ext>
            </a:extLst>
          </p:cNvPr>
          <p:cNvSpPr txBox="1"/>
          <p:nvPr/>
        </p:nvSpPr>
        <p:spPr>
          <a:xfrm>
            <a:off x="261615" y="2792958"/>
            <a:ext cx="3962400"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lose-up of people shaking hands&#10;&#10;Description automatically generated">
            <a:extLst>
              <a:ext uri="{FF2B5EF4-FFF2-40B4-BE49-F238E27FC236}">
                <a16:creationId xmlns:a16="http://schemas.microsoft.com/office/drawing/2014/main" id="{C23D83A8-4C99-06A3-65AF-C37269851411}"/>
              </a:ext>
            </a:extLst>
          </p:cNvPr>
          <p:cNvPicPr>
            <a:picLocks noChangeAspect="1"/>
          </p:cNvPicPr>
          <p:nvPr/>
        </p:nvPicPr>
        <p:blipFill>
          <a:blip r:embed="rId2" cstate="print">
            <a:alphaModFix amt="24000"/>
            <a:extLst>
              <a:ext uri="{28A0092B-C50C-407E-A947-70E740481C1C}">
                <a14:useLocalDpi xmlns:a14="http://schemas.microsoft.com/office/drawing/2010/main"/>
              </a:ext>
            </a:extLst>
          </a:blip>
          <a:stretch>
            <a:fillRect/>
          </a:stretch>
        </p:blipFill>
        <p:spPr>
          <a:xfrm>
            <a:off x="1241108" y="935671"/>
            <a:ext cx="7902892" cy="4207830"/>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sp>
        <p:nvSpPr>
          <p:cNvPr id="6" name="TextBox 5">
            <a:extLst>
              <a:ext uri="{FF2B5EF4-FFF2-40B4-BE49-F238E27FC236}">
                <a16:creationId xmlns:a16="http://schemas.microsoft.com/office/drawing/2014/main" id="{F31E57EB-4039-C64F-95E4-CBE074D43483}"/>
              </a:ext>
            </a:extLst>
          </p:cNvPr>
          <p:cNvSpPr txBox="1"/>
          <p:nvPr/>
        </p:nvSpPr>
        <p:spPr>
          <a:xfrm>
            <a:off x="304800" y="1101670"/>
            <a:ext cx="5486400" cy="3754874"/>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Members/Role:</a:t>
            </a:r>
          </a:p>
          <a:p>
            <a:endParaRPr lang="en-US" sz="1400" b="1" spc="100" dirty="0">
              <a:latin typeface="Arial Narrow" panose="020B0604020202020204" pitchFamily="34" charset="0"/>
              <a:cs typeface="Arial Narrow" panose="020B0604020202020204" pitchFamily="34" charset="0"/>
            </a:endParaRPr>
          </a:p>
          <a:p>
            <a:r>
              <a:rPr lang="en-US" sz="1400" spc="100" dirty="0">
                <a:latin typeface="Arial Narrow" panose="020B0604020202020204" pitchFamily="34" charset="0"/>
                <a:cs typeface="Arial Narrow" panose="020B0604020202020204" pitchFamily="34" charset="0"/>
              </a:rPr>
              <a:t>Nurse will be the main person with the communication.</a:t>
            </a:r>
          </a:p>
          <a:p>
            <a:r>
              <a:rPr lang="en-US" sz="1400" spc="100" dirty="0">
                <a:latin typeface="Arial Narrow" panose="020B0604020202020204" pitchFamily="34" charset="0"/>
                <a:cs typeface="Arial Narrow" panose="020B0604020202020204" pitchFamily="34" charset="0"/>
              </a:rPr>
              <a:t> </a:t>
            </a:r>
          </a:p>
          <a:p>
            <a:r>
              <a:rPr lang="en-US" sz="1400" spc="100" dirty="0">
                <a:latin typeface="Arial Narrow" panose="020B0604020202020204" pitchFamily="34" charset="0"/>
                <a:cs typeface="Arial Narrow" panose="020B0604020202020204" pitchFamily="34" charset="0"/>
              </a:rPr>
              <a:t>Physician will say about the large picture. </a:t>
            </a:r>
          </a:p>
          <a:p>
            <a:endParaRPr lang="en-US" sz="1400" spc="100" dirty="0">
              <a:latin typeface="Arial Narrow" panose="020B0604020202020204" pitchFamily="34" charset="0"/>
              <a:cs typeface="Arial Narrow" panose="020B0604020202020204" pitchFamily="34" charset="0"/>
            </a:endParaRPr>
          </a:p>
          <a:p>
            <a:r>
              <a:rPr lang="en-US" sz="1400" spc="100" dirty="0">
                <a:latin typeface="Arial Narrow" panose="020B0604020202020204" pitchFamily="34" charset="0"/>
                <a:cs typeface="Arial Narrow" panose="020B0604020202020204" pitchFamily="34" charset="0"/>
              </a:rPr>
              <a:t>Patient care-technician, billing staff, therapist, and transportation coordinator may also be involved. </a:t>
            </a:r>
          </a:p>
          <a:p>
            <a:endParaRPr lang="en-US" sz="1400" spc="100" dirty="0">
              <a:latin typeface="Arial Narrow" panose="020B0604020202020204" pitchFamily="34" charset="0"/>
              <a:cs typeface="Arial Narrow" panose="020B0604020202020204" pitchFamily="34" charset="0"/>
            </a:endParaRPr>
          </a:p>
          <a:p>
            <a:r>
              <a:rPr lang="en-US" sz="1400" spc="100" dirty="0">
                <a:latin typeface="Arial Narrow" panose="020B0604020202020204" pitchFamily="34" charset="0"/>
                <a:cs typeface="Arial Narrow" panose="020B0604020202020204" pitchFamily="34" charset="0"/>
              </a:rPr>
              <a:t>Pharmacies — medications from Indian Health Service (IHS), oxygen home (if the patient survived), treatment options etc.</a:t>
            </a:r>
          </a:p>
          <a:p>
            <a:endParaRPr lang="en-US" sz="1400" spc="100" dirty="0">
              <a:latin typeface="Arial Narrow" panose="020B0604020202020204" pitchFamily="34" charset="0"/>
              <a:cs typeface="Arial Narrow" panose="020B0604020202020204" pitchFamily="34" charset="0"/>
            </a:endParaRPr>
          </a:p>
          <a:p>
            <a:r>
              <a:rPr lang="en-US" sz="1400" spc="100" dirty="0">
                <a:latin typeface="Arial Narrow" panose="020B0604020202020204" pitchFamily="34" charset="0"/>
                <a:cs typeface="Arial Narrow" panose="020B0604020202020204" pitchFamily="34" charset="0"/>
              </a:rPr>
              <a:t>Public health (case confirmation, contact tracing, social support, policy issues — who should pay, advocate for the family and patient (IHS is the last resource), advanced directives (Navajo common law marriages vs. legal marriages), community health workers etc.</a:t>
            </a:r>
          </a:p>
          <a:p>
            <a:endParaRPr lang="en-US" sz="1400" b="1" spc="100" dirty="0">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166199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Setting of Encounter</a:t>
            </a:r>
            <a:r>
              <a:rPr lang="en-US" sz="1400" dirty="0">
                <a:latin typeface="Arial Narrow" panose="020B0604020202020204" pitchFamily="34" charset="0"/>
                <a:cs typeface="Arial Narrow" panose="020B0604020202020204" pitchFamily="34" charset="0"/>
              </a:rPr>
              <a:t>: Intensive Care Unit (ICU)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Patient is currently in the ICU on extracorporeal membrane oxygenation </a:t>
            </a:r>
            <a:r>
              <a:rPr lang="en-US" sz="1400" dirty="0"/>
              <a:t>(</a:t>
            </a:r>
            <a:r>
              <a:rPr lang="en-US" sz="1400" dirty="0">
                <a:latin typeface="Arial Narrow" panose="020B0604020202020204" pitchFamily="34" charset="0"/>
                <a:cs typeface="Arial Narrow" panose="020B0604020202020204" pitchFamily="34" charset="0"/>
              </a:rPr>
              <a:t>ECMO) and continuous renal replacement therapy (CRRT). Although he has expressed to his significant other the idea that “he didn’t want to live on tubes and would want to avoid prolonged suffering in the hospital,” he did agree to be intubated when it became necessary in the ICU. He has been on ECMO and CRRT for 5 days and shows no signs of recovery. He has been in the ICU for 3 weeks. His mother (decision-maker) said previously that she wants everything done to keep him alive.</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4185761"/>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Context: </a:t>
            </a:r>
            <a:r>
              <a:rPr lang="en-US" sz="1400" dirty="0">
                <a:latin typeface="Arial Narrow" panose="020B0604020202020204" pitchFamily="34" charset="0"/>
                <a:cs typeface="Arial Narrow" panose="020B0604020202020204" pitchFamily="34" charset="0"/>
              </a:rPr>
              <a:t>The patient had not been feeling well for a few days with some cold symptoms, such as fatigue, cough and headaches. He used over the counter medications to treat these symptoms with minimal relief. He did not see a doctor since he had no time off and was afraid of losing his job. Since symptom onset, the patient went back to his home on the reservation to visit his family. His parents provided Navajo teas to ease his flu symptoms, but his difficulty of breathing quickly worsened.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The family resides several hours away on the reservation and getting to the hospital is challenging. Discussion about the patient’s condition and prognosis has been done via iPad. The Acute Care Adult </a:t>
            </a:r>
            <a:r>
              <a:rPr lang="en-US" sz="1400" dirty="0" err="1">
                <a:latin typeface="Arial Narrow" panose="020B0604020202020204" pitchFamily="34" charset="0"/>
                <a:cs typeface="Arial Narrow" panose="020B0604020202020204" pitchFamily="34" charset="0"/>
              </a:rPr>
              <a:t>Gero</a:t>
            </a:r>
            <a:r>
              <a:rPr lang="en-US" sz="1400" dirty="0">
                <a:latin typeface="Arial Narrow" panose="020B0604020202020204" pitchFamily="34" charset="0"/>
                <a:cs typeface="Arial Narrow" panose="020B0604020202020204" pitchFamily="34" charset="0"/>
              </a:rPr>
              <a:t> Nurse Practitioner (ACAGNP) speaks to the patient’s mother and wife using a local translator. In discussion with the family about the patient’s situation, ACAGNP tells them that in her experience with a need for full breathing support from a machine and rapid decline, survival chances are very poor. She tells them that pain and patient struggle can be reduced with medication and soon the patient will not be able to communicate with them. They agree together to withdraw care. They request to have some time with their son via FaceTime on the iPad. They wish to allow family members to see him one last time and say good-bye. There are dozens of people who line up on the reservation to say good-bye on the iPad.  The process takes about an hour. The family does not want to observe the actual withdrawal of care. You express your condolences to the family and say good-bye. You assure them you will call them after their son has passed.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Reason for Encounter: </a:t>
            </a:r>
            <a:r>
              <a:rPr lang="en-US" sz="1400" dirty="0">
                <a:latin typeface="Arial Narrow" panose="020B0604020202020204" pitchFamily="34" charset="0"/>
                <a:cs typeface="Arial Narrow" panose="020B0604020202020204" pitchFamily="34" charset="0"/>
              </a:rPr>
              <a:t>Patient on ICU with diagnosis of COVID-19</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extLst>
      <p:ext uri="{BB962C8B-B14F-4D97-AF65-F5344CB8AC3E}">
        <p14:creationId xmlns:p14="http://schemas.microsoft.com/office/powerpoint/2010/main" val="346944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267765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Male</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a:t>
            </a:r>
            <a:r>
              <a:rPr lang="en-US" sz="1400" dirty="0">
                <a:latin typeface="Arial Narrow" panose="020B0604020202020204" pitchFamily="34" charset="0"/>
                <a:cs typeface="Arial Narrow" panose="020B0604020202020204" pitchFamily="34" charset="0"/>
              </a:rPr>
              <a:t>: 35-years-old</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Native American</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Lives at home in an apartment with his significant other who is the mother of his three children, but they are not married. He also lives with his elderly parents. His mother is the decision maker in the family. They have an apartment in the city, but right now are back on the reservation home. Patient’s wife and mother speak English but prefer their Native Language – Navajo.</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3004300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267765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Occupation</a:t>
            </a:r>
            <a:r>
              <a:rPr lang="en-US" sz="1400" dirty="0">
                <a:latin typeface="Arial Narrow" panose="020B0604020202020204" pitchFamily="34" charset="0"/>
                <a:cs typeface="Arial Narrow" panose="020B0604020202020204" pitchFamily="34" charset="0"/>
              </a:rPr>
              <a:t>: Patient has a seasonal job in a construction company and travels around the cities for work. There is no insurance for seasonal workers in the company.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a:t>
            </a:r>
            <a:r>
              <a:rPr lang="en-US" sz="1400" dirty="0">
                <a:latin typeface="Arial Narrow" panose="020B0604020202020204" pitchFamily="34" charset="0"/>
                <a:cs typeface="Arial Narrow" panose="020B0604020202020204" pitchFamily="34" charset="0"/>
              </a:rPr>
              <a:t>: Eligible for the following benefits/services. The patient only has Indian Health Services (IHS) (mainly primary care). Health services provided outside of IHS requires a PRC (Purchased/Referred Care). If IHS does not have adequate funding, these requests are sometimes denied or delayed, but this is not likely to happen in an emergent situation. Patient or family would have to work out with IHS for benefits if the service is outside of the approved providers. May be eligible for Medicaid but is not currently covered.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 The patient’s significant other is the mother to his three children who would need special care and consideration. The patient is a caregiver for his parents as their only living child. </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779386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21415" y="1152299"/>
            <a:ext cx="8382000" cy="332398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Social Economic Status: </a:t>
            </a:r>
            <a:r>
              <a:rPr lang="en-US" sz="1400" dirty="0">
                <a:latin typeface="Arial Narrow" panose="020B0604020202020204" pitchFamily="34" charset="0"/>
                <a:cs typeface="Arial Narrow" panose="020B0604020202020204" pitchFamily="34" charset="0"/>
              </a:rPr>
              <a:t>Income — seasonal construction worker, no insurance, employment site in the city, out of reservation, but still visits his family on the reservation, caught COVID at work or in the city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 Lives in an intergenerational household. Family members were exposed to COVID-19 by the patient. The home on the reservation does not have running water or indoor plumbing which complicates sanitation recommendations for COVID-19. The patient contributed financially to his family on the reservation. Socioeconomic burden will be increased without the patient’s income. There are Navajo programs for financial aid and food services — in towns and reservation office with DES. Legal resources — Navajo legal aid (help with issues on bank account with patient’s name only, life insurance beneficiary with children and parents, financial aid for death, car ownership etc.) As the significant other is not married to the patient, there are many legal issues to resolve.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 Mental Health Wellbeing: </a:t>
            </a:r>
            <a:r>
              <a:rPr lang="en-US" sz="1400" dirty="0">
                <a:latin typeface="Arial Narrow" panose="020B0604020202020204" pitchFamily="34" charset="0"/>
                <a:cs typeface="Arial Narrow" panose="020B0604020202020204" pitchFamily="34" charset="0"/>
              </a:rPr>
              <a:t>The patient is a former athlete in high school. He worked at parents’ home with animals and was physically active. He was diagnosed with diabetes since he started working in construction where he was living in hotels and eating fast food. </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14084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6094</TotalTime>
  <Words>2895</Words>
  <Application>Microsoft Office PowerPoint</Application>
  <PresentationFormat>On-screen Show (16:9)</PresentationFormat>
  <Paragraphs>275</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Black</vt:lpstr>
      <vt:lpstr>Arial Narrow</vt:lpstr>
      <vt:lpstr>Arial Rounded MT Bold</vt:lpstr>
      <vt:lpstr>Calibri</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Garcia, Edgar - (egarcia5)</cp:lastModifiedBy>
  <cp:revision>41</cp:revision>
  <dcterms:created xsi:type="dcterms:W3CDTF">2022-02-03T17:38:39Z</dcterms:created>
  <dcterms:modified xsi:type="dcterms:W3CDTF">2022-07-01T16:42:45Z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