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modernComment_10B_CC2AD61.xml" ContentType="application/vnd.ms-powerpoint.comments+xml"/>
  <Override PartName="/ppt/comments/modernComment_10D_B92524DC.xml" ContentType="application/vnd.ms-powerpoint.comments+xml"/>
  <Override PartName="/ppt/comments/modernComment_10C_C763532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3" r:id="rId7"/>
    <p:sldId id="284" r:id="rId8"/>
    <p:sldId id="267" r:id="rId9"/>
    <p:sldId id="285" r:id="rId10"/>
    <p:sldId id="269" r:id="rId11"/>
    <p:sldId id="271" r:id="rId12"/>
    <p:sldId id="286" r:id="rId13"/>
    <p:sldId id="287" r:id="rId14"/>
    <p:sldId id="268" r:id="rId15"/>
    <p:sldId id="288" r:id="rId16"/>
    <p:sldId id="272" r:id="rId17"/>
    <p:sldId id="273" r:id="rId18"/>
    <p:sldId id="274" r:id="rId19"/>
    <p:sldId id="275" r:id="rId20"/>
    <p:sldId id="262" r:id="rId21"/>
    <p:sldId id="263" r:id="rId22"/>
    <p:sldId id="276" r:id="rId23"/>
    <p:sldId id="277" r:id="rId24"/>
    <p:sldId id="278" r:id="rId25"/>
    <p:sldId id="279" r:id="rId26"/>
    <p:sldId id="282" r:id="rId27"/>
    <p:sldId id="280" r:id="rId2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1"/>
    <p:restoredTop sz="94830"/>
  </p:normalViewPr>
  <p:slideViewPr>
    <p:cSldViewPr>
      <p:cViewPr varScale="1">
        <p:scale>
          <a:sx n="143" d="100"/>
          <a:sy n="143" d="100"/>
        </p:scale>
        <p:origin x="38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omments/modernComment_10B_CC2AD61.xml><?xml version="1.0" encoding="utf-8"?>
<p188:cmLst xmlns:a="http://schemas.openxmlformats.org/drawingml/2006/main" xmlns:r="http://schemas.openxmlformats.org/officeDocument/2006/relationships" xmlns:p188="http://schemas.microsoft.com/office/powerpoint/2018/8/main">
  <p188:cm id="{400A7394-81BE-43F6-8FB8-CDEE279DF7FB}" authorId="{F9C4834C-71CA-4302-82C1-027B5B153D2B}" created="2022-06-30T03:03:44.229">
    <ac:txMkLst xmlns:ac="http://schemas.microsoft.com/office/drawing/2013/main/command">
      <pc:docMk xmlns:pc="http://schemas.microsoft.com/office/powerpoint/2013/main/command"/>
      <pc:sldMk xmlns:pc="http://schemas.microsoft.com/office/powerpoint/2013/main/command" cId="214084961" sldId="267"/>
      <ac:spMk id="8" creationId="{2661F2BC-5B17-5D4F-A2C4-0B2254B0FBEB}"/>
      <ac:txMk cp="27" len="166">
        <ac:context len="706" hash="3382313137"/>
      </ac:txMk>
    </ac:txMkLst>
    <p188:pos x="8137897" y="515048"/>
    <p188:txBody>
      <a:bodyPr/>
      <a:lstStyle/>
      <a:p>
        <a:r>
          <a:rPr lang="en-US"/>
          <a:t>This is wrong. This is from scenario 1. Do we delete it or fill it in ourselves?</a:t>
        </a:r>
      </a:p>
    </p188:txBody>
  </p188:cm>
  <p188:cm id="{C48A7086-3243-4834-8817-F6DCBF2CA2CA}" authorId="{F9C4834C-71CA-4302-82C1-027B5B153D2B}" created="2022-06-30T03:04:38.308">
    <ac:txMkLst xmlns:ac="http://schemas.microsoft.com/office/drawing/2013/main/command">
      <pc:docMk xmlns:pc="http://schemas.microsoft.com/office/powerpoint/2013/main/command"/>
      <pc:sldMk xmlns:pc="http://schemas.microsoft.com/office/powerpoint/2013/main/command" cId="214084961" sldId="267"/>
      <ac:spMk id="8" creationId="{2661F2BC-5B17-5D4F-A2C4-0B2254B0FBEB}"/>
      <ac:txMk cp="494" len="70">
        <ac:context len="706" hash="3382313137"/>
      </ac:txMk>
    </ac:txMkLst>
    <p188:pos x="4876904" y="2431983"/>
    <p188:txBody>
      <a:bodyPr/>
      <a:lstStyle/>
      <a:p>
        <a:r>
          <a:rPr lang="en-US"/>
          <a:t>I thought she was unemployed? Is this true that she contributed financially?</a:t>
        </a:r>
      </a:p>
    </p188:txBody>
  </p188:cm>
</p188:cmLst>
</file>

<file path=ppt/comments/modernComment_10C_C7635322.xml><?xml version="1.0" encoding="utf-8"?>
<p188:cmLst xmlns:a="http://schemas.openxmlformats.org/drawingml/2006/main" xmlns:r="http://schemas.openxmlformats.org/officeDocument/2006/relationships" xmlns:p188="http://schemas.microsoft.com/office/powerpoint/2018/8/main">
  <p188:cm id="{851BBEAD-B45D-4F99-8E21-E92E459834B6}" authorId="{F9C4834C-71CA-4302-82C1-027B5B153D2B}" created="2022-06-30T03:12:31.628">
    <ac:txMkLst xmlns:ac="http://schemas.microsoft.com/office/drawing/2013/main/command">
      <pc:docMk xmlns:pc="http://schemas.microsoft.com/office/powerpoint/2013/main/command"/>
      <pc:sldMk xmlns:pc="http://schemas.microsoft.com/office/powerpoint/2013/main/command" cId="3345175330" sldId="268"/>
      <ac:spMk id="8" creationId="{2661F2BC-5B17-5D4F-A2C4-0B2254B0FBEB}"/>
      <ac:txMk cp="270" len="95">
        <ac:context len="587" hash="175572460"/>
      </ac:txMk>
    </ac:txMkLst>
    <p188:pos x="5481552" y="2653917"/>
    <p188:txBody>
      <a:bodyPr/>
      <a:lstStyle/>
      <a:p>
        <a:r>
          <a:rPr lang="en-US"/>
          <a:t>Also more appropriate for scenario 1</a:t>
        </a:r>
      </a:p>
    </p188:txBody>
  </p188:cm>
</p188:cmLst>
</file>

<file path=ppt/comments/modernComment_10D_B92524DC.xml><?xml version="1.0" encoding="utf-8"?>
<p188:cmLst xmlns:a="http://schemas.openxmlformats.org/drawingml/2006/main" xmlns:r="http://schemas.openxmlformats.org/officeDocument/2006/relationships" xmlns:p188="http://schemas.microsoft.com/office/powerpoint/2018/8/main">
  <p188:cm id="{A02F205E-A1A9-4916-B7DB-541ACD150549}" authorId="{F9C4834C-71CA-4302-82C1-027B5B153D2B}" created="2022-06-30T03:09:59.969">
    <ac:txMkLst xmlns:ac="http://schemas.microsoft.com/office/drawing/2013/main/command">
      <pc:docMk xmlns:pc="http://schemas.microsoft.com/office/powerpoint/2013/main/command"/>
      <pc:sldMk xmlns:pc="http://schemas.microsoft.com/office/powerpoint/2013/main/command" cId="3106219228" sldId="269"/>
      <ac:spMk id="8" creationId="{2661F2BC-5B17-5D4F-A2C4-0B2254B0FBEB}"/>
      <ac:txMk cp="0" len="28">
        <ac:context len="1275" hash="529832201"/>
      </ac:txMk>
    </ac:txMkLst>
    <p188:pos x="1964993" y="312026"/>
    <p188:txBody>
      <a:bodyPr/>
      <a:lstStyle/>
      <a:p>
        <a:r>
          <a:rPr lang="en-US"/>
          <a:t>I think this is also just taken from scenario 1. Do we edit to match scenario 2?</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D_B92524DC.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0C_C763532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B_CC2AD6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486098" y="3265451"/>
            <a:ext cx="8124502"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70-Year-Old Native American Woman Living with COVID-19 — Scenario 2</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5">
            <a:extLst>
              <a:ext uri="{FF2B5EF4-FFF2-40B4-BE49-F238E27FC236}">
                <a16:creationId xmlns:a16="http://schemas.microsoft.com/office/drawing/2014/main" id="{956C5959-A51C-0BEF-B0D2-143D1A4EEBED}"/>
              </a:ext>
            </a:extLst>
          </p:cNvPr>
          <p:cNvSpPr txBox="1"/>
          <p:nvPr/>
        </p:nvSpPr>
        <p:spPr>
          <a:xfrm>
            <a:off x="486097" y="1901568"/>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0" name="Rectangle 19">
            <a:extLst>
              <a:ext uri="{FF2B5EF4-FFF2-40B4-BE49-F238E27FC236}">
                <a16:creationId xmlns:a16="http://schemas.microsoft.com/office/drawing/2014/main" id="{49DFB1E0-165D-B033-A551-CEF88F5DD382}"/>
              </a:ext>
            </a:extLst>
          </p:cNvPr>
          <p:cNvSpPr/>
          <p:nvPr/>
        </p:nvSpPr>
        <p:spPr>
          <a:xfrm>
            <a:off x="2045186" y="1242765"/>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The patient had not been feeling well for a few days with some cold symptoms, such as fatigue, cough, and headaches. She used over-the-counter medications to treat these symptoms with minimal relief. She did not see a doctor. Her family provided Navajo teas to ease her flu symptoms, but her difficulty of breathing quickly worsened. An ambulance took her to the nearest hospital emergency department on the reservation where she tested positive for COVID-19 and was transferred to an ICU off the reservation in Phoenix, AZ.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Patient’s initial chest x-ray was consistent with COVID-19 pneumonia</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She was admitted to the ICU and started on remdesivir and dexamethasone</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Her oxygen saturation and work of breathing initially improved with high-flow nasal cannula but her respiratory status worsened until patient is currently using an </a:t>
            </a:r>
            <a:r>
              <a:rPr lang="en-US" sz="1400" dirty="0" err="1">
                <a:latin typeface="Arial Narrow" panose="020B0604020202020204" pitchFamily="34" charset="0"/>
                <a:cs typeface="Arial Narrow" panose="020B0604020202020204" pitchFamily="34" charset="0"/>
              </a:rPr>
              <a:t>AirVo</a:t>
            </a:r>
            <a:r>
              <a:rPr lang="en-US" sz="1400" dirty="0">
                <a:latin typeface="Arial Narrow" panose="020B0604020202020204" pitchFamily="34" charset="0"/>
                <a:cs typeface="Arial Narrow" panose="020B0604020202020204" pitchFamily="34" charset="0"/>
              </a:rPr>
              <a:t> device for worsening COVID-19 pneumonia and associated acute respiratory distress syndrome (ARDS)</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 was started on tocilizumab and antibiotics for superimposed pneumonia </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Over the next several days patient developed severe heart failure </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She is currently in respiratory failure, heart failure, and renal failure, and continuous renal replacement therapy (CRRT)</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Alert, ill-appearing</a:t>
            </a:r>
          </a:p>
          <a:p>
            <a:pPr marL="290513"/>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Warm, dry</a:t>
            </a:r>
          </a:p>
          <a:p>
            <a:pPr marL="290513"/>
            <a:r>
              <a:rPr lang="en-US" sz="1400" u="sng" dirty="0">
                <a:latin typeface="Arial Narrow" panose="020B0604020202020204" pitchFamily="34" charset="0"/>
                <a:cs typeface="Arial Narrow" panose="020B0604020202020204" pitchFamily="34" charset="0"/>
              </a:rPr>
              <a:t>Head</a:t>
            </a:r>
            <a:r>
              <a:rPr lang="en-US" sz="1400" dirty="0">
                <a:latin typeface="Arial Narrow" panose="020B0604020202020204" pitchFamily="34" charset="0"/>
                <a:cs typeface="Arial Narrow" panose="020B0604020202020204" pitchFamily="34" charset="0"/>
              </a:rPr>
              <a:t>: Normocephalic, atraumatic</a:t>
            </a:r>
          </a:p>
          <a:p>
            <a:pPr marL="290513"/>
            <a:r>
              <a:rPr lang="en-US" sz="1400" u="sng" dirty="0">
                <a:latin typeface="Arial Narrow" panose="020B0604020202020204" pitchFamily="34" charset="0"/>
                <a:cs typeface="Arial Narrow" panose="020B0604020202020204" pitchFamily="34" charset="0"/>
              </a:rPr>
              <a:t>Neck</a:t>
            </a:r>
            <a:r>
              <a:rPr lang="en-US" sz="1400" dirty="0">
                <a:latin typeface="Arial Narrow" panose="020B0604020202020204" pitchFamily="34" charset="0"/>
                <a:cs typeface="Arial Narrow" panose="020B0604020202020204" pitchFamily="34" charset="0"/>
              </a:rPr>
              <a:t>: Supple, trachea midline</a:t>
            </a:r>
          </a:p>
          <a:p>
            <a:pPr marL="290513"/>
            <a:r>
              <a:rPr lang="en-US" sz="1400" u="sng" dirty="0">
                <a:latin typeface="Arial Narrow" panose="020B0604020202020204" pitchFamily="34" charset="0"/>
                <a:cs typeface="Arial Narrow" panose="020B0604020202020204" pitchFamily="34" charset="0"/>
              </a:rPr>
              <a:t>Eye</a:t>
            </a:r>
            <a:r>
              <a:rPr lang="en-US" sz="1400" dirty="0">
                <a:latin typeface="Arial Narrow" panose="020B0604020202020204" pitchFamily="34" charset="0"/>
                <a:cs typeface="Arial Narrow" panose="020B0604020202020204" pitchFamily="34" charset="0"/>
              </a:rPr>
              <a:t>: Extraocular movements are intact, normal conjunctiva</a:t>
            </a:r>
          </a:p>
          <a:p>
            <a:pPr marL="290513"/>
            <a:r>
              <a:rPr lang="en-US" sz="1400" u="sng" dirty="0">
                <a:latin typeface="Arial Narrow" panose="020B0604020202020204" pitchFamily="34" charset="0"/>
                <a:cs typeface="Arial Narrow" panose="020B0604020202020204" pitchFamily="34" charset="0"/>
              </a:rPr>
              <a:t>Cardiovascular</a:t>
            </a:r>
            <a:r>
              <a:rPr lang="en-US" sz="1400" dirty="0">
                <a:latin typeface="Arial Narrow" panose="020B0604020202020204" pitchFamily="34" charset="0"/>
                <a:cs typeface="Arial Narrow" panose="020B0604020202020204" pitchFamily="34" charset="0"/>
              </a:rPr>
              <a:t>: Tachycardic, regular rhythm, no murmur, 1+ bilateral lower extremity pitting edema</a:t>
            </a:r>
          </a:p>
          <a:p>
            <a:pPr marL="290513"/>
            <a:r>
              <a:rPr lang="en-US" sz="1400" u="sng" dirty="0">
                <a:latin typeface="Arial Narrow" panose="020B0604020202020204" pitchFamily="34" charset="0"/>
                <a:cs typeface="Arial Narrow" panose="020B0604020202020204" pitchFamily="34" charset="0"/>
              </a:rPr>
              <a:t>Respiratory</a:t>
            </a:r>
            <a:r>
              <a:rPr lang="en-US" sz="1400" dirty="0">
                <a:latin typeface="Arial Narrow" panose="020B0604020202020204" pitchFamily="34" charset="0"/>
                <a:cs typeface="Arial Narrow" panose="020B0604020202020204" pitchFamily="34" charset="0"/>
              </a:rPr>
              <a:t>: Tachypneic, crackles at bilateral lung bases</a:t>
            </a:r>
          </a:p>
          <a:p>
            <a:pPr marL="290513"/>
            <a:r>
              <a:rPr lang="en-US" sz="1400" u="sng" dirty="0">
                <a:latin typeface="Arial Narrow" panose="020B0604020202020204" pitchFamily="34" charset="0"/>
                <a:cs typeface="Arial Narrow" panose="020B0604020202020204" pitchFamily="34" charset="0"/>
              </a:rPr>
              <a:t>Gastrointestinal</a:t>
            </a:r>
            <a:r>
              <a:rPr lang="en-US" sz="1400" dirty="0">
                <a:latin typeface="Arial Narrow" panose="020B0604020202020204" pitchFamily="34" charset="0"/>
                <a:cs typeface="Arial Narrow" panose="020B0604020202020204" pitchFamily="34" charset="0"/>
              </a:rPr>
              <a:t>: Soft, obese, non-tender, non-distended</a:t>
            </a:r>
          </a:p>
          <a:p>
            <a:pPr marL="290513"/>
            <a:r>
              <a:rPr lang="en-US" sz="1400" u="sng" dirty="0">
                <a:latin typeface="Arial Narrow" panose="020B0604020202020204" pitchFamily="34" charset="0"/>
                <a:cs typeface="Arial Narrow" panose="020B0604020202020204" pitchFamily="34" charset="0"/>
              </a:rPr>
              <a:t>Neurological</a:t>
            </a:r>
            <a:r>
              <a:rPr lang="en-US" sz="1400" dirty="0">
                <a:latin typeface="Arial Narrow" panose="020B0604020202020204" pitchFamily="34" charset="0"/>
                <a:cs typeface="Arial Narrow" panose="020B0604020202020204" pitchFamily="34" charset="0"/>
              </a:rPr>
              <a:t>: Alert and oriented to person, place, time and situation. No focal neurological deficit observed.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Herb medicine, traditional Navajo medical practice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047750"/>
            <a:ext cx="8382000" cy="3970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Review of Systems When Patient Arrived in the Hospital</a:t>
            </a:r>
            <a:r>
              <a:rPr lang="en-US" sz="1400" dirty="0">
                <a:latin typeface="Arial Narrow" panose="020B0604020202020204" pitchFamily="34" charset="0"/>
                <a:cs typeface="Arial Narrow" panose="020B0604020202020204" pitchFamily="34" charset="0"/>
              </a:rPr>
              <a:t>:</a:t>
            </a:r>
          </a:p>
          <a:p>
            <a:pPr marL="346075"/>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+Fatigue, +myalgias, + fever/chills</a:t>
            </a:r>
          </a:p>
          <a:p>
            <a:pPr marL="346075"/>
            <a:r>
              <a:rPr lang="en-US" sz="1400" u="sng" dirty="0">
                <a:latin typeface="Arial Narrow" panose="020B0604020202020204" pitchFamily="34" charset="0"/>
                <a:cs typeface="Arial Narrow" panose="020B0604020202020204" pitchFamily="34" charset="0"/>
              </a:rPr>
              <a:t>HEENT</a:t>
            </a:r>
            <a:r>
              <a:rPr lang="en-US" sz="1400" dirty="0">
                <a:latin typeface="Arial Narrow" panose="020B0604020202020204" pitchFamily="34" charset="0"/>
                <a:cs typeface="Arial Narrow" panose="020B0604020202020204" pitchFamily="34" charset="0"/>
              </a:rPr>
              <a:t>: +Congestion, + sore throat, +loss of taste and smell</a:t>
            </a:r>
          </a:p>
          <a:p>
            <a:pPr marL="346075"/>
            <a:r>
              <a:rPr lang="en-US" sz="1400" u="sng" dirty="0">
                <a:latin typeface="Arial Narrow" panose="020B0604020202020204" pitchFamily="34" charset="0"/>
                <a:cs typeface="Arial Narrow" panose="020B0604020202020204" pitchFamily="34" charset="0"/>
              </a:rPr>
              <a:t>Respiratory</a:t>
            </a:r>
            <a:r>
              <a:rPr lang="en-US" sz="1400" dirty="0">
                <a:latin typeface="Arial Narrow" panose="020B0604020202020204" pitchFamily="34" charset="0"/>
                <a:cs typeface="Arial Narrow" panose="020B0604020202020204" pitchFamily="34" charset="0"/>
              </a:rPr>
              <a:t>: +Cough, +shortness of breath</a:t>
            </a:r>
          </a:p>
          <a:p>
            <a:pPr marL="346075"/>
            <a:r>
              <a:rPr lang="en-US" sz="1400" u="sng" dirty="0">
                <a:latin typeface="Arial Narrow" panose="020B0604020202020204" pitchFamily="34" charset="0"/>
                <a:cs typeface="Arial Narrow" panose="020B0604020202020204" pitchFamily="34" charset="0"/>
              </a:rPr>
              <a:t>Cardiovascular</a:t>
            </a:r>
            <a:r>
              <a:rPr lang="en-US" sz="1400" dirty="0">
                <a:latin typeface="Arial Narrow" panose="020B0604020202020204" pitchFamily="34" charset="0"/>
                <a:cs typeface="Arial Narrow" panose="020B0604020202020204" pitchFamily="34" charset="0"/>
              </a:rPr>
              <a:t>: No chest pain, no palpitations, no syncope</a:t>
            </a:r>
          </a:p>
          <a:p>
            <a:pPr marL="346075"/>
            <a:r>
              <a:rPr lang="en-US" sz="1400" u="sng" dirty="0">
                <a:latin typeface="Arial Narrow" panose="020B0604020202020204" pitchFamily="34" charset="0"/>
                <a:cs typeface="Arial Narrow" panose="020B0604020202020204" pitchFamily="34" charset="0"/>
              </a:rPr>
              <a:t>Gastrointestinal</a:t>
            </a:r>
            <a:r>
              <a:rPr lang="en-US" sz="1400" dirty="0">
                <a:latin typeface="Arial Narrow" panose="020B0604020202020204" pitchFamily="34" charset="0"/>
                <a:cs typeface="Arial Narrow" panose="020B0604020202020204" pitchFamily="34" charset="0"/>
              </a:rPr>
              <a:t>: +Diarrhea, +vomiting, no abdominal pain</a:t>
            </a:r>
          </a:p>
          <a:p>
            <a:pPr marL="346075"/>
            <a:r>
              <a:rPr lang="en-US" sz="1400" u="sng" dirty="0">
                <a:latin typeface="Arial Narrow" panose="020B0604020202020204" pitchFamily="34" charset="0"/>
                <a:cs typeface="Arial Narrow" panose="020B0604020202020204" pitchFamily="34" charset="0"/>
              </a:rPr>
              <a:t>Genitourinary</a:t>
            </a:r>
            <a:r>
              <a:rPr lang="en-US" sz="1400" dirty="0">
                <a:latin typeface="Arial Narrow" panose="020B0604020202020204" pitchFamily="34" charset="0"/>
                <a:cs typeface="Arial Narrow" panose="020B0604020202020204" pitchFamily="34" charset="0"/>
              </a:rPr>
              <a:t>: No dysuria, no hematuria</a:t>
            </a:r>
          </a:p>
          <a:p>
            <a:pPr marL="346075"/>
            <a:r>
              <a:rPr lang="en-US" sz="1400" u="sng" dirty="0">
                <a:latin typeface="Arial Narrow" panose="020B0604020202020204" pitchFamily="34" charset="0"/>
                <a:cs typeface="Arial Narrow" panose="020B0604020202020204" pitchFamily="34" charset="0"/>
              </a:rPr>
              <a:t>Neuro</a:t>
            </a:r>
            <a:r>
              <a:rPr lang="en-US" sz="1400" dirty="0">
                <a:latin typeface="Arial Narrow" panose="020B0604020202020204" pitchFamily="34" charset="0"/>
                <a:cs typeface="Arial Narrow" panose="020B0604020202020204" pitchFamily="34" charset="0"/>
              </a:rPr>
              <a:t>: +Headache, no focal weakness, no numbness, no tingling </a:t>
            </a:r>
          </a:p>
          <a:p>
            <a:pPr marL="346075"/>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No back pain, no joint swelling</a:t>
            </a:r>
          </a:p>
          <a:p>
            <a:pPr marL="346075"/>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No jaundice, no rash</a:t>
            </a:r>
          </a:p>
          <a:p>
            <a:pPr marL="346075"/>
            <a:r>
              <a:rPr lang="en-US" sz="1400" u="sng" dirty="0">
                <a:latin typeface="Arial Narrow" panose="020B0604020202020204" pitchFamily="34" charset="0"/>
                <a:cs typeface="Arial Narrow" panose="020B0604020202020204" pitchFamily="34" charset="0"/>
              </a:rPr>
              <a:t>Allergy/immunologic</a:t>
            </a:r>
            <a:r>
              <a:rPr lang="en-US" sz="1400" dirty="0">
                <a:latin typeface="Arial Narrow" panose="020B0604020202020204" pitchFamily="34" charset="0"/>
                <a:cs typeface="Arial Narrow" panose="020B0604020202020204" pitchFamily="34" charset="0"/>
              </a:rPr>
              <a:t>: No recurrent infections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Vital Signs: </a:t>
            </a:r>
          </a:p>
          <a:p>
            <a:pPr marL="346075"/>
            <a:r>
              <a:rPr lang="en-US" sz="1400" u="sng" dirty="0">
                <a:latin typeface="Arial Narrow" panose="020B0604020202020204" pitchFamily="34" charset="0"/>
                <a:cs typeface="Arial Narrow" panose="020B0604020202020204" pitchFamily="34" charset="0"/>
              </a:rPr>
              <a:t>Temperature</a:t>
            </a:r>
            <a:r>
              <a:rPr lang="en-US" sz="1400" dirty="0">
                <a:latin typeface="Arial Narrow" panose="020B0604020202020204" pitchFamily="34" charset="0"/>
                <a:cs typeface="Arial Narrow" panose="020B0604020202020204" pitchFamily="34" charset="0"/>
              </a:rPr>
              <a:t>: 38.2 </a:t>
            </a:r>
            <a:r>
              <a:rPr lang="en-US" sz="1400" dirty="0" err="1">
                <a:latin typeface="Arial Narrow" panose="020B0604020202020204" pitchFamily="34" charset="0"/>
                <a:cs typeface="Arial Narrow" panose="020B0604020202020204" pitchFamily="34" charset="0"/>
              </a:rPr>
              <a:t>DegC</a:t>
            </a:r>
            <a:endParaRPr lang="en-US" sz="1400" dirty="0">
              <a:latin typeface="Arial Narrow" panose="020B0604020202020204" pitchFamily="34" charset="0"/>
              <a:cs typeface="Arial Narrow" panose="020B0604020202020204" pitchFamily="34" charset="0"/>
            </a:endParaRPr>
          </a:p>
          <a:p>
            <a:pPr marL="346075"/>
            <a:r>
              <a:rPr lang="en-US" sz="1400" u="sng" dirty="0">
                <a:latin typeface="Arial Narrow" panose="020B0604020202020204" pitchFamily="34" charset="0"/>
                <a:cs typeface="Arial Narrow" panose="020B0604020202020204" pitchFamily="34" charset="0"/>
              </a:rPr>
              <a:t>Peripheral Pulse Rate</a:t>
            </a:r>
            <a:r>
              <a:rPr lang="en-US" sz="1400" dirty="0">
                <a:latin typeface="Arial Narrow" panose="020B0604020202020204" pitchFamily="34" charset="0"/>
                <a:cs typeface="Arial Narrow" panose="020B0604020202020204" pitchFamily="34" charset="0"/>
              </a:rPr>
              <a:t>: 110</a:t>
            </a:r>
          </a:p>
          <a:p>
            <a:pPr marL="346075"/>
            <a:r>
              <a:rPr lang="en-US" sz="1400" u="sng" dirty="0">
                <a:latin typeface="Arial Narrow" panose="020B0604020202020204" pitchFamily="34" charset="0"/>
                <a:cs typeface="Arial Narrow" panose="020B0604020202020204" pitchFamily="34" charset="0"/>
              </a:rPr>
              <a:t>Respiratory Rate</a:t>
            </a:r>
            <a:r>
              <a:rPr lang="en-US" sz="1400" dirty="0">
                <a:latin typeface="Arial Narrow" panose="020B0604020202020204" pitchFamily="34" charset="0"/>
                <a:cs typeface="Arial Narrow" panose="020B0604020202020204" pitchFamily="34" charset="0"/>
              </a:rPr>
              <a:t>: 28 breaths/min</a:t>
            </a:r>
          </a:p>
          <a:p>
            <a:pPr marL="346075"/>
            <a:r>
              <a:rPr lang="en-US" sz="1400" u="sng" dirty="0">
                <a:latin typeface="Arial Narrow" panose="020B0604020202020204" pitchFamily="34" charset="0"/>
                <a:cs typeface="Arial Narrow" panose="020B0604020202020204" pitchFamily="34" charset="0"/>
              </a:rPr>
              <a:t>Blood Pressure</a:t>
            </a:r>
            <a:r>
              <a:rPr lang="en-US" sz="1400" dirty="0">
                <a:latin typeface="Arial Narrow" panose="020B0604020202020204" pitchFamily="34" charset="0"/>
                <a:cs typeface="Arial Narrow" panose="020B0604020202020204" pitchFamily="34" charset="0"/>
              </a:rPr>
              <a:t>: 158/85</a:t>
            </a:r>
          </a:p>
          <a:p>
            <a:pPr marL="346075"/>
            <a:r>
              <a:rPr lang="en-US" sz="1400" u="sng" dirty="0">
                <a:latin typeface="Arial Narrow" panose="020B0604020202020204" pitchFamily="34" charset="0"/>
                <a:cs typeface="Arial Narrow" panose="020B0604020202020204" pitchFamily="34" charset="0"/>
              </a:rPr>
              <a:t>SpO2</a:t>
            </a:r>
            <a:r>
              <a:rPr lang="en-US" sz="1400" dirty="0">
                <a:latin typeface="Arial Narrow" panose="020B0604020202020204" pitchFamily="34" charset="0"/>
                <a:cs typeface="Arial Narrow" panose="020B0604020202020204" pitchFamily="34" charset="0"/>
              </a:rPr>
              <a:t>: 88% (room air)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8937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164455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Diabetes, and high cholesterol and blood pressure. She has good mobility and mental health.</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Heart disease</a:t>
            </a: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88558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E8B21BF4-3505-18C4-EAAA-385D1F5AA714}"/>
              </a:ext>
            </a:extLst>
          </p:cNvPr>
          <p:cNvPicPr>
            <a:picLocks noChangeAspect="1"/>
          </p:cNvPicPr>
          <p:nvPr/>
        </p:nvPicPr>
        <p:blipFill>
          <a:blip r:embed="rId3"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76858" y="1047750"/>
            <a:ext cx="5715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863600" marR="0" lvl="0" algn="l" defTabSz="914400" rtl="0" eaLnBrk="1" fontAlgn="auto" latinLnBrk="0" hangingPunct="1">
              <a:buClrTx/>
              <a:buSzTx/>
              <a:defRPr/>
            </a:pPr>
            <a:endParaRPr lang="en-US" sz="1400" dirty="0">
              <a:solidFill>
                <a:prstClr val="black"/>
              </a:solidFill>
              <a:latin typeface="Arial Narrow" panose="020B0604020202020204" pitchFamily="34" charset="0"/>
            </a:endParaRPr>
          </a:p>
          <a:p>
            <a:pPr marL="863600" marR="0" lvl="0" algn="l" defTabSz="914400" rtl="0" eaLnBrk="1" fontAlgn="auto" latinLnBrk="0" hangingPunct="1">
              <a:buClrTx/>
              <a:buSzTx/>
              <a:defRPr/>
            </a:pPr>
            <a:r>
              <a:rPr lang="en-US" sz="1400" dirty="0">
                <a:solidFill>
                  <a:prstClr val="black"/>
                </a:solidFill>
                <a:latin typeface="Arial Narrow" panose="020B0604020202020204" pitchFamily="34" charset="0"/>
              </a:rPr>
              <a:t>None on File</a:t>
            </a:r>
          </a:p>
          <a:p>
            <a:pPr marL="863600" marR="0" lvl="0" algn="l" defTabSz="914400" rtl="0" eaLnBrk="1" fontAlgn="auto" latinLnBrk="0" hangingPunct="1">
              <a:buClrTx/>
              <a:buSzTx/>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858838" indent="-285750">
              <a:buFont typeface="Arial" panose="020B0604020202020204" pitchFamily="34" charset="0"/>
              <a:buChar char="•"/>
            </a:pPr>
            <a:endParaRPr lang="en-US" sz="1400" dirty="0">
              <a:latin typeface="Arial Narrow" panose="020B0604020202020204" pitchFamily="34" charset="0"/>
            </a:endParaRPr>
          </a:p>
          <a:p>
            <a:pPr marL="858838" indent="-285750">
              <a:buFont typeface="Arial" panose="020B0604020202020204" pitchFamily="34" charset="0"/>
              <a:buChar char="•"/>
            </a:pPr>
            <a:r>
              <a:rPr lang="en-US" sz="1400" dirty="0">
                <a:latin typeface="Arial Narrow" panose="020B0604020202020204" pitchFamily="34" charset="0"/>
              </a:rPr>
              <a:t>Can’t return home with diagnosis of COVID-19.</a:t>
            </a:r>
          </a:p>
          <a:p>
            <a:pPr marL="858838" indent="-285750">
              <a:buFont typeface="Arial" panose="020B0604020202020204" pitchFamily="34" charset="0"/>
              <a:buChar char="•"/>
            </a:pPr>
            <a:r>
              <a:rPr lang="en-US" sz="1400" dirty="0">
                <a:latin typeface="Arial Narrow" panose="020B0604020202020204" pitchFamily="34" charset="0"/>
              </a:rPr>
              <a:t>Bereavement support for the children is available if the young mother will give consent for it.</a:t>
            </a:r>
          </a:p>
          <a:p>
            <a:pPr marL="858838" indent="-285750">
              <a:buFont typeface="Arial" panose="020B0604020202020204" pitchFamily="34" charset="0"/>
              <a:buChar char="•"/>
            </a:pPr>
            <a:r>
              <a:rPr lang="en-US" sz="1400" dirty="0">
                <a:latin typeface="Arial Narrow" panose="020B0604020202020204" pitchFamily="34" charset="0"/>
              </a:rPr>
              <a:t>It is important to inquire about religious or spiritual beliefs from the family members to guide further discussion and clinical decision-making. Often, traditional healers or trusted spiritual leaders can be consulted. </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8" name="TextBox 7">
            <a:extLst>
              <a:ext uri="{FF2B5EF4-FFF2-40B4-BE49-F238E27FC236}">
                <a16:creationId xmlns:a16="http://schemas.microsoft.com/office/drawing/2014/main" id="{658F60D5-9A5F-AEFD-534A-247E6D0A1A63}"/>
              </a:ext>
            </a:extLst>
          </p:cNvPr>
          <p:cNvSpPr txBox="1"/>
          <p:nvPr/>
        </p:nvSpPr>
        <p:spPr>
          <a:xfrm>
            <a:off x="381000" y="1200150"/>
            <a:ext cx="8229600" cy="101566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70-year-old female with past medical history of diabetes, hyperlipidemia, and hypertension presents with flu/cold-like symptoms found to be in hypoxic respiratory failure secondary to COVID-19 pneumonia and admitted to the ICU on high-flow nasal cannula. </a:t>
            </a:r>
          </a:p>
          <a:p>
            <a:endParaRPr lang="en-US" dirty="0"/>
          </a:p>
        </p:txBody>
      </p:sp>
    </p:spTree>
    <p:extLst>
      <p:ext uri="{BB962C8B-B14F-4D97-AF65-F5344CB8AC3E}">
        <p14:creationId xmlns:p14="http://schemas.microsoft.com/office/powerpoint/2010/main" val="87472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70354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 advance care planning on file as culturally the patient and family don’t talk about death, so there are no advance directives or wills. However, they have been educated about planning and know that it will not lead to death but that it prepares you for the situation if it happens. The patient’s daughter claims she had the conversation with the patient about wishes surrounding her death. She remembers that an IHS clinic healthcare provider encouraged them to talk about it but they never did. Home remedies are preferred, but it was not culturally appropriate to have that discussion.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393722"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152400" y="1076415"/>
            <a:ext cx="6172200" cy="406098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p>
          <a:p>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r>
              <a:rPr lang="en-US" sz="1300" dirty="0">
                <a:latin typeface="Arial Narrow" panose="020B0604020202020204" pitchFamily="34" charset="0"/>
                <a:cs typeface="Arial Narrow" panose="020B0604020202020204" pitchFamily="34" charset="0"/>
              </a:rPr>
              <a:t>She expresses to you that she does not want to go on like this. You FaceTime the family. You explain that the time has come to say goodbye. You say, “Would you like to talk to her again and tell her how much you love her?” You facilitate their communication, because their mother is too weak to speak. You tell the family how much their mother loves them. Tears are shed by all.</a:t>
            </a:r>
          </a:p>
          <a:p>
            <a:endParaRPr lang="en-US" sz="1300" dirty="0">
              <a:latin typeface="Arial Narrow" panose="020B0604020202020204" pitchFamily="34" charset="0"/>
              <a:cs typeface="Arial Narrow" panose="020B0604020202020204" pitchFamily="34" charset="0"/>
            </a:endParaRPr>
          </a:p>
          <a:p>
            <a:r>
              <a:rPr lang="en-US" sz="1300" dirty="0">
                <a:latin typeface="Arial Narrow" panose="020B0604020202020204" pitchFamily="34" charset="0"/>
                <a:cs typeface="Arial Narrow" panose="020B0604020202020204" pitchFamily="34" charset="0"/>
              </a:rPr>
              <a:t>After hanging up the phone, you ask the RN to administer morphine for dyspnea and midazolam for anxiety. You remove the </a:t>
            </a:r>
            <a:r>
              <a:rPr lang="en-US" sz="1300" dirty="0" err="1">
                <a:latin typeface="Arial Narrow" panose="020B0604020202020204" pitchFamily="34" charset="0"/>
                <a:cs typeface="Arial Narrow" panose="020B0604020202020204" pitchFamily="34" charset="0"/>
              </a:rPr>
              <a:t>AirVo</a:t>
            </a:r>
            <a:r>
              <a:rPr lang="en-US" sz="1300" dirty="0">
                <a:latin typeface="Arial Narrow" panose="020B0604020202020204" pitchFamily="34" charset="0"/>
                <a:cs typeface="Arial Narrow" panose="020B0604020202020204" pitchFamily="34" charset="0"/>
              </a:rPr>
              <a:t> device and provide a regular nasal cannula instead. Your patient becomes more comfortable and begins to close her eyes. You sit with the respiratory therapist and the nurse on the edge of the patient’s bed and hold her hand. You dim the lights and play soft music. Your patient does not regain consciousness and dies about 30 minutes later. You call the family to tell them the news and express your condolences.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D645708E-1802-111C-0835-094C892B3727}"/>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68911"/>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1" y="1123950"/>
            <a:ext cx="5867400" cy="4640629"/>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latin typeface="Arial Narrow" panose="020B0604020202020204" pitchFamily="34" charset="0"/>
                <a:cs typeface="Arial Narrow" panose="020B0604020202020204" pitchFamily="34" charset="0"/>
              </a:rPr>
              <a:t>Staff nurse will be the main person with the communication.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care-technician, billing staff, therapist, and transportation coordinator may also be involved.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Pharmacies — medications from HIS.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Public Health (case confirmation, contact tracing, social support, policy issues — who should pay, advocate for the family and patient (IHS is the last resource), advanced directives, community health workers etc.</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D054F9F6-E111-0C60-AF10-960FCEAB87E1}"/>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299659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998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DF21A0D-CEC0-5A33-DA5F-F67D2275A13A}"/>
              </a:ext>
            </a:extLst>
          </p:cNvPr>
          <p:cNvGrpSpPr/>
          <p:nvPr/>
        </p:nvGrpSpPr>
        <p:grpSpPr>
          <a:xfrm>
            <a:off x="3074801" y="965697"/>
            <a:ext cx="6002524" cy="3767908"/>
            <a:chOff x="3352800" y="935671"/>
            <a:chExt cx="6002524" cy="3767908"/>
          </a:xfrm>
        </p:grpSpPr>
        <p:pic>
          <p:nvPicPr>
            <p:cNvPr id="34" name="Picture 33" descr="A computer with a blank screen&#10;&#10;Description automatically generated with medium confidence">
              <a:extLst>
                <a:ext uri="{FF2B5EF4-FFF2-40B4-BE49-F238E27FC236}">
                  <a16:creationId xmlns:a16="http://schemas.microsoft.com/office/drawing/2014/main" id="{2210DDB7-9196-7146-2562-29B0D1EACC5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35" name="Picture 34" descr="Graphical user interface, website&#10;&#10;Description automatically generated">
              <a:extLst>
                <a:ext uri="{FF2B5EF4-FFF2-40B4-BE49-F238E27FC236}">
                  <a16:creationId xmlns:a16="http://schemas.microsoft.com/office/drawing/2014/main" id="{B07C20D2-11A3-9EEB-0444-922A69B1BEA3}"/>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36" name="object 7">
            <a:extLst>
              <a:ext uri="{FF2B5EF4-FFF2-40B4-BE49-F238E27FC236}">
                <a16:creationId xmlns:a16="http://schemas.microsoft.com/office/drawing/2014/main" id="{A4CD2189-1509-2423-7E04-83FCB42833E2}"/>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37" name="object 3">
            <a:extLst>
              <a:ext uri="{FF2B5EF4-FFF2-40B4-BE49-F238E27FC236}">
                <a16:creationId xmlns:a16="http://schemas.microsoft.com/office/drawing/2014/main" id="{AD7DFF6D-28BA-0988-1ADE-F3C188E68407}"/>
              </a:ext>
            </a:extLst>
          </p:cNvPr>
          <p:cNvGrpSpPr/>
          <p:nvPr/>
        </p:nvGrpSpPr>
        <p:grpSpPr>
          <a:xfrm>
            <a:off x="-5" y="0"/>
            <a:ext cx="9144000" cy="935990"/>
            <a:chOff x="-5" y="3425808"/>
            <a:chExt cx="9144000" cy="935990"/>
          </a:xfrm>
        </p:grpSpPr>
        <p:sp>
          <p:nvSpPr>
            <p:cNvPr id="38" name="object 4">
              <a:extLst>
                <a:ext uri="{FF2B5EF4-FFF2-40B4-BE49-F238E27FC236}">
                  <a16:creationId xmlns:a16="http://schemas.microsoft.com/office/drawing/2014/main" id="{78733391-11D7-994D-2E4E-E7B9324DB7A5}"/>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9" name="object 5">
              <a:extLst>
                <a:ext uri="{FF2B5EF4-FFF2-40B4-BE49-F238E27FC236}">
                  <a16:creationId xmlns:a16="http://schemas.microsoft.com/office/drawing/2014/main" id="{0B72B9B7-5C73-39B9-155A-E46ADEE15D2F}"/>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40" name="object 6">
              <a:extLst>
                <a:ext uri="{FF2B5EF4-FFF2-40B4-BE49-F238E27FC236}">
                  <a16:creationId xmlns:a16="http://schemas.microsoft.com/office/drawing/2014/main" id="{FF56B7BF-A865-5E1B-EBC2-D348478EB654}"/>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41" name="object 7">
              <a:extLst>
                <a:ext uri="{FF2B5EF4-FFF2-40B4-BE49-F238E27FC236}">
                  <a16:creationId xmlns:a16="http://schemas.microsoft.com/office/drawing/2014/main" id="{07F71725-35EE-0E76-4C91-F31794F2EEA1}"/>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42" name="object 8">
              <a:extLst>
                <a:ext uri="{FF2B5EF4-FFF2-40B4-BE49-F238E27FC236}">
                  <a16:creationId xmlns:a16="http://schemas.microsoft.com/office/drawing/2014/main" id="{16756FF0-E147-086D-40D2-D8B2EAE0C5EE}"/>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43" name="Title 10">
            <a:extLst>
              <a:ext uri="{FF2B5EF4-FFF2-40B4-BE49-F238E27FC236}">
                <a16:creationId xmlns:a16="http://schemas.microsoft.com/office/drawing/2014/main" id="{0E686862-DC56-28A3-6233-446E279879A5}"/>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44" name="Title 10">
            <a:extLst>
              <a:ext uri="{FF2B5EF4-FFF2-40B4-BE49-F238E27FC236}">
                <a16:creationId xmlns:a16="http://schemas.microsoft.com/office/drawing/2014/main" id="{DC86F62F-F2C1-E1B9-D703-33A60B69110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45" name="object 14">
            <a:extLst>
              <a:ext uri="{FF2B5EF4-FFF2-40B4-BE49-F238E27FC236}">
                <a16:creationId xmlns:a16="http://schemas.microsoft.com/office/drawing/2014/main" id="{DC62FAE9-60D3-516E-7560-A58310AA5E4F}"/>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46" name="object 9">
            <a:extLst>
              <a:ext uri="{FF2B5EF4-FFF2-40B4-BE49-F238E27FC236}">
                <a16:creationId xmlns:a16="http://schemas.microsoft.com/office/drawing/2014/main" id="{2AAEC788-99CC-12B6-3ED1-6EA969599260}"/>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9F5924AF-7689-09D7-9A38-2B53B98EE8A1}"/>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86106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12153"/>
            <a:ext cx="8537128"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Hospital — the patient was brought to Emergency Department first, then she was transferred to Intensive Care Care (ICU) in a hospital in Phoenix.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a:t>
            </a:r>
            <a:r>
              <a:rPr lang="en-US" sz="1400" dirty="0">
                <a:latin typeface="Arial Narrow" panose="020B0604020202020204" pitchFamily="34" charset="0"/>
                <a:cs typeface="Arial Narrow" panose="020B0604020202020204" pitchFamily="34" charset="0"/>
              </a:rPr>
              <a:t>Elderly Navajo woman with COVID-19 symptoms tests negative on a rapid COVID-19 test at the Indian Health Service (IHS) clinic on the reservation. Her respiratory status is poor, and she requires hospitalization. She is transported by ambulance to the nearest hospital — a rural critical access hospital with no ICU. It is a 4-hour drive from the reservation. Her polymerase chain reaction (PCR) test comes back positive for COVID-19, but her family is never informed of this. After 2 weeks of treatment, she is maxed-out on the </a:t>
            </a:r>
            <a:r>
              <a:rPr lang="en-US" sz="1400" dirty="0" err="1">
                <a:latin typeface="Arial Narrow" panose="020B0604020202020204" pitchFamily="34" charset="0"/>
                <a:cs typeface="Arial Narrow" panose="020B0604020202020204" pitchFamily="34" charset="0"/>
              </a:rPr>
              <a:t>AirVo</a:t>
            </a:r>
            <a:r>
              <a:rPr lang="en-US" sz="1400" dirty="0">
                <a:latin typeface="Arial Narrow" panose="020B0604020202020204" pitchFamily="34" charset="0"/>
                <a:cs typeface="Arial Narrow" panose="020B0604020202020204" pitchFamily="34" charset="0"/>
              </a:rPr>
              <a:t> and is getting worse. She has been using accessory muscles to breathe and is becoming exhausted. A decision needs to be made about whether to intubate her and fly her to the nearest ICU, or to let her die peacefully.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Since the patient has COVID-19, her family cannot visit. Further complicating matters, the family resides several hours away on the reservation and getting to the hospital is challenging. Discussion about the patient’s condition and prognosis has to be done via iPad. She speaks to her eldest daughter by phone in Navajo but is unable to directly express her wishes either due to cultural taboos or the pure difficulty of the emotions, or a bit of both. She hands the phone to you to explain the situation. The daughter puts you on speaker and tells you that all her brothers and sisters are listening. It turns out that the patient has never told them that her PCR-test was positive for COVID-19.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Context (Continued): </a:t>
            </a:r>
            <a:r>
              <a:rPr lang="en-US" sz="1400" dirty="0">
                <a:latin typeface="Arial Narrow" panose="020B0604020202020204" pitchFamily="34" charset="0"/>
                <a:cs typeface="Arial Narrow" panose="020B0604020202020204" pitchFamily="34" charset="0"/>
              </a:rPr>
              <a:t>The next day, the patient’s breathing is so poor, she can not speak more than a few words between breaths. Her family gathers around their eldest sister’s cell phone, and they shout words of encouragement to their mother: ”You can beat this mom!” “Keep fighting mom!” Your patient’s eyes well with tears. She does not reply to their shouts. Despite your best efforts, the family seems to be in complete denial about the situation.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Later that day, the respiratory therapist comes to you in tears saying that the patient is clearly dying, and that we are prolonging her agony. You go to see your alert patient. Her whole body heaves with every breath. You realize that the only way to make her more comfortable is to sedate her, and that she is unlikely to wake up. Although you have been taught that culturally, looking a Navajo person straight in the eyes is not appropriate, you know you will need to be clear and direct. Fortunately, she trusts you.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a:t>
            </a:r>
            <a:r>
              <a:rPr lang="en-US" sz="1400" dirty="0">
                <a:latin typeface="Arial Narrow" panose="020B0604020202020204" pitchFamily="34" charset="0"/>
                <a:cs typeface="Arial Narrow" panose="020B0604020202020204" pitchFamily="34" charset="0"/>
              </a:rPr>
              <a:t>ICU COVID-19 diagnosis</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201399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70-years-old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Native American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Patient lives in an apartment her husband, son and his wife and their three children. However, she has always been the decision maker in the family. She has 6 children in total who all speak English and Navajo.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Unemployed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Eligible for the following benefits/services — the patient only has Indian Health Services (IHS) (mainly primary care). Health services provided outside of IHS requires a Purchased/Referred Care (PRC). If IHS does not have adequate funding, these requests are sometimes denied or delayed, but this is not likely to happen in an emergent situation. Patient or family would have to work out with IHS for benefits if the service is outside of the approved providers. May be eligible for Medicaid but is not currently covered.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 </a:t>
            </a:r>
          </a:p>
        </p:txBody>
      </p:sp>
    </p:spTree>
    <p:extLst>
      <p:ext uri="{BB962C8B-B14F-4D97-AF65-F5344CB8AC3E}">
        <p14:creationId xmlns:p14="http://schemas.microsoft.com/office/powerpoint/2010/main" val="249398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34074"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a:t>
            </a:r>
          </a:p>
          <a:p>
            <a:pPr marL="404813"/>
            <a:r>
              <a:rPr lang="en-US" sz="1400" dirty="0">
                <a:latin typeface="Arial Narrow" panose="020B0604020202020204" pitchFamily="34" charset="0"/>
                <a:cs typeface="Arial Narrow" panose="020B0604020202020204" pitchFamily="34" charset="0"/>
              </a:rPr>
              <a:t>The patient’s significant other is the mother to her three children who would need special care and consideration. The patient is a caregiver for her son’s children.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Unknown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Lives in an intergenerational household. Family members were exposed to COVID-19 by the patient.  </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The home on the reservation does not have running water or indoor plumbing, which complicates sanitation recommendations for COVID-19. </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The patient contributed financially to her family on the reservation. </a:t>
            </a:r>
          </a:p>
          <a:p>
            <a:pPr marL="404813" indent="-1143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There are Navajo programs for financial aid and food services — in towns and reservation office with Department of Economic Security (DES).</a:t>
            </a:r>
          </a:p>
          <a:p>
            <a:pPr marL="290513"/>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44325"/>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In Navajo people’s traditional culture, death is seen as something that other people should avoid being close to since the negative spirit may be brought back home. People are reluctant to attend funerals.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Funeral practice is challenging: In light </a:t>
            </a:r>
            <a:r>
              <a:rPr lang="en-US" sz="1400">
                <a:latin typeface="Arial Narrow" panose="020B0604020202020204" pitchFamily="34" charset="0"/>
                <a:cs typeface="Arial Narrow" panose="020B0604020202020204" pitchFamily="34" charset="0"/>
              </a:rPr>
              <a:t>of COVID-19</a:t>
            </a:r>
            <a:r>
              <a:rPr lang="en-US" sz="1400" dirty="0">
                <a:latin typeface="Arial Narrow" panose="020B0604020202020204" pitchFamily="34" charset="0"/>
                <a:cs typeface="Arial Narrow" panose="020B0604020202020204" pitchFamily="34" charset="0"/>
              </a:rPr>
              <a:t>, where the funeral will be held, how to pay for it (Navajo pay ¼), and who will transport and prepare the body if they choose to have a traditional funeral. Also, there are challenges with having a traditional funeral due to costs associated with body transfer. The family would need to talk with social worker or other special persons from the hospital to understand the process and to make a decision.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486254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6141</TotalTime>
  <Words>2517</Words>
  <Application>Microsoft Office PowerPoint</Application>
  <PresentationFormat>On-screen Show (16:9)</PresentationFormat>
  <Paragraphs>252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Garcia, Edgar - (egarcia5)</cp:lastModifiedBy>
  <cp:revision>38</cp:revision>
  <dcterms:created xsi:type="dcterms:W3CDTF">2022-02-03T17:38:39Z</dcterms:created>
  <dcterms:modified xsi:type="dcterms:W3CDTF">2022-07-01T16:46:17Z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