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1" r:id="rId3"/>
    <p:sldId id="266" r:id="rId4"/>
    <p:sldId id="260" r:id="rId5"/>
    <p:sldId id="288" r:id="rId6"/>
    <p:sldId id="257" r:id="rId7"/>
    <p:sldId id="283" r:id="rId8"/>
    <p:sldId id="267" r:id="rId9"/>
    <p:sldId id="269" r:id="rId10"/>
    <p:sldId id="270" r:id="rId11"/>
    <p:sldId id="268" r:id="rId12"/>
    <p:sldId id="285" r:id="rId13"/>
    <p:sldId id="272" r:id="rId14"/>
    <p:sldId id="273" r:id="rId15"/>
    <p:sldId id="274" r:id="rId16"/>
    <p:sldId id="275" r:id="rId17"/>
    <p:sldId id="262" r:id="rId18"/>
    <p:sldId id="263" r:id="rId19"/>
    <p:sldId id="276" r:id="rId20"/>
    <p:sldId id="277" r:id="rId21"/>
    <p:sldId id="278" r:id="rId22"/>
    <p:sldId id="279" r:id="rId23"/>
    <p:sldId id="282" r:id="rId24"/>
    <p:sldId id="280" r:id="rId25"/>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C4834C-71CA-4302-82C1-027B5B153D2B}" name="Rebecca Tardiff" initials="RT" userId="S-1-5-21-48521506-155455779-1838369846-12347" providerId="AD"/>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B"/>
    <a:srgbClr val="EFEBDE"/>
    <a:srgbClr val="E0CCB8"/>
    <a:srgbClr val="001A47"/>
    <a:srgbClr val="F0E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94"/>
    <p:restoredTop sz="94830"/>
  </p:normalViewPr>
  <p:slideViewPr>
    <p:cSldViewPr>
      <p:cViewPr varScale="1">
        <p:scale>
          <a:sx n="162" d="100"/>
          <a:sy n="162" d="100"/>
        </p:scale>
        <p:origin x="320"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107996"/>
          </a:xfrm>
          <a:prstGeom prst="rect">
            <a:avLst/>
          </a:prstGeom>
        </p:spPr>
        <p:txBody>
          <a:bodyPr wrap="square" lIns="0" tIns="0" rIns="0" bIns="0">
            <a:spAutoFit/>
          </a:bodyPr>
          <a:lstStyle>
            <a:lvl1pPr>
              <a:defRPr b="0" i="0">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13122" y="0"/>
            <a:ext cx="9121504" cy="5143499"/>
          </a:xfrm>
          <a:prstGeom prst="rect">
            <a:avLst/>
          </a:prstGeom>
        </p:spPr>
      </p:pic>
      <p:pic>
        <p:nvPicPr>
          <p:cNvPr id="17" name="bg object 17"/>
          <p:cNvPicPr/>
          <p:nvPr/>
        </p:nvPicPr>
        <p:blipFill>
          <a:blip r:embed="rId3" cstate="screen">
            <a:extLst>
              <a:ext uri="{28A0092B-C50C-407E-A947-70E740481C1C}">
                <a14:useLocalDpi xmlns:a14="http://schemas.microsoft.com/office/drawing/2010/main"/>
              </a:ext>
            </a:extLst>
          </a:blip>
          <a:stretch>
            <a:fillRect/>
          </a:stretch>
        </p:blipFill>
        <p:spPr>
          <a:xfrm>
            <a:off x="5812993" y="2313343"/>
            <a:ext cx="2421251" cy="358978"/>
          </a:xfrm>
          <a:prstGeom prst="rect">
            <a:avLst/>
          </a:prstGeom>
        </p:spPr>
      </p:pic>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screen">
            <a:extLst>
              <a:ext uri="{28A0092B-C50C-407E-A947-70E740481C1C}">
                <a14:useLocalDpi xmlns:a14="http://schemas.microsoft.com/office/drawing/2010/main"/>
              </a:ext>
            </a:extLst>
          </a:blip>
          <a:stretch>
            <a:fillRect/>
          </a:stretch>
        </p:blipFill>
        <p:spPr>
          <a:xfrm>
            <a:off x="11252" y="0"/>
            <a:ext cx="9121500" cy="5143499"/>
          </a:xfrm>
          <a:prstGeom prst="rect">
            <a:avLst/>
          </a:prstGeom>
        </p:spPr>
      </p:pic>
      <p:sp>
        <p:nvSpPr>
          <p:cNvPr id="2" name="Holder 2"/>
          <p:cNvSpPr>
            <a:spLocks noGrp="1"/>
          </p:cNvSpPr>
          <p:nvPr>
            <p:ph type="title"/>
          </p:nvPr>
        </p:nvSpPr>
        <p:spPr>
          <a:xfrm>
            <a:off x="830285" y="686817"/>
            <a:ext cx="7483429" cy="1122680"/>
          </a:xfrm>
          <a:prstGeom prst="rect">
            <a:avLst/>
          </a:prstGeom>
        </p:spPr>
        <p:txBody>
          <a:bodyPr wrap="square" lIns="0" tIns="0" rIns="0" bIns="0">
            <a:spAutoFit/>
          </a:bodyPr>
          <a:lstStyle>
            <a:lvl1pPr>
              <a:defRPr sz="7200" b="1" i="0">
                <a:solidFill>
                  <a:srgbClr val="231F20"/>
                </a:solidFill>
                <a:latin typeface="Proxima Nova Condensed"/>
                <a:cs typeface="Proxima Nova Condensed"/>
              </a:defRPr>
            </a:lvl1pPr>
          </a:lstStyle>
          <a:p>
            <a:endParaRPr dirty="0"/>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7/18/22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Arial Narrow" panose="020B0604020202020204" pitchFamily="34" charset="0"/>
          <a:ea typeface="+mj-ea"/>
          <a:cs typeface="Arial Narrow"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candlelightersaz.org/" TargetMode="External"/><Relationship Id="rId2" Type="http://schemas.openxmlformats.org/officeDocument/2006/relationships/hyperlink" Target="https://www.raisingarizonakids.com/pediatricyoung-adult-cancer-resources/" TargetMode="External"/><Relationship Id="rId1" Type="http://schemas.openxmlformats.org/officeDocument/2006/relationships/slideLayout" Target="../slideLayouts/slideLayout5.xml"/><Relationship Id="rId4" Type="http://schemas.openxmlformats.org/officeDocument/2006/relationships/hyperlink" Target="https://www.amandahope.org/resource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hyperlink" Target="http://aging.arizona.ed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rgbClr val="EFEBDE"/>
            </a:gs>
            <a:gs pos="83000">
              <a:schemeClr val="bg2"/>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2" name="object 2"/>
          <p:cNvGrpSpPr/>
          <p:nvPr/>
        </p:nvGrpSpPr>
        <p:grpSpPr>
          <a:xfrm>
            <a:off x="0" y="3831"/>
            <a:ext cx="9144525" cy="5139669"/>
            <a:chOff x="-5" y="0"/>
            <a:chExt cx="9144525" cy="5139669"/>
          </a:xfrm>
        </p:grpSpPr>
        <p:sp>
          <p:nvSpPr>
            <p:cNvPr id="4" name="object 4"/>
            <p:cNvSpPr/>
            <p:nvPr/>
          </p:nvSpPr>
          <p:spPr>
            <a:xfrm>
              <a:off x="0" y="0"/>
              <a:ext cx="9144000" cy="935990"/>
            </a:xfrm>
            <a:custGeom>
              <a:avLst/>
              <a:gdLst/>
              <a:ahLst/>
              <a:cxnLst/>
              <a:rect l="l" t="t" r="r" b="b"/>
              <a:pathLst>
                <a:path w="9144000" h="935990">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5" name="object 5"/>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6" name="object 6"/>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7" name="object 7"/>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8" name="object 8"/>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sp>
          <p:nvSpPr>
            <p:cNvPr id="9" name="object 9"/>
            <p:cNvSpPr/>
            <p:nvPr/>
          </p:nvSpPr>
          <p:spPr>
            <a:xfrm>
              <a:off x="0" y="4203677"/>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10" name="object 10"/>
            <p:cNvSpPr/>
            <p:nvPr/>
          </p:nvSpPr>
          <p:spPr>
            <a:xfrm>
              <a:off x="8172106" y="4203679"/>
              <a:ext cx="972185" cy="935990"/>
            </a:xfrm>
            <a:custGeom>
              <a:avLst/>
              <a:gdLst/>
              <a:ahLst/>
              <a:cxnLst/>
              <a:rect l="l" t="t" r="r" b="b"/>
              <a:pathLst>
                <a:path w="972184" h="935989">
                  <a:moveTo>
                    <a:pt x="971892" y="0"/>
                  </a:moveTo>
                  <a:lnTo>
                    <a:pt x="0" y="0"/>
                  </a:lnTo>
                  <a:lnTo>
                    <a:pt x="531444" y="935494"/>
                  </a:lnTo>
                  <a:lnTo>
                    <a:pt x="971892" y="935494"/>
                  </a:lnTo>
                  <a:lnTo>
                    <a:pt x="971892" y="0"/>
                  </a:lnTo>
                  <a:close/>
                </a:path>
              </a:pathLst>
            </a:custGeom>
            <a:solidFill>
              <a:srgbClr val="00265B"/>
            </a:solidFill>
          </p:spPr>
          <p:txBody>
            <a:bodyPr wrap="square" lIns="0" tIns="0" rIns="0" bIns="0" rtlCol="0"/>
            <a:lstStyle/>
            <a:p>
              <a:endParaRPr/>
            </a:p>
          </p:txBody>
        </p:sp>
        <p:sp>
          <p:nvSpPr>
            <p:cNvPr id="11" name="object 11"/>
            <p:cNvSpPr/>
            <p:nvPr/>
          </p:nvSpPr>
          <p:spPr>
            <a:xfrm>
              <a:off x="8535158" y="4203679"/>
              <a:ext cx="608965" cy="935990"/>
            </a:xfrm>
            <a:custGeom>
              <a:avLst/>
              <a:gdLst/>
              <a:ahLst/>
              <a:cxnLst/>
              <a:rect l="l" t="t" r="r" b="b"/>
              <a:pathLst>
                <a:path w="608965" h="935989">
                  <a:moveTo>
                    <a:pt x="608838" y="0"/>
                  </a:moveTo>
                  <a:lnTo>
                    <a:pt x="0" y="0"/>
                  </a:lnTo>
                  <a:lnTo>
                    <a:pt x="525119" y="935494"/>
                  </a:lnTo>
                  <a:lnTo>
                    <a:pt x="608838" y="935494"/>
                  </a:lnTo>
                  <a:lnTo>
                    <a:pt x="608838" y="0"/>
                  </a:lnTo>
                  <a:close/>
                </a:path>
              </a:pathLst>
            </a:custGeom>
            <a:solidFill>
              <a:srgbClr val="001B47"/>
            </a:solidFill>
          </p:spPr>
          <p:txBody>
            <a:bodyPr wrap="square" lIns="0" tIns="0" rIns="0" bIns="0" rtlCol="0"/>
            <a:lstStyle/>
            <a:p>
              <a:endParaRPr/>
            </a:p>
          </p:txBody>
        </p:sp>
        <p:sp>
          <p:nvSpPr>
            <p:cNvPr id="12" name="object 12"/>
            <p:cNvSpPr/>
            <p:nvPr/>
          </p:nvSpPr>
          <p:spPr>
            <a:xfrm>
              <a:off x="8157545" y="4688495"/>
              <a:ext cx="546100" cy="450850"/>
            </a:xfrm>
            <a:custGeom>
              <a:avLst/>
              <a:gdLst/>
              <a:ahLst/>
              <a:cxnLst/>
              <a:rect l="l" t="t" r="r" b="b"/>
              <a:pathLst>
                <a:path w="546100" h="450850">
                  <a:moveTo>
                    <a:pt x="289979" y="0"/>
                  </a:moveTo>
                  <a:lnTo>
                    <a:pt x="0" y="450672"/>
                  </a:lnTo>
                  <a:lnTo>
                    <a:pt x="546011" y="450672"/>
                  </a:lnTo>
                  <a:lnTo>
                    <a:pt x="289979" y="0"/>
                  </a:lnTo>
                  <a:close/>
                </a:path>
              </a:pathLst>
            </a:custGeom>
            <a:solidFill>
              <a:srgbClr val="8B0015"/>
            </a:solidFill>
          </p:spPr>
          <p:txBody>
            <a:bodyPr wrap="square" lIns="0" tIns="0" rIns="0" bIns="0" rtlCol="0"/>
            <a:lstStyle/>
            <a:p>
              <a:endParaRPr/>
            </a:p>
          </p:txBody>
        </p:sp>
        <p:sp>
          <p:nvSpPr>
            <p:cNvPr id="13" name="object 13"/>
            <p:cNvSpPr/>
            <p:nvPr/>
          </p:nvSpPr>
          <p:spPr>
            <a:xfrm>
              <a:off x="-5" y="4203679"/>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94"/>
                  </a:lnTo>
                  <a:lnTo>
                    <a:pt x="8157552" y="935494"/>
                  </a:lnTo>
                  <a:lnTo>
                    <a:pt x="8447532" y="484809"/>
                  </a:lnTo>
                  <a:lnTo>
                    <a:pt x="8172107" y="0"/>
                  </a:lnTo>
                  <a:close/>
                </a:path>
              </a:pathLst>
            </a:custGeom>
            <a:solidFill>
              <a:srgbClr val="BC2025"/>
            </a:solidFill>
          </p:spPr>
          <p:txBody>
            <a:bodyPr wrap="square" lIns="0" tIns="0" rIns="0" bIns="0" rtlCol="0"/>
            <a:lstStyle/>
            <a:p>
              <a:endParaRPr/>
            </a:p>
          </p:txBody>
        </p:sp>
        <p:pic>
          <p:nvPicPr>
            <p:cNvPr id="14" name="object 14"/>
            <p:cNvPicPr/>
            <p:nvPr/>
          </p:nvPicPr>
          <p:blipFill>
            <a:blip r:embed="rId2" cstate="screen">
              <a:extLst>
                <a:ext uri="{28A0092B-C50C-407E-A947-70E740481C1C}">
                  <a14:useLocalDpi xmlns:a14="http://schemas.microsoft.com/office/drawing/2010/main"/>
                </a:ext>
              </a:extLst>
            </a:blip>
            <a:stretch>
              <a:fillRect/>
            </a:stretch>
          </p:blipFill>
          <p:spPr>
            <a:xfrm>
              <a:off x="1275273" y="257875"/>
              <a:ext cx="2831028" cy="419744"/>
            </a:xfrm>
            <a:prstGeom prst="rect">
              <a:avLst/>
            </a:prstGeom>
          </p:spPr>
        </p:pic>
      </p:grpSp>
      <p:sp>
        <p:nvSpPr>
          <p:cNvPr id="17" name="object 17"/>
          <p:cNvSpPr txBox="1"/>
          <p:nvPr/>
        </p:nvSpPr>
        <p:spPr>
          <a:xfrm>
            <a:off x="2821453"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Course:</a:t>
            </a:r>
            <a:endParaRPr sz="1400" i="1" dirty="0">
              <a:latin typeface="Arial Narrow" panose="020B0604020202020204" pitchFamily="34" charset="0"/>
              <a:cs typeface="Arial Narrow" panose="020B0604020202020204" pitchFamily="34" charset="0"/>
            </a:endParaRPr>
          </a:p>
        </p:txBody>
      </p:sp>
      <p:sp>
        <p:nvSpPr>
          <p:cNvPr id="18" name="object 18"/>
          <p:cNvSpPr txBox="1"/>
          <p:nvPr/>
        </p:nvSpPr>
        <p:spPr>
          <a:xfrm>
            <a:off x="5313498" y="4375621"/>
            <a:ext cx="2916102"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Instructor:</a:t>
            </a:r>
            <a:endParaRPr sz="1400" i="1" dirty="0">
              <a:latin typeface="Arial Narrow" panose="020B0604020202020204" pitchFamily="34" charset="0"/>
              <a:cs typeface="Arial Narrow" panose="020B0604020202020204" pitchFamily="34" charset="0"/>
            </a:endParaRPr>
          </a:p>
        </p:txBody>
      </p:sp>
      <p:sp>
        <p:nvSpPr>
          <p:cNvPr id="32" name="object 17">
            <a:extLst>
              <a:ext uri="{FF2B5EF4-FFF2-40B4-BE49-F238E27FC236}">
                <a16:creationId xmlns:a16="http://schemas.microsoft.com/office/drawing/2014/main" id="{6DCFC8FE-F8E3-0546-87B8-24A2E9A8C770}"/>
              </a:ext>
            </a:extLst>
          </p:cNvPr>
          <p:cNvSpPr txBox="1"/>
          <p:nvPr/>
        </p:nvSpPr>
        <p:spPr>
          <a:xfrm>
            <a:off x="304482"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a:t>
            </a:r>
            <a:r>
              <a:rPr lang="en-US" sz="1400" i="1" dirty="0">
                <a:solidFill>
                  <a:srgbClr val="231F20"/>
                </a:solidFill>
                <a:latin typeface="Arial Narrow" panose="020B0604020202020204" pitchFamily="34" charset="0"/>
                <a:cs typeface="Arial Narrow" panose="020B0604020202020204" pitchFamily="34" charset="0"/>
              </a:rPr>
              <a:t>llege</a:t>
            </a:r>
            <a:r>
              <a:rPr sz="1400" i="1" dirty="0">
                <a:solidFill>
                  <a:srgbClr val="231F20"/>
                </a:solidFill>
                <a:latin typeface="Arial Narrow" panose="020B0604020202020204" pitchFamily="34" charset="0"/>
                <a:cs typeface="Arial Narrow" panose="020B0604020202020204" pitchFamily="34" charset="0"/>
              </a:rPr>
              <a:t>:</a:t>
            </a:r>
            <a:endParaRPr sz="1400" i="1" dirty="0">
              <a:latin typeface="Arial Narrow" panose="020B0604020202020204" pitchFamily="34" charset="0"/>
              <a:cs typeface="Arial Narrow" panose="020B0604020202020204" pitchFamily="34" charset="0"/>
            </a:endParaRPr>
          </a:p>
        </p:txBody>
      </p:sp>
      <p:sp>
        <p:nvSpPr>
          <p:cNvPr id="19" name="object 16">
            <a:extLst>
              <a:ext uri="{FF2B5EF4-FFF2-40B4-BE49-F238E27FC236}">
                <a16:creationId xmlns:a16="http://schemas.microsoft.com/office/drawing/2014/main" id="{167FB3BB-5718-3769-E87C-8C72D7045928}"/>
              </a:ext>
            </a:extLst>
          </p:cNvPr>
          <p:cNvSpPr txBox="1"/>
          <p:nvPr/>
        </p:nvSpPr>
        <p:spPr>
          <a:xfrm>
            <a:off x="1066170" y="3319457"/>
            <a:ext cx="7163430" cy="346249"/>
          </a:xfrm>
          <a:prstGeom prst="rect">
            <a:avLst/>
          </a:prstGeom>
          <a:solidFill>
            <a:schemeClr val="bg1">
              <a:alpha val="46559"/>
            </a:schemeClr>
          </a:solidFill>
          <a:ln>
            <a:noFill/>
          </a:ln>
        </p:spPr>
        <p:txBody>
          <a:bodyPr vert="horz" wrap="square" lIns="0" tIns="38100" rIns="0" bIns="0" rtlCol="0" anchor="t">
            <a:spAutoFit/>
          </a:bodyPr>
          <a:lstStyle/>
          <a:p>
            <a:pPr marL="12700">
              <a:lnSpc>
                <a:spcPct val="100000"/>
              </a:lnSpc>
              <a:spcBef>
                <a:spcPts val="300"/>
              </a:spcBef>
            </a:pPr>
            <a:r>
              <a:rPr sz="2000" b="1" dirty="0">
                <a:solidFill>
                  <a:srgbClr val="231F20"/>
                </a:solidFill>
                <a:latin typeface="Arial Narrow" panose="020B0604020202020204" pitchFamily="34" charset="0"/>
                <a:cs typeface="Arial Narrow" panose="020B0604020202020204" pitchFamily="34" charset="0"/>
              </a:rPr>
              <a:t>Case</a:t>
            </a:r>
            <a:r>
              <a:rPr sz="2000" b="1" spc="-85" dirty="0">
                <a:solidFill>
                  <a:srgbClr val="231F20"/>
                </a:solidFill>
                <a:latin typeface="Arial Narrow" panose="020B0604020202020204" pitchFamily="34" charset="0"/>
                <a:cs typeface="Arial Narrow" panose="020B0604020202020204" pitchFamily="34" charset="0"/>
              </a:rPr>
              <a:t> </a:t>
            </a:r>
            <a:r>
              <a:rPr sz="2000" b="1" dirty="0">
                <a:solidFill>
                  <a:srgbClr val="231F20"/>
                </a:solidFill>
                <a:latin typeface="Arial Narrow" panose="020B0604020202020204" pitchFamily="34" charset="0"/>
                <a:cs typeface="Arial Narrow" panose="020B0604020202020204" pitchFamily="34" charset="0"/>
              </a:rPr>
              <a:t>Name</a:t>
            </a:r>
            <a:r>
              <a:rPr lang="en-US" sz="2000" b="1" dirty="0">
                <a:solidFill>
                  <a:srgbClr val="231F20"/>
                </a:solidFill>
                <a:latin typeface="Arial Narrow" panose="020B0604020202020204" pitchFamily="34" charset="0"/>
                <a:cs typeface="Arial Narrow" panose="020B0604020202020204" pitchFamily="34" charset="0"/>
              </a:rPr>
              <a:t>: </a:t>
            </a:r>
            <a:r>
              <a:rPr lang="en-US" sz="2000" dirty="0">
                <a:solidFill>
                  <a:srgbClr val="231F20"/>
                </a:solidFill>
                <a:latin typeface="Arial Narrow" panose="020B0604020202020204" pitchFamily="34" charset="0"/>
                <a:cs typeface="Arial Narrow" panose="020B0604020202020204" pitchFamily="34" charset="0"/>
              </a:rPr>
              <a:t>14-Year-Old Latino Boy Living with Bone Cancer — Scenario 1</a:t>
            </a:r>
            <a:endParaRPr sz="2000" dirty="0">
              <a:latin typeface="Arial Narrow" panose="020B0604020202020204" pitchFamily="34" charset="0"/>
              <a:cs typeface="Arial Narrow" panose="020B0604020202020204" pitchFamily="34" charset="0"/>
            </a:endParaRPr>
          </a:p>
        </p:txBody>
      </p:sp>
      <p:sp>
        <p:nvSpPr>
          <p:cNvPr id="20" name="object 15">
            <a:extLst>
              <a:ext uri="{FF2B5EF4-FFF2-40B4-BE49-F238E27FC236}">
                <a16:creationId xmlns:a16="http://schemas.microsoft.com/office/drawing/2014/main" id="{73C7301A-E72A-D120-7F8E-A2DBA18E36F1}"/>
              </a:ext>
            </a:extLst>
          </p:cNvPr>
          <p:cNvSpPr txBox="1"/>
          <p:nvPr/>
        </p:nvSpPr>
        <p:spPr>
          <a:xfrm>
            <a:off x="486097" y="1996370"/>
            <a:ext cx="8263193" cy="1010533"/>
          </a:xfrm>
          <a:prstGeom prst="rect">
            <a:avLst/>
          </a:prstGeom>
        </p:spPr>
        <p:txBody>
          <a:bodyPr vert="horz" wrap="square" lIns="0" tIns="12700" rIns="0" bIns="0" rtlCol="0">
            <a:spAutoFit/>
          </a:bodyPr>
          <a:lstStyle/>
          <a:p>
            <a:pPr marL="12700" algn="ctr">
              <a:lnSpc>
                <a:spcPct val="100000"/>
              </a:lnSpc>
              <a:spcBef>
                <a:spcPts val="100"/>
              </a:spcBef>
            </a:pPr>
            <a:r>
              <a:rPr sz="3600" b="1" dirty="0">
                <a:solidFill>
                  <a:srgbClr val="00255B"/>
                </a:solidFill>
                <a:latin typeface="Arial Narrow" panose="020B0604020202020204" pitchFamily="34" charset="0"/>
                <a:cs typeface="Arial Narrow" panose="020B0604020202020204" pitchFamily="34" charset="0"/>
              </a:rPr>
              <a:t>End</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of</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Life</a:t>
            </a:r>
            <a:r>
              <a:rPr sz="3600" b="1" spc="-20" dirty="0">
                <a:solidFill>
                  <a:srgbClr val="00255B"/>
                </a:solidFill>
                <a:latin typeface="Arial Narrow" panose="020B0604020202020204" pitchFamily="34" charset="0"/>
                <a:cs typeface="Arial Narrow" panose="020B0604020202020204" pitchFamily="34" charset="0"/>
              </a:rPr>
              <a:t> </a:t>
            </a:r>
            <a:r>
              <a:rPr sz="3600" b="1" dirty="0">
                <a:solidFill>
                  <a:srgbClr val="00255B"/>
                </a:solidFill>
                <a:latin typeface="Arial Narrow" panose="020B0604020202020204" pitchFamily="34" charset="0"/>
                <a:cs typeface="Arial Narrow" panose="020B0604020202020204" pitchFamily="34" charset="0"/>
              </a:rPr>
              <a:t>Ca</a:t>
            </a:r>
            <a:r>
              <a:rPr lang="en-US" sz="3600" b="1" dirty="0">
                <a:solidFill>
                  <a:srgbClr val="00255B"/>
                </a:solidFill>
                <a:latin typeface="Arial Narrow" panose="020B0604020202020204" pitchFamily="34" charset="0"/>
                <a:cs typeface="Arial Narrow" panose="020B0604020202020204" pitchFamily="34" charset="0"/>
              </a:rPr>
              <a:t>ses and Resources:</a:t>
            </a:r>
            <a:r>
              <a:rPr sz="4000" b="1" spc="-20" dirty="0">
                <a:solidFill>
                  <a:srgbClr val="00255B"/>
                </a:solidFill>
                <a:latin typeface="Arial Narrow" panose="020B0604020202020204" pitchFamily="34" charset="0"/>
                <a:cs typeface="Arial Narrow" panose="020B0604020202020204" pitchFamily="34" charset="0"/>
              </a:rPr>
              <a:t> </a:t>
            </a:r>
            <a:endParaRPr lang="en-US" sz="4000" b="1" spc="-20" dirty="0">
              <a:solidFill>
                <a:srgbClr val="00255B"/>
              </a:solidFill>
              <a:latin typeface="Arial Narrow" panose="020B0604020202020204" pitchFamily="34" charset="0"/>
              <a:cs typeface="Arial Narrow" panose="020B0604020202020204" pitchFamily="34" charset="0"/>
            </a:endParaRPr>
          </a:p>
          <a:p>
            <a:pPr marL="12700" algn="ctr">
              <a:lnSpc>
                <a:spcPct val="100000"/>
              </a:lnSpc>
              <a:spcBef>
                <a:spcPts val="100"/>
              </a:spcBef>
            </a:pPr>
            <a:r>
              <a:rPr lang="en-US" sz="2400" b="1" dirty="0">
                <a:latin typeface="Arial Narrow" panose="020B0604020202020204" pitchFamily="34" charset="0"/>
                <a:cs typeface="Arial Narrow" panose="020B0604020202020204" pitchFamily="34" charset="0"/>
              </a:rPr>
              <a:t>An Interprofessional Toolkit for Health Science Students</a:t>
            </a:r>
            <a:endParaRPr sz="2400" b="1" dirty="0">
              <a:latin typeface="Arial Narrow" panose="020B0604020202020204" pitchFamily="34" charset="0"/>
              <a:cs typeface="Arial Narrow" panose="020B0604020202020204" pitchFamily="34" charset="0"/>
            </a:endParaRPr>
          </a:p>
        </p:txBody>
      </p:sp>
      <p:sp>
        <p:nvSpPr>
          <p:cNvPr id="21" name="Rectangle 20">
            <a:extLst>
              <a:ext uri="{FF2B5EF4-FFF2-40B4-BE49-F238E27FC236}">
                <a16:creationId xmlns:a16="http://schemas.microsoft.com/office/drawing/2014/main" id="{2F3AB1F9-84BF-8332-053E-3BB1ACDD867C}"/>
              </a:ext>
            </a:extLst>
          </p:cNvPr>
          <p:cNvSpPr/>
          <p:nvPr/>
        </p:nvSpPr>
        <p:spPr>
          <a:xfrm>
            <a:off x="2045186" y="1337567"/>
            <a:ext cx="5053628" cy="70788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8B0014"/>
                </a:solidFill>
              </a:rPr>
              <a:t>The CARES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2693" y="1106573"/>
            <a:ext cx="8382000" cy="3211648"/>
          </a:xfrm>
          <a:prstGeom prst="rect">
            <a:avLst/>
          </a:prstGeom>
          <a:noFill/>
        </p:spPr>
        <p:txBody>
          <a:bodyPr wrap="square" rtlCol="0">
            <a:spAutoFit/>
          </a:bodyPr>
          <a:lstStyle/>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Wellness Practices</a:t>
            </a:r>
            <a:r>
              <a:rPr lang="en-US" sz="1400" dirty="0">
                <a:latin typeface="Arial Narrow" panose="020B0604020202020204" pitchFamily="34" charset="0"/>
                <a:cs typeface="Arial Narrow" panose="020B0604020202020204" pitchFamily="34" charset="0"/>
              </a:rPr>
              <a:t>: Does well at school, interested in math and science, loves soccer. Maintaining contact with friends? School is kid’s work- sometimes going back is really important even if everyone understands that the goal is socialization not matriculation.</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Review of Systems</a:t>
            </a:r>
            <a:r>
              <a:rPr lang="en-US" sz="1400" dirty="0">
                <a:latin typeface="Arial Narrow" panose="020B0604020202020204" pitchFamily="34" charset="0"/>
                <a:cs typeface="Arial Narrow" panose="020B0604020202020204" pitchFamily="34" charset="0"/>
              </a:rPr>
              <a:t>: Freely mobility, with excellent cognition, aggravated mood due to pain; do they need assistive devices? Limited area for exercise in current living environment.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Past Medical History</a:t>
            </a:r>
            <a:r>
              <a:rPr lang="en-US" sz="1400" dirty="0">
                <a:latin typeface="Arial Narrow" panose="020B0604020202020204" pitchFamily="34" charset="0"/>
                <a:cs typeface="Arial Narrow" panose="020B0604020202020204" pitchFamily="34" charset="0"/>
              </a:rPr>
              <a:t>: No medical history</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history: </a:t>
            </a:r>
            <a:r>
              <a:rPr lang="en-US" sz="1400" dirty="0">
                <a:latin typeface="Arial Narrow" panose="020B0604020202020204" pitchFamily="34" charset="0"/>
                <a:cs typeface="Arial Narrow" panose="020B0604020202020204" pitchFamily="34" charset="0"/>
              </a:rPr>
              <a:t>Diabetes and heart disease runs in family.</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147489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A picture containing outdoor, tree, sky, flower&#10;&#10;Description automatically generated">
            <a:extLst>
              <a:ext uri="{FF2B5EF4-FFF2-40B4-BE49-F238E27FC236}">
                <a16:creationId xmlns:a16="http://schemas.microsoft.com/office/drawing/2014/main" id="{EEE34B88-7A63-AED4-0D1A-0B92C47AB64E}"/>
              </a:ext>
            </a:extLst>
          </p:cNvPr>
          <p:cNvPicPr>
            <a:picLocks noChangeAspect="1"/>
          </p:cNvPicPr>
          <p:nvPr/>
        </p:nvPicPr>
        <p:blipFill>
          <a:blip r:embed="rId2" cstate="print">
            <a:alphaModFix amt="28000"/>
            <a:extLst>
              <a:ext uri="{28A0092B-C50C-407E-A947-70E740481C1C}">
                <a14:useLocalDpi xmlns:a14="http://schemas.microsoft.com/office/drawing/2010/main"/>
              </a:ext>
            </a:extLst>
          </a:blip>
          <a:stretch>
            <a:fillRect/>
          </a:stretch>
        </p:blipFill>
        <p:spPr>
          <a:xfrm>
            <a:off x="0" y="935671"/>
            <a:ext cx="3009644" cy="4207829"/>
          </a:xfrm>
          <a:prstGeom prst="rect">
            <a:avLst/>
          </a:prstGeom>
        </p:spPr>
      </p:pic>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124200" y="1106598"/>
            <a:ext cx="5715000" cy="3427092"/>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Identify any existing or needed health or community-based services:</a:t>
            </a: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Healthcare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L="285750" marR="0" lvl="0" indent="-285750" algn="l" defTabSz="914400" rtl="0" eaLnBrk="1" fontAlgn="auto" latinLnBrk="0" hangingPunct="1">
              <a:buClrTx/>
              <a:buSzTx/>
              <a:buFont typeface="Arial" panose="020B0604020202020204" pitchFamily="34" charset="0"/>
              <a:buChar char="•"/>
              <a:tabLst/>
              <a:defRPr/>
            </a:pPr>
            <a:endParaRPr lang="en-US" sz="1400" dirty="0">
              <a:solidFill>
                <a:prstClr val="black"/>
              </a:solidFill>
              <a:latin typeface="Arial Narrow" panose="020B0604020202020204" pitchFamily="34" charset="0"/>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lang="en-US" sz="1400" dirty="0">
              <a:solidFill>
                <a:prstClr val="black"/>
              </a:solidFill>
              <a:latin typeface="Arial Narrow" panose="020B0604020202020204" pitchFamily="34" charset="0"/>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Community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L="285750" marR="0" lvl="0" indent="-285750" algn="l" defTabSz="914400" rtl="0" eaLnBrk="1" fontAlgn="auto" latinLnBrk="0" hangingPunct="1">
              <a:buClrTx/>
              <a:buSzTx/>
              <a:buFont typeface="Arial" panose="020B0604020202020204" pitchFamily="34" charset="0"/>
              <a:buChar char="•"/>
              <a:tabLst/>
              <a:defRPr/>
            </a:pPr>
            <a:endParaRPr lang="en-US" sz="1400" dirty="0">
              <a:solidFill>
                <a:prstClr val="black"/>
              </a:solidFill>
              <a:latin typeface="Arial Narrow" panose="020B0604020202020204" pitchFamily="34" charset="0"/>
            </a:endParaRPr>
          </a:p>
          <a:p>
            <a:pPr lvl="1">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lvl="1">
              <a:defRPr/>
            </a:pPr>
            <a:endParaRPr lang="en-US" sz="1400" dirty="0">
              <a:solidFill>
                <a:prstClr val="black"/>
              </a:solidFill>
              <a:latin typeface="Arial Narrow" panose="020B0604020202020204" pitchFamily="34" charset="0"/>
            </a:endParaRPr>
          </a:p>
          <a:p>
            <a:pPr lvl="1">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Health and Community Services</a:t>
            </a:r>
          </a:p>
        </p:txBody>
      </p:sp>
    </p:spTree>
    <p:extLst>
      <p:ext uri="{BB962C8B-B14F-4D97-AF65-F5344CB8AC3E}">
        <p14:creationId xmlns:p14="http://schemas.microsoft.com/office/powerpoint/2010/main" val="3345175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2693" y="1106573"/>
            <a:ext cx="8382000" cy="841769"/>
          </a:xfrm>
          <a:prstGeom prst="rect">
            <a:avLst/>
          </a:prstGeom>
          <a:noFill/>
        </p:spPr>
        <p:txBody>
          <a:bodyPr wrap="square" rtlCol="0">
            <a:spAutoFit/>
          </a:bodyPr>
          <a:lstStyle/>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Overall Assessment</a:t>
            </a:r>
          </a:p>
        </p:txBody>
      </p:sp>
    </p:spTree>
    <p:extLst>
      <p:ext uri="{BB962C8B-B14F-4D97-AF65-F5344CB8AC3E}">
        <p14:creationId xmlns:p14="http://schemas.microsoft.com/office/powerpoint/2010/main" val="3427077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7110" y="1105297"/>
            <a:ext cx="8306118" cy="3323987"/>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Advanced Care Planning has never been considered.</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Palliative care should be offered throughout the entire treatment course- it is NOT an option of last resort, it is woven throughout, every time you treat a symptom (pain, nausea from chemo/radiation, constipation from opioids) and every time you talk about what pts goals of care are. Hospice would be at end of case, and in kids, there is concurrent care provision, so could even be on hospice at the same time as receiving cure directed therapy (this is unique to peds).</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Palliative care/hospice in pediatrics is the same philosophy but there tends to be more hesitancy in the pediatric population for all areas-providers, parents, patient, etc.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NP role is to help identify when the patient is ready to transition to palliative/hospice and provide the appropriate referrals.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NP role is to educate the adolescent and family about palliative care and how it can help the patient and family at this stage in the diagnosis. Palliative care/hospice does not mean you are dying tomorrow and that your physical and mental needs will not be met. </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97224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2DD7A0-C90A-48DE-953A-93BC60D5401A}"/>
              </a:ext>
            </a:extLst>
          </p:cNvPr>
          <p:cNvPicPr>
            <a:picLocks noChangeAspect="1"/>
          </p:cNvPicPr>
          <p:nvPr/>
        </p:nvPicPr>
        <p:blipFill>
          <a:blip r:embed="rId2"/>
          <a:stretch>
            <a:fillRect/>
          </a:stretch>
        </p:blipFill>
        <p:spPr>
          <a:xfrm>
            <a:off x="6400562" y="917306"/>
            <a:ext cx="2743438" cy="4115157"/>
          </a:xfrm>
          <a:prstGeom prst="rect">
            <a:avLst/>
          </a:prstGeom>
        </p:spPr>
      </p:pic>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5638800" cy="379937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matters most to the patient now?</a:t>
            </a:r>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Concern over potential for serious illness and importance of follow-up with diagnostic work up. Important to address patient and family. Family is fearful this could be a serious illness and they don’t have health insurance. Language barriers to understand health care access options.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do they want their health for?</a:t>
            </a:r>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Patient wants to go back to his pre-diagnosis life, go to school, play soccer. Parents hope for a cure and keep optimism about prognosis. Young people often bow to the wishes of their parents in these cases.</a:t>
            </a:r>
          </a:p>
          <a:p>
            <a:r>
              <a:rPr lang="en-US" sz="1400" dirty="0">
                <a:latin typeface="Arial Narrow" panose="020B0604020202020204" pitchFamily="34" charset="0"/>
                <a:cs typeface="Arial Narrow" panose="020B0604020202020204" pitchFamily="34" charset="0"/>
              </a:rPr>
              <a:t>	</a:t>
            </a: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r>
              <a:rPr lang="en-US" sz="1400" dirty="0">
                <a:solidFill>
                  <a:schemeClr val="tx2">
                    <a:lumMod val="75000"/>
                  </a:schemeClr>
                </a:solidFill>
                <a:latin typeface="Arial Narrow" panose="020B0604020202020204" pitchFamily="34" charset="0"/>
              </a:rPr>
              <a:t> </a:t>
            </a:r>
          </a:p>
        </p:txBody>
      </p:sp>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Advance Care Planning</a:t>
            </a:r>
          </a:p>
        </p:txBody>
      </p:sp>
      <p:sp>
        <p:nvSpPr>
          <p:cNvPr id="10" name="object 7">
            <a:extLst>
              <a:ext uri="{FF2B5EF4-FFF2-40B4-BE49-F238E27FC236}">
                <a16:creationId xmlns:a16="http://schemas.microsoft.com/office/drawing/2014/main" id="{5712F98D-B137-984D-989E-A2DD43AFA2E0}"/>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grpSp>
        <p:nvGrpSpPr>
          <p:cNvPr id="11" name="object 2">
            <a:extLst>
              <a:ext uri="{FF2B5EF4-FFF2-40B4-BE49-F238E27FC236}">
                <a16:creationId xmlns:a16="http://schemas.microsoft.com/office/drawing/2014/main" id="{348ABA55-4B85-2C4A-9A0E-F94777BD277C}"/>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CFB7FC92-DA1E-A946-8998-4E6F6B8BDDB2}"/>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C265057-0076-C747-A5D6-5816D629B51A}"/>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24FB62FC-1C08-3D4C-9B7C-09C64FF5E4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E10CFC62-1784-8143-9124-C997362FD3E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F06DA2E9-EDE6-AA4F-A800-AC3753CF0DCF}"/>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2694790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533400" y="1123950"/>
            <a:ext cx="7620000" cy="3211648"/>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happens next</a:t>
            </a:r>
            <a:r>
              <a:rPr lang="en-US" sz="1400" dirty="0">
                <a:latin typeface="Arial Narrow" panose="020B0604020202020204" pitchFamily="34" charset="0"/>
                <a:cs typeface="Arial Narrow" panose="020B0604020202020204" pitchFamily="34" charset="0"/>
              </a:rPr>
              <a:t>: Follow up after diagnostic tests.</a:t>
            </a:r>
          </a:p>
          <a:p>
            <a:pPr marL="628650" indent="-106363">
              <a:buFont typeface="Arial" panose="020B0604020202020204" pitchFamily="34" charset="0"/>
              <a:buChar char="•"/>
              <a:tabLst>
                <a:tab pos="396875" algn="l"/>
              </a:tabLst>
            </a:pPr>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Details about family conversations:</a:t>
            </a:r>
            <a:r>
              <a:rPr lang="en-US" sz="1400" dirty="0">
                <a:latin typeface="Arial Narrow" panose="020B0604020202020204" pitchFamily="34" charset="0"/>
                <a:cs typeface="Arial Narrow" panose="020B0604020202020204" pitchFamily="34" charset="0"/>
              </a:rPr>
              <a:t> Parents concerned about finances and insurance coverage also fearful about their immigration status</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happens at, or near, death of patient: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support does family need before and after death of patient:</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Outcomes</a:t>
            </a:r>
          </a:p>
        </p:txBody>
      </p:sp>
    </p:spTree>
    <p:extLst>
      <p:ext uri="{BB962C8B-B14F-4D97-AF65-F5344CB8AC3E}">
        <p14:creationId xmlns:p14="http://schemas.microsoft.com/office/powerpoint/2010/main" val="1796518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hands shaking&#10;&#10;Description automatically generated with medium confidence">
            <a:extLst>
              <a:ext uri="{FF2B5EF4-FFF2-40B4-BE49-F238E27FC236}">
                <a16:creationId xmlns:a16="http://schemas.microsoft.com/office/drawing/2014/main" id="{E188CA03-FFF0-6428-9005-9E0605618E78}"/>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6324600" y="855719"/>
            <a:ext cx="2819400" cy="4230631"/>
          </a:xfrm>
          <a:prstGeom prst="rect">
            <a:avLst/>
          </a:prstGeom>
        </p:spPr>
      </p:pic>
      <p:sp>
        <p:nvSpPr>
          <p:cNvPr id="7" name="TextBox 6">
            <a:extLst>
              <a:ext uri="{FF2B5EF4-FFF2-40B4-BE49-F238E27FC236}">
                <a16:creationId xmlns:a16="http://schemas.microsoft.com/office/drawing/2014/main" id="{2A3DBF42-9363-AB4C-ADB7-87CB1BE9CD1D}"/>
              </a:ext>
            </a:extLst>
          </p:cNvPr>
          <p:cNvSpPr txBox="1"/>
          <p:nvPr/>
        </p:nvSpPr>
        <p:spPr>
          <a:xfrm>
            <a:off x="381000" y="1076415"/>
            <a:ext cx="56388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Best Case / Worst Case:</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Risk / Benefit of Intervention:</a:t>
            </a: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p:txBody>
      </p:sp>
      <p:grpSp>
        <p:nvGrpSpPr>
          <p:cNvPr id="9" name="object 2">
            <a:extLst>
              <a:ext uri="{FF2B5EF4-FFF2-40B4-BE49-F238E27FC236}">
                <a16:creationId xmlns:a16="http://schemas.microsoft.com/office/drawing/2014/main" id="{C6FDD018-2A44-4C49-96AA-7D87AEC8D75F}"/>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44F22092-3211-5840-AFB4-D4460F9BFBE0}"/>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5D152171-37FC-C44A-B951-03084CE611DC}"/>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25ADA40-F3CC-D140-AF4C-E15EE736AC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A89DA91D-A998-A346-BD4F-894C22C3ED1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44A9720A-4C32-3644-BA6E-653AF404BE37}"/>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5" name="TextBox 14">
            <a:extLst>
              <a:ext uri="{FF2B5EF4-FFF2-40B4-BE49-F238E27FC236}">
                <a16:creationId xmlns:a16="http://schemas.microsoft.com/office/drawing/2014/main" id="{3B35BE70-B5C6-804C-A726-2CD4F5B63C2C}"/>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Challenging Conversations</a:t>
            </a:r>
          </a:p>
        </p:txBody>
      </p:sp>
    </p:spTree>
    <p:extLst>
      <p:ext uri="{BB962C8B-B14F-4D97-AF65-F5344CB8AC3E}">
        <p14:creationId xmlns:p14="http://schemas.microsoft.com/office/powerpoint/2010/main" val="3590193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D7A2D85-C911-4C60-858F-BC41D629818E}"/>
              </a:ext>
            </a:extLst>
          </p:cNvPr>
          <p:cNvGrpSpPr/>
          <p:nvPr/>
        </p:nvGrpSpPr>
        <p:grpSpPr>
          <a:xfrm>
            <a:off x="0" y="299836"/>
            <a:ext cx="7692152" cy="4758381"/>
            <a:chOff x="0" y="299836"/>
            <a:chExt cx="7692152" cy="4758381"/>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935670"/>
              <a:ext cx="2743199" cy="4122547"/>
            </a:xfrm>
            <a:prstGeom prst="rect">
              <a:avLst/>
            </a:prstGeom>
          </p:spPr>
        </p:pic>
        <p:sp>
          <p:nvSpPr>
            <p:cNvPr id="9" name="TextBox 8">
              <a:extLst>
                <a:ext uri="{FF2B5EF4-FFF2-40B4-BE49-F238E27FC236}">
                  <a16:creationId xmlns:a16="http://schemas.microsoft.com/office/drawing/2014/main" id="{0649C25C-A966-F141-883F-30DCD42B04AD}"/>
                </a:ext>
              </a:extLst>
            </p:cNvPr>
            <p:cNvSpPr txBox="1"/>
            <p:nvPr/>
          </p:nvSpPr>
          <p:spPr>
            <a:xfrm>
              <a:off x="986552" y="299836"/>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sp>
        <p:nvSpPr>
          <p:cNvPr id="10" name="TextBox 9">
            <a:extLst>
              <a:ext uri="{FF2B5EF4-FFF2-40B4-BE49-F238E27FC236}">
                <a16:creationId xmlns:a16="http://schemas.microsoft.com/office/drawing/2014/main" id="{F36DD0FE-859A-AA44-AC0A-5A3F1CDDD8B6}"/>
              </a:ext>
            </a:extLst>
          </p:cNvPr>
          <p:cNvSpPr txBox="1"/>
          <p:nvPr/>
        </p:nvSpPr>
        <p:spPr>
          <a:xfrm>
            <a:off x="2895600" y="1123950"/>
            <a:ext cx="6032691" cy="3601883"/>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What role do other disciplines play in this patient’s end-of-life care?</a:t>
            </a:r>
          </a:p>
          <a:p>
            <a:pPr>
              <a:lnSpc>
                <a:spcPts val="2880"/>
              </a:lnSpc>
            </a:pPr>
            <a:r>
              <a:rPr lang="en-US" sz="1400" dirty="0">
                <a:latin typeface="Arial Narrow" panose="020B0604020202020204" pitchFamily="34" charset="0"/>
                <a:cs typeface="Arial Narrow" panose="020B0604020202020204" pitchFamily="34" charset="0"/>
              </a:rPr>
              <a:t>Pharmacy, Nursing, Social work, etc.</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Who can help you provide the best care and honor the patient’s wishes?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21FFEA52-2716-634C-8EA1-0422BE0B4AC7}"/>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BEE4EE6B-47B2-C44B-9070-47071193409D}"/>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EE29641B-CCDA-6244-B1EB-2113BECA2E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6F8D0638-4646-7349-9823-CDCC9E53BC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CCB043B4-A686-EC43-A594-9D86DDEEC2C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EE4C4D22-5160-224C-B78B-EE9C880B2741}"/>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1071779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indoor, computer, using&#10;&#10;Description automatically generated">
            <a:extLst>
              <a:ext uri="{FF2B5EF4-FFF2-40B4-BE49-F238E27FC236}">
                <a16:creationId xmlns:a16="http://schemas.microsoft.com/office/drawing/2014/main" id="{7B033C6E-4884-673D-BA02-5A88BC9611AA}"/>
              </a:ext>
            </a:extLst>
          </p:cNvPr>
          <p:cNvPicPr>
            <a:picLocks noChangeAspect="1"/>
          </p:cNvPicPr>
          <p:nvPr/>
        </p:nvPicPr>
        <p:blipFill>
          <a:blip r:embed="rId2" cstate="print">
            <a:alphaModFix amt="37000"/>
            <a:extLst>
              <a:ext uri="{28A0092B-C50C-407E-A947-70E740481C1C}">
                <a14:useLocalDpi xmlns:a14="http://schemas.microsoft.com/office/drawing/2010/main"/>
              </a:ext>
            </a:extLst>
          </a:blip>
          <a:stretch>
            <a:fillRect/>
          </a:stretch>
        </p:blipFill>
        <p:spPr>
          <a:xfrm>
            <a:off x="6410325" y="930460"/>
            <a:ext cx="2733675" cy="4102003"/>
          </a:xfrm>
          <a:prstGeom prst="rect">
            <a:avLst/>
          </a:prstGeom>
        </p:spPr>
      </p:pic>
      <p:sp>
        <p:nvSpPr>
          <p:cNvPr id="6" name="TextBox 5">
            <a:extLst>
              <a:ext uri="{FF2B5EF4-FFF2-40B4-BE49-F238E27FC236}">
                <a16:creationId xmlns:a16="http://schemas.microsoft.com/office/drawing/2014/main" id="{4334BEB9-13D3-0741-B065-C9350CD1E014}"/>
              </a:ext>
            </a:extLst>
          </p:cNvPr>
          <p:cNvSpPr txBox="1"/>
          <p:nvPr/>
        </p:nvSpPr>
        <p:spPr>
          <a:xfrm>
            <a:off x="972185"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sp>
        <p:nvSpPr>
          <p:cNvPr id="7" name="TextBox 6">
            <a:extLst>
              <a:ext uri="{FF2B5EF4-FFF2-40B4-BE49-F238E27FC236}">
                <a16:creationId xmlns:a16="http://schemas.microsoft.com/office/drawing/2014/main" id="{E2E6FCF1-3428-2D46-B844-E7BBC7E0ED25}"/>
              </a:ext>
            </a:extLst>
          </p:cNvPr>
          <p:cNvSpPr txBox="1"/>
          <p:nvPr/>
        </p:nvSpPr>
        <p:spPr>
          <a:xfrm>
            <a:off x="247511" y="1049299"/>
            <a:ext cx="6000889" cy="321203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How will you approach utilizing a team approach to providing care?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Beyond referrals, how will you become comfortable with going outside your comfort zone? </a:t>
            </a: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Are there any integrative, traditional, or complementary therapies that will help the patient at this stage or later?  </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9" name="object 2">
            <a:extLst>
              <a:ext uri="{FF2B5EF4-FFF2-40B4-BE49-F238E27FC236}">
                <a16:creationId xmlns:a16="http://schemas.microsoft.com/office/drawing/2014/main" id="{ADE03299-498A-DF42-A25E-D796169BBF0E}"/>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1B1BDA9F-0930-E14A-93E8-E6D138F8E81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79F80EBB-3FDD-0C49-9F02-8CB35A1353B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C8582B5-131B-CF4E-9D10-EA995192DE05}"/>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B42F931A-4B80-184D-BEB0-8E99E05DEA3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AC5ABD90-B6A1-2A4D-A97E-C2184B768618}"/>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4290242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Can you identify any overarching bias?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Can you identify any possible assumptions one might make about this patient?</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What information about this patient might inform public policy or regulatory action?</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8" name="Group 7">
            <a:extLst>
              <a:ext uri="{FF2B5EF4-FFF2-40B4-BE49-F238E27FC236}">
                <a16:creationId xmlns:a16="http://schemas.microsoft.com/office/drawing/2014/main" id="{18D9F12B-E812-4356-A943-FC23D77E4306}"/>
              </a:ext>
            </a:extLst>
          </p:cNvPr>
          <p:cNvGrpSpPr/>
          <p:nvPr/>
        </p:nvGrpSpPr>
        <p:grpSpPr>
          <a:xfrm>
            <a:off x="986552" y="283329"/>
            <a:ext cx="7783074" cy="5321002"/>
            <a:chOff x="986552" y="283329"/>
            <a:chExt cx="7783074" cy="5321002"/>
          </a:xfrm>
        </p:grpSpPr>
        <p:sp>
          <p:nvSpPr>
            <p:cNvPr id="4" name="TextBox 3">
              <a:extLst>
                <a:ext uri="{FF2B5EF4-FFF2-40B4-BE49-F238E27FC236}">
                  <a16:creationId xmlns:a16="http://schemas.microsoft.com/office/drawing/2014/main" id="{23B36D85-79C4-F140-A855-8800697E030C}"/>
                </a:ext>
              </a:extLst>
            </p:cNvPr>
            <p:cNvSpPr txBox="1"/>
            <p:nvPr/>
          </p:nvSpPr>
          <p:spPr>
            <a:xfrm>
              <a:off x="986552"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Questions to Consider</a:t>
              </a:r>
            </a:p>
          </p:txBody>
        </p:sp>
        <p:sp>
          <p:nvSpPr>
            <p:cNvPr id="6" name="TextBox 5">
              <a:extLst>
                <a:ext uri="{FF2B5EF4-FFF2-40B4-BE49-F238E27FC236}">
                  <a16:creationId xmlns:a16="http://schemas.microsoft.com/office/drawing/2014/main" id="{A4382782-D71E-E64B-973B-A53E0035C199}"/>
                </a:ext>
              </a:extLst>
            </p:cNvPr>
            <p:cNvSpPr txBox="1"/>
            <p:nvPr/>
          </p:nvSpPr>
          <p:spPr>
            <a:xfrm>
              <a:off x="6864626" y="895350"/>
              <a:ext cx="1905000" cy="4708981"/>
            </a:xfrm>
            <a:prstGeom prst="rect">
              <a:avLst/>
            </a:prstGeom>
            <a:noFill/>
          </p:spPr>
          <p:txBody>
            <a:bodyPr wrap="square" rtlCol="0">
              <a:spAutoFit/>
            </a:bodyPr>
            <a:lstStyle/>
            <a:p>
              <a:r>
                <a:rPr lang="en-US" sz="30000" dirty="0">
                  <a:solidFill>
                    <a:schemeClr val="tx2">
                      <a:lumMod val="75000"/>
                      <a:alpha val="5000"/>
                    </a:schemeClr>
                  </a:solidFill>
                  <a:latin typeface="Arial Rounded MT Bold" panose="020F0704030504030204" pitchFamily="34" charset="77"/>
                  <a:cs typeface="Arial" panose="020B0604020202020204" pitchFamily="34" charset="0"/>
                </a:rPr>
                <a:t>?</a:t>
              </a:r>
              <a:r>
                <a:rPr lang="en-US" sz="30000" b="1" dirty="0">
                  <a:solidFill>
                    <a:schemeClr val="tx2">
                      <a:lumMod val="75000"/>
                      <a:alpha val="19000"/>
                    </a:schemeClr>
                  </a:solidFill>
                  <a:latin typeface="Arial Rounded MT Bold" panose="020F0704030504030204" pitchFamily="34" charset="77"/>
                </a:rPr>
                <a:t>  </a:t>
              </a:r>
            </a:p>
          </p:txBody>
        </p:sp>
      </p:gr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3288096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A2D0B7-EFA5-6B4B-B706-ECE0D4F78656}"/>
              </a:ext>
            </a:extLst>
          </p:cNvPr>
          <p:cNvSpPr txBox="1"/>
          <p:nvPr/>
        </p:nvSpPr>
        <p:spPr>
          <a:xfrm>
            <a:off x="1021480" y="2832271"/>
            <a:ext cx="4571999" cy="307777"/>
          </a:xfrm>
          <a:prstGeom prst="rect">
            <a:avLst/>
          </a:prstGeom>
          <a:noFill/>
        </p:spPr>
        <p:txBody>
          <a:bodyPr wrap="square" rtlCol="0">
            <a:spAutoFit/>
          </a:bodyPr>
          <a:lstStyle/>
          <a:p>
            <a:endParaRPr lang="en-US" sz="1400" dirty="0">
              <a:latin typeface="Arial Narrow" panose="020B0604020202020204" pitchFamily="34" charset="0"/>
            </a:endParaRPr>
          </a:p>
        </p:txBody>
      </p:sp>
      <p:sp>
        <p:nvSpPr>
          <p:cNvPr id="14" name="TextBox 13">
            <a:extLst>
              <a:ext uri="{FF2B5EF4-FFF2-40B4-BE49-F238E27FC236}">
                <a16:creationId xmlns:a16="http://schemas.microsoft.com/office/drawing/2014/main" id="{EEEB7CC0-28CC-E04E-BD3E-2B3AC507B50F}"/>
              </a:ext>
            </a:extLst>
          </p:cNvPr>
          <p:cNvSpPr txBox="1"/>
          <p:nvPr/>
        </p:nvSpPr>
        <p:spPr>
          <a:xfrm>
            <a:off x="972185" y="1654565"/>
            <a:ext cx="4572000" cy="307777"/>
          </a:xfrm>
          <a:prstGeom prst="rect">
            <a:avLst/>
          </a:prstGeom>
          <a:noFill/>
        </p:spPr>
        <p:txBody>
          <a:bodyPr wrap="square" rtlCol="0">
            <a:spAutoFit/>
          </a:bodyPr>
          <a:lstStyle/>
          <a:p>
            <a:endParaRPr lang="en-US" sz="1400" dirty="0">
              <a:latin typeface="Arial Narrow" panose="020B0604020202020204" pitchFamily="34" charset="0"/>
            </a:endParaRPr>
          </a:p>
        </p:txBody>
      </p:sp>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Learning Topics</a:t>
            </a:r>
          </a:p>
        </p:txBody>
      </p:sp>
      <p:sp>
        <p:nvSpPr>
          <p:cNvPr id="25" name="TextBox 24">
            <a:extLst>
              <a:ext uri="{FF2B5EF4-FFF2-40B4-BE49-F238E27FC236}">
                <a16:creationId xmlns:a16="http://schemas.microsoft.com/office/drawing/2014/main" id="{0FDB85B0-68A4-4B5F-856B-CA9F49422ED1}"/>
              </a:ext>
            </a:extLst>
          </p:cNvPr>
          <p:cNvSpPr txBox="1"/>
          <p:nvPr/>
        </p:nvSpPr>
        <p:spPr>
          <a:xfrm>
            <a:off x="360902" y="1006293"/>
            <a:ext cx="5794565" cy="3970318"/>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Narrow" panose="020B0604020202020204" pitchFamily="34" charset="0"/>
              </a:rPr>
              <a:t>Ethics of difficult conversations and use of medically trained interpreters</a:t>
            </a:r>
          </a:p>
          <a:p>
            <a:pPr marL="285750" indent="-285750">
              <a:buFont typeface="Arial" panose="020B0604020202020204" pitchFamily="34" charset="0"/>
              <a:buChar char="•"/>
            </a:pPr>
            <a:r>
              <a:rPr lang="en-US" sz="1400" dirty="0">
                <a:latin typeface="Arial Narrow" panose="020B0604020202020204" pitchFamily="34" charset="0"/>
              </a:rPr>
              <a:t>Interprofessional approach to care for children and adolescents with severe chronic illness or at the end of life</a:t>
            </a:r>
          </a:p>
          <a:p>
            <a:pPr marL="285750" indent="-285750">
              <a:buFont typeface="Arial" panose="020B0604020202020204" pitchFamily="34" charset="0"/>
              <a:buChar char="•"/>
            </a:pPr>
            <a:r>
              <a:rPr lang="en-US" sz="1400" dirty="0">
                <a:latin typeface="Arial Narrow" panose="020B0604020202020204" pitchFamily="34" charset="0"/>
              </a:rPr>
              <a:t>Treatment decision making for children and adolescents</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Cultural aspects of care of Latinx families, decision making, ethics and language challenges.</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Holding family meetings, cultural aspects of communication, importance of interprofessional communication, involvement of faith-community, as appropriate, when delivering bad news or conversations at the end of life</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Access to health care for undocumented and children of undocumented parents. State healthcare programs for children and adolescents. Healthcare coverage in the state of Arizona considering immigration status, limitations of emergency AHCCCS.</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Appropriate spiritual assessment and faith assessment and if possible, their faith-based community as members of the healthcare team</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Treatment preferences, complementary and alternative treatments for cancer, cultural aspects, and interaction with chemotherapy</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Difference in palliative care/hospice care for children and adolescents</a:t>
            </a:r>
          </a:p>
        </p:txBody>
      </p:sp>
      <p:pic>
        <p:nvPicPr>
          <p:cNvPr id="2" name="Picture 1">
            <a:extLst>
              <a:ext uri="{FF2B5EF4-FFF2-40B4-BE49-F238E27FC236}">
                <a16:creationId xmlns:a16="http://schemas.microsoft.com/office/drawing/2014/main" id="{A9F6FBA0-016E-4871-879D-59F0266B81AA}"/>
              </a:ext>
            </a:extLst>
          </p:cNvPr>
          <p:cNvPicPr>
            <a:picLocks noChangeAspect="1"/>
          </p:cNvPicPr>
          <p:nvPr/>
        </p:nvPicPr>
        <p:blipFill>
          <a:blip r:embed="rId2"/>
          <a:stretch>
            <a:fillRect/>
          </a:stretch>
        </p:blipFill>
        <p:spPr>
          <a:xfrm>
            <a:off x="6282205" y="935596"/>
            <a:ext cx="2859272" cy="4096867"/>
          </a:xfrm>
          <a:prstGeom prst="rect">
            <a:avLst/>
          </a:prstGeom>
        </p:spPr>
      </p:pic>
    </p:spTree>
    <p:extLst>
      <p:ext uri="{BB962C8B-B14F-4D97-AF65-F5344CB8AC3E}">
        <p14:creationId xmlns:p14="http://schemas.microsoft.com/office/powerpoint/2010/main" val="217571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F6AC93-3761-FA44-9652-0EF44D67D343}"/>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grpSp>
        <p:nvGrpSpPr>
          <p:cNvPr id="7" name="Group 6">
            <a:extLst>
              <a:ext uri="{FF2B5EF4-FFF2-40B4-BE49-F238E27FC236}">
                <a16:creationId xmlns:a16="http://schemas.microsoft.com/office/drawing/2014/main" id="{7581F233-710B-4FE6-8B98-2283F4E772D1}"/>
              </a:ext>
            </a:extLst>
          </p:cNvPr>
          <p:cNvGrpSpPr/>
          <p:nvPr/>
        </p:nvGrpSpPr>
        <p:grpSpPr>
          <a:xfrm>
            <a:off x="381000" y="307608"/>
            <a:ext cx="8610600" cy="3925905"/>
            <a:chOff x="381000" y="307608"/>
            <a:chExt cx="8610600" cy="3925905"/>
          </a:xfrm>
        </p:grpSpPr>
        <p:sp>
          <p:nvSpPr>
            <p:cNvPr id="4" name="TextBox 3">
              <a:extLst>
                <a:ext uri="{FF2B5EF4-FFF2-40B4-BE49-F238E27FC236}">
                  <a16:creationId xmlns:a16="http://schemas.microsoft.com/office/drawing/2014/main" id="{23B36D85-79C4-F140-A855-8800697E030C}"/>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ADVANCE CARE DIRECTIVE</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advance care directives;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communicate and engage patients / families in advance care planning across settings and across the lifespan.</a:t>
              </a:r>
            </a:p>
            <a:p>
              <a:endParaRPr lang="en-US" sz="1400" spc="100" dirty="0">
                <a:solidFill>
                  <a:schemeClr val="accent1"/>
                </a:solidFill>
                <a:latin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PALLIATIVE CARE AND HOSPICE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palliative care and hospice;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this information to patients / families.</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7E1AD5E0-4D73-0942-826D-48DAA33942E4}"/>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05896CBA-3705-2F4D-B966-228ADFD650F9}"/>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6310BBD-B66F-8941-8415-8119B28A3DEF}"/>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D1A6A6F0-A46E-CC46-9583-C39E97A175BF}"/>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6D304234-A305-3D46-9E7F-377CCA5D79BC}"/>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2CCD3451-E462-6647-B968-51ED32BFDCB2}"/>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Rectangle 17">
            <a:extLst>
              <a:ext uri="{FF2B5EF4-FFF2-40B4-BE49-F238E27FC236}">
                <a16:creationId xmlns:a16="http://schemas.microsoft.com/office/drawing/2014/main" id="{CE795FC6-A73F-7649-95F6-7DC133A9BD4D}"/>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2490995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CA8A06-EC31-41F9-882C-F9F26AFEC9A9}"/>
              </a:ext>
            </a:extLst>
          </p:cNvPr>
          <p:cNvGrpSpPr/>
          <p:nvPr/>
        </p:nvGrpSpPr>
        <p:grpSpPr>
          <a:xfrm>
            <a:off x="304800" y="448697"/>
            <a:ext cx="8763000" cy="3569372"/>
            <a:chOff x="304800" y="448697"/>
            <a:chExt cx="8763000" cy="3569372"/>
          </a:xfrm>
        </p:grpSpPr>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6962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CULTURAL HUMILITY</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cultural considerations in the care of patients and families,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with humility, curiosity, care, respect, and dignity.</a:t>
              </a:r>
            </a:p>
            <a:p>
              <a:endParaRPr lang="en-US" sz="1400" spc="100" dirty="0">
                <a:solidFill>
                  <a:schemeClr val="tx2">
                    <a:lumMod val="75000"/>
                  </a:schemeClr>
                </a:solidFill>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8001000" cy="95410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COMMUNITY RESOURCES</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community resources to support serious illness and end-of-life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connect patients/families with these resources.</a:t>
              </a:r>
              <a:endParaRPr lang="en-US" sz="1400" spc="100" dirty="0">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D0DAD835-9ADA-324B-99CC-A835F7E0D915}"/>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AFEA19F7-9A29-7E4E-8341-9D5E55A4A27C}"/>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D165A96E-DEF4-3E40-8399-228D4BA844E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1DE343CD-CB22-1B43-A8CB-0B75E5E0B32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74980F1-7A8A-724D-A87E-26DF76D52968}"/>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B795EB88-6132-264C-BED6-3936A810211E}"/>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D17BE25B-9A7C-CA48-86AD-35FF4A83AEA2}"/>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9FB2166D-EBC3-9A4F-90BF-6E3154B0751C}"/>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761FF249-7D1D-3641-86BA-88FB3DDA7E1C}"/>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1802629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FCF268-AFAD-48CC-88DE-1F8CA861272F}"/>
              </a:ext>
            </a:extLst>
          </p:cNvPr>
          <p:cNvGrpSpPr/>
          <p:nvPr/>
        </p:nvGrpSpPr>
        <p:grpSpPr>
          <a:xfrm>
            <a:off x="381000" y="1076415"/>
            <a:ext cx="8610600" cy="3372542"/>
            <a:chOff x="381000" y="1076415"/>
            <a:chExt cx="8610600" cy="3372542"/>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CHALLENGING CONVERSATIONS</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how to deliver “best case / worst case”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conduct challenging conversations with patients / families (including how to discuss risk / benefits of interventions).</a:t>
              </a:r>
              <a:endParaRPr lang="en-US" sz="1400" spc="100" dirty="0">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INTERPROFESSIONAL CARE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the role of team members &amp; benefits of team-based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work with team members in the care of patients / families with serious illness or at the end of life.</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11F6B111-A5C6-B243-8A24-1F1CA0C2533E}"/>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E4371E29-C7C1-3340-900B-98FE708929A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7055D38-4CAC-1042-BB88-17F08F8DEE34}"/>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BA82D719-168D-B14B-B559-80E501B9C03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3AFBD9C-9A9B-1A4E-ADE8-E10AFBF15FFE}"/>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FED47A9C-A20C-EE40-B988-7E1053885A3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68F97360-58D6-F047-839D-45665058E249}"/>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1824F5A5-EC21-5848-9329-178FD9D9390E}"/>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B5C01A08-4E8C-F24A-B102-702863F5DA04}"/>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410164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hlinkClick r:id="rId2"/>
              </a:rPr>
              <a:t>https://www.raisingarizonakids.com/pediatricyoung-adult-cancer-resources/</a:t>
            </a: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hlinkClick r:id="rId3"/>
              </a:rPr>
              <a:t>https://www.candlelightersaz.org/</a:t>
            </a: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hlinkClick r:id="rId4"/>
              </a:rPr>
              <a:t>https://www.amandahope.org/resources</a:t>
            </a: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a:t>
            </a:r>
          </a:p>
        </p:txBody>
      </p:sp>
    </p:spTree>
    <p:extLst>
      <p:ext uri="{BB962C8B-B14F-4D97-AF65-F5344CB8AC3E}">
        <p14:creationId xmlns:p14="http://schemas.microsoft.com/office/powerpoint/2010/main" val="1305054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E9F66D6-2427-254D-33A9-8B5A44FE7C37}"/>
              </a:ext>
            </a:extLst>
          </p:cNvPr>
          <p:cNvGrpSpPr/>
          <p:nvPr/>
        </p:nvGrpSpPr>
        <p:grpSpPr>
          <a:xfrm>
            <a:off x="3074801" y="965697"/>
            <a:ext cx="6002524" cy="3767908"/>
            <a:chOff x="3352800" y="935671"/>
            <a:chExt cx="6002524" cy="3767908"/>
          </a:xfrm>
        </p:grpSpPr>
        <p:pic>
          <p:nvPicPr>
            <p:cNvPr id="12" name="Picture 11" descr="A computer with a blank screen&#10;&#10;Description automatically generated with medium confidence">
              <a:extLst>
                <a:ext uri="{FF2B5EF4-FFF2-40B4-BE49-F238E27FC236}">
                  <a16:creationId xmlns:a16="http://schemas.microsoft.com/office/drawing/2014/main" id="{9005254A-7BE8-B024-219F-4D0F4E9175E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0" y="935671"/>
              <a:ext cx="6002524" cy="3767908"/>
            </a:xfrm>
            <a:prstGeom prst="rect">
              <a:avLst/>
            </a:prstGeom>
          </p:spPr>
        </p:pic>
        <p:pic>
          <p:nvPicPr>
            <p:cNvPr id="6" name="Picture 5" descr="Graphical user interface, website&#10;&#10;Description automatically generated">
              <a:extLst>
                <a:ext uri="{FF2B5EF4-FFF2-40B4-BE49-F238E27FC236}">
                  <a16:creationId xmlns:a16="http://schemas.microsoft.com/office/drawing/2014/main" id="{21884CFD-30A8-CC37-1C83-5135CC02B015}"/>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t="-319"/>
            <a:stretch/>
          </p:blipFill>
          <p:spPr>
            <a:xfrm>
              <a:off x="4914552" y="1463478"/>
              <a:ext cx="3522261" cy="1879100"/>
            </a:xfrm>
            <a:prstGeom prst="rect">
              <a:avLst/>
            </a:prstGeom>
          </p:spPr>
        </p:pic>
      </p:grpSp>
      <p:sp>
        <p:nvSpPr>
          <p:cNvPr id="17" name="object 7">
            <a:extLst>
              <a:ext uri="{FF2B5EF4-FFF2-40B4-BE49-F238E27FC236}">
                <a16:creationId xmlns:a16="http://schemas.microsoft.com/office/drawing/2014/main" id="{FED47A9C-A20C-EE40-B988-7E1053885A3D}"/>
              </a:ext>
            </a:extLst>
          </p:cNvPr>
          <p:cNvSpPr/>
          <p:nvPr/>
        </p:nvSpPr>
        <p:spPr>
          <a:xfrm>
            <a:off x="0" y="4781551"/>
            <a:ext cx="9144000" cy="362038"/>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algn="ctr">
              <a:lnSpc>
                <a:spcPct val="150000"/>
              </a:lnSpc>
            </a:pPr>
            <a:r>
              <a:rPr lang="en-US" sz="1200" dirty="0">
                <a:solidFill>
                  <a:schemeClr val="bg1"/>
                </a:solidFill>
              </a:rPr>
              <a:t>This project was funded by a grant from the David and Lura Lovell Foundation</a:t>
            </a:r>
            <a:endParaRPr sz="1200" dirty="0">
              <a:solidFill>
                <a:schemeClr val="bg1"/>
              </a:solidFill>
            </a:endParaRPr>
          </a:p>
        </p:txBody>
      </p:sp>
      <p:grpSp>
        <p:nvGrpSpPr>
          <p:cNvPr id="21" name="object 3">
            <a:extLst>
              <a:ext uri="{FF2B5EF4-FFF2-40B4-BE49-F238E27FC236}">
                <a16:creationId xmlns:a16="http://schemas.microsoft.com/office/drawing/2014/main" id="{95B4B6AF-D53B-7442-BD20-FC60B6B45E63}"/>
              </a:ext>
            </a:extLst>
          </p:cNvPr>
          <p:cNvGrpSpPr/>
          <p:nvPr/>
        </p:nvGrpSpPr>
        <p:grpSpPr>
          <a:xfrm>
            <a:off x="-5" y="0"/>
            <a:ext cx="9144000" cy="935990"/>
            <a:chOff x="-5" y="3425808"/>
            <a:chExt cx="9144000" cy="935990"/>
          </a:xfrm>
        </p:grpSpPr>
        <p:sp>
          <p:nvSpPr>
            <p:cNvPr id="22" name="object 4">
              <a:extLst>
                <a:ext uri="{FF2B5EF4-FFF2-40B4-BE49-F238E27FC236}">
                  <a16:creationId xmlns:a16="http://schemas.microsoft.com/office/drawing/2014/main" id="{128359EF-05BE-E34B-9E25-6CE342B0D4DD}"/>
                </a:ext>
              </a:extLst>
            </p:cNvPr>
            <p:cNvSpPr/>
            <p:nvPr/>
          </p:nvSpPr>
          <p:spPr>
            <a:xfrm>
              <a:off x="0" y="3425808"/>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C4E286AC-D124-3348-B516-3DD19143B753}"/>
                </a:ext>
              </a:extLst>
            </p:cNvPr>
            <p:cNvSpPr/>
            <p:nvPr/>
          </p:nvSpPr>
          <p:spPr>
            <a:xfrm>
              <a:off x="8172106" y="3425810"/>
              <a:ext cx="972185" cy="935990"/>
            </a:xfrm>
            <a:custGeom>
              <a:avLst/>
              <a:gdLst/>
              <a:ahLst/>
              <a:cxnLst/>
              <a:rect l="l" t="t" r="r" b="b"/>
              <a:pathLst>
                <a:path w="972184" h="935989">
                  <a:moveTo>
                    <a:pt x="971892" y="0"/>
                  </a:moveTo>
                  <a:lnTo>
                    <a:pt x="0" y="0"/>
                  </a:lnTo>
                  <a:lnTo>
                    <a:pt x="531444" y="935482"/>
                  </a:lnTo>
                  <a:lnTo>
                    <a:pt x="971892" y="935482"/>
                  </a:lnTo>
                  <a:lnTo>
                    <a:pt x="971892" y="0"/>
                  </a:lnTo>
                  <a:close/>
                </a:path>
              </a:pathLst>
            </a:custGeom>
            <a:solidFill>
              <a:srgbClr val="00265B"/>
            </a:solidFill>
          </p:spPr>
          <p:txBody>
            <a:bodyPr wrap="square" lIns="0" tIns="0" rIns="0" bIns="0" rtlCol="0"/>
            <a:lstStyle/>
            <a:p>
              <a:endParaRPr/>
            </a:p>
          </p:txBody>
        </p:sp>
        <p:sp>
          <p:nvSpPr>
            <p:cNvPr id="24" name="object 6">
              <a:extLst>
                <a:ext uri="{FF2B5EF4-FFF2-40B4-BE49-F238E27FC236}">
                  <a16:creationId xmlns:a16="http://schemas.microsoft.com/office/drawing/2014/main" id="{6824062B-4BFD-7343-BEAF-6F8B68C06CD9}"/>
                </a:ext>
              </a:extLst>
            </p:cNvPr>
            <p:cNvSpPr/>
            <p:nvPr/>
          </p:nvSpPr>
          <p:spPr>
            <a:xfrm>
              <a:off x="8535158" y="3425810"/>
              <a:ext cx="608965" cy="935990"/>
            </a:xfrm>
            <a:custGeom>
              <a:avLst/>
              <a:gdLst/>
              <a:ahLst/>
              <a:cxnLst/>
              <a:rect l="l" t="t" r="r" b="b"/>
              <a:pathLst>
                <a:path w="608965" h="935989">
                  <a:moveTo>
                    <a:pt x="608838" y="0"/>
                  </a:moveTo>
                  <a:lnTo>
                    <a:pt x="0" y="0"/>
                  </a:lnTo>
                  <a:lnTo>
                    <a:pt x="525119" y="935482"/>
                  </a:lnTo>
                  <a:lnTo>
                    <a:pt x="608838" y="935482"/>
                  </a:lnTo>
                  <a:lnTo>
                    <a:pt x="608838" y="0"/>
                  </a:lnTo>
                  <a:close/>
                </a:path>
              </a:pathLst>
            </a:custGeom>
            <a:solidFill>
              <a:srgbClr val="001B47"/>
            </a:solidFill>
          </p:spPr>
          <p:txBody>
            <a:bodyPr wrap="square" lIns="0" tIns="0" rIns="0" bIns="0" rtlCol="0"/>
            <a:lstStyle/>
            <a:p>
              <a:endParaRPr/>
            </a:p>
          </p:txBody>
        </p:sp>
        <p:sp>
          <p:nvSpPr>
            <p:cNvPr id="25" name="object 7">
              <a:extLst>
                <a:ext uri="{FF2B5EF4-FFF2-40B4-BE49-F238E27FC236}">
                  <a16:creationId xmlns:a16="http://schemas.microsoft.com/office/drawing/2014/main" id="{25EAAAD4-F306-804E-98F9-99FDE7DDBD8B}"/>
                </a:ext>
              </a:extLst>
            </p:cNvPr>
            <p:cNvSpPr/>
            <p:nvPr/>
          </p:nvSpPr>
          <p:spPr>
            <a:xfrm>
              <a:off x="8157548" y="3910629"/>
              <a:ext cx="546100" cy="450850"/>
            </a:xfrm>
            <a:custGeom>
              <a:avLst/>
              <a:gdLst/>
              <a:ahLst/>
              <a:cxnLst/>
              <a:rect l="l" t="t" r="r" b="b"/>
              <a:pathLst>
                <a:path w="546100" h="450850">
                  <a:moveTo>
                    <a:pt x="289979" y="0"/>
                  </a:moveTo>
                  <a:lnTo>
                    <a:pt x="0" y="450672"/>
                  </a:lnTo>
                  <a:lnTo>
                    <a:pt x="545998" y="450672"/>
                  </a:lnTo>
                  <a:lnTo>
                    <a:pt x="289979" y="0"/>
                  </a:lnTo>
                  <a:close/>
                </a:path>
              </a:pathLst>
            </a:custGeom>
            <a:solidFill>
              <a:srgbClr val="8B0015"/>
            </a:solidFill>
          </p:spPr>
          <p:txBody>
            <a:bodyPr wrap="square" lIns="0" tIns="0" rIns="0" bIns="0" rtlCol="0"/>
            <a:lstStyle/>
            <a:p>
              <a:endParaRPr/>
            </a:p>
          </p:txBody>
        </p:sp>
        <p:sp>
          <p:nvSpPr>
            <p:cNvPr id="26" name="object 8">
              <a:extLst>
                <a:ext uri="{FF2B5EF4-FFF2-40B4-BE49-F238E27FC236}">
                  <a16:creationId xmlns:a16="http://schemas.microsoft.com/office/drawing/2014/main" id="{8045B8B8-904E-594B-A3B4-15EC38ADBADB}"/>
                </a:ext>
              </a:extLst>
            </p:cNvPr>
            <p:cNvSpPr/>
            <p:nvPr/>
          </p:nvSpPr>
          <p:spPr>
            <a:xfrm>
              <a:off x="-5" y="3425810"/>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82"/>
                  </a:lnTo>
                  <a:lnTo>
                    <a:pt x="8157552" y="935482"/>
                  </a:lnTo>
                  <a:lnTo>
                    <a:pt x="8447532" y="484809"/>
                  </a:lnTo>
                  <a:lnTo>
                    <a:pt x="8172107" y="0"/>
                  </a:lnTo>
                  <a:close/>
                </a:path>
              </a:pathLst>
            </a:custGeom>
            <a:solidFill>
              <a:srgbClr val="BC2025"/>
            </a:solidFill>
          </p:spPr>
          <p:txBody>
            <a:bodyPr wrap="square" lIns="0" tIns="0" rIns="0" bIns="0" rtlCol="0"/>
            <a:lstStyle/>
            <a:p>
              <a:endParaRPr/>
            </a:p>
          </p:txBody>
        </p:sp>
      </p:grpSp>
      <p:sp>
        <p:nvSpPr>
          <p:cNvPr id="28" name="Title 10">
            <a:extLst>
              <a:ext uri="{FF2B5EF4-FFF2-40B4-BE49-F238E27FC236}">
                <a16:creationId xmlns:a16="http://schemas.microsoft.com/office/drawing/2014/main" id="{7D486CAB-D207-4047-8BDD-35C17CA7200B}"/>
              </a:ext>
            </a:extLst>
          </p:cNvPr>
          <p:cNvSpPr txBox="1">
            <a:spLocks/>
          </p:cNvSpPr>
          <p:nvPr/>
        </p:nvSpPr>
        <p:spPr>
          <a:xfrm>
            <a:off x="502283" y="1120042"/>
            <a:ext cx="2731572" cy="1020314"/>
          </a:xfrm>
          <a:prstGeom prst="rect">
            <a:avLst/>
          </a:prstGeom>
          <a:effectLst>
            <a:reflection endPos="0" dist="50800" dir="5400000" sy="-100000" algn="bl" rotWithShape="0"/>
          </a:effectLst>
        </p:spPr>
        <p:txBody>
          <a:bodyPr/>
          <a:lstStyle>
            <a:lvl1pPr>
              <a:defRPr b="0" i="0">
                <a:latin typeface="Arial Narrow" panose="020B0604020202020204" pitchFamily="34" charset="0"/>
                <a:ea typeface="+mj-ea"/>
                <a:cs typeface="Arial Narrow" panose="020B0604020202020204" pitchFamily="34" charset="0"/>
              </a:defRPr>
            </a:lvl1pPr>
          </a:lstStyle>
          <a:p>
            <a:r>
              <a:rPr lang="en-US" sz="6600" b="1" kern="0" dirty="0">
                <a:solidFill>
                  <a:srgbClr val="00255B"/>
                </a:solidFill>
                <a:latin typeface="Arial" panose="020B0604020202020204" pitchFamily="34" charset="0"/>
                <a:cs typeface="Arial" panose="020B0604020202020204" pitchFamily="34" charset="0"/>
              </a:rPr>
              <a:t>Thank </a:t>
            </a:r>
          </a:p>
        </p:txBody>
      </p:sp>
      <p:sp>
        <p:nvSpPr>
          <p:cNvPr id="29" name="Title 10">
            <a:extLst>
              <a:ext uri="{FF2B5EF4-FFF2-40B4-BE49-F238E27FC236}">
                <a16:creationId xmlns:a16="http://schemas.microsoft.com/office/drawing/2014/main" id="{34717DF2-4687-3440-A572-20C6AC2640C4}"/>
              </a:ext>
            </a:extLst>
          </p:cNvPr>
          <p:cNvSpPr txBox="1">
            <a:spLocks/>
          </p:cNvSpPr>
          <p:nvPr/>
        </p:nvSpPr>
        <p:spPr>
          <a:xfrm>
            <a:off x="2298068" y="1734254"/>
            <a:ext cx="1447800" cy="923330"/>
          </a:xfrm>
          <a:prstGeom prst="rect">
            <a:avLst/>
          </a:prstGeom>
          <a:effectLst>
            <a:reflection endPos="0" dist="50800" dir="5400000" sy="-100000" algn="bl" rotWithShape="0"/>
          </a:effectLst>
        </p:spPr>
        <p:txBody>
          <a:bodyPr wrap="square" lIns="0" tIns="0" rIns="0" bIns="0">
            <a:spAutoFit/>
          </a:bodyPr>
          <a:lstStyle>
            <a:lvl1pPr>
              <a:defRPr sz="7200" b="1" i="0">
                <a:solidFill>
                  <a:srgbClr val="231F20"/>
                </a:solidFill>
                <a:latin typeface="Proxima Nova Condensed"/>
                <a:ea typeface="+mj-ea"/>
                <a:cs typeface="Proxima Nova Condensed"/>
              </a:defRPr>
            </a:lvl1pPr>
          </a:lstStyle>
          <a:p>
            <a:r>
              <a:rPr lang="en-US" sz="6000" kern="0" dirty="0">
                <a:solidFill>
                  <a:srgbClr val="00255B"/>
                </a:solidFill>
                <a:latin typeface="Arial" panose="020B0604020202020204" pitchFamily="34" charset="0"/>
                <a:cs typeface="Arial" panose="020B0604020202020204" pitchFamily="34" charset="0"/>
              </a:rPr>
              <a:t>you</a:t>
            </a:r>
          </a:p>
        </p:txBody>
      </p:sp>
      <p:pic>
        <p:nvPicPr>
          <p:cNvPr id="30" name="object 14">
            <a:extLst>
              <a:ext uri="{FF2B5EF4-FFF2-40B4-BE49-F238E27FC236}">
                <a16:creationId xmlns:a16="http://schemas.microsoft.com/office/drawing/2014/main" id="{CFFE958E-80B0-014C-B13E-B636A5A374C5}"/>
              </a:ext>
            </a:extLst>
          </p:cNvPr>
          <p:cNvPicPr/>
          <p:nvPr/>
        </p:nvPicPr>
        <p:blipFill>
          <a:blip r:embed="rId4" cstate="screen">
            <a:extLst>
              <a:ext uri="{28A0092B-C50C-407E-A947-70E740481C1C}">
                <a14:useLocalDpi xmlns:a14="http://schemas.microsoft.com/office/drawing/2010/main"/>
              </a:ext>
            </a:extLst>
          </a:blip>
          <a:stretch>
            <a:fillRect/>
          </a:stretch>
        </p:blipFill>
        <p:spPr>
          <a:xfrm>
            <a:off x="228599" y="232242"/>
            <a:ext cx="3040831" cy="450850"/>
          </a:xfrm>
          <a:prstGeom prst="rect">
            <a:avLst/>
          </a:prstGeom>
        </p:spPr>
      </p:pic>
      <p:sp>
        <p:nvSpPr>
          <p:cNvPr id="14" name="object 9">
            <a:extLst>
              <a:ext uri="{FF2B5EF4-FFF2-40B4-BE49-F238E27FC236}">
                <a16:creationId xmlns:a16="http://schemas.microsoft.com/office/drawing/2014/main" id="{A656FCBE-6E3E-2C67-08B2-0728CCA35E64}"/>
              </a:ext>
            </a:extLst>
          </p:cNvPr>
          <p:cNvSpPr txBox="1"/>
          <p:nvPr/>
        </p:nvSpPr>
        <p:spPr>
          <a:xfrm>
            <a:off x="66675" y="2792958"/>
            <a:ext cx="4376855" cy="1159292"/>
          </a:xfrm>
          <a:prstGeom prst="rect">
            <a:avLst/>
          </a:prstGeom>
          <a:noFill/>
          <a:effectLst>
            <a:glow>
              <a:schemeClr val="accent1"/>
            </a:glow>
            <a:reflection endPos="0" dir="5400000" sy="-100000" algn="bl" rotWithShape="0"/>
          </a:effectLst>
        </p:spPr>
        <p:txBody>
          <a:bodyPr vert="horz" wrap="square" lIns="0" tIns="12700" rIns="0" bIns="0" rtlCol="0">
            <a:spAutoFit/>
          </a:bodyPr>
          <a:lstStyle/>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Please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visit the Center on Aging </a:t>
            </a:r>
          </a:p>
          <a:p>
            <a:pPr marL="1520190" marR="5080" indent="-1508125" algn="ctr">
              <a:lnSpc>
                <a:spcPct val="100000"/>
              </a:lnSpc>
              <a:spcBef>
                <a:spcPts val="100"/>
              </a:spcBef>
            </a:pPr>
            <a:r>
              <a:rPr lang="en-US" b="1" dirty="0">
                <a:solidFill>
                  <a:srgbClr val="8B0014"/>
                </a:solidFill>
                <a:latin typeface="Arial Narrow" panose="020B0604020202020204" pitchFamily="34" charset="0"/>
                <a:cs typeface="Arial Narrow" panose="020B0604020202020204" pitchFamily="34" charset="0"/>
                <a:hlinkClick r:id="rId5">
                  <a:extLst>
                    <a:ext uri="{A12FA001-AC4F-418D-AE19-62706E023703}">
                      <ahyp:hlinkClr xmlns:ahyp="http://schemas.microsoft.com/office/drawing/2018/hyperlinkcolor" val="tx"/>
                    </a:ext>
                  </a:extLst>
                </a:hlinkClick>
              </a:rPr>
              <a:t>aging.arizona.edu</a:t>
            </a:r>
            <a:r>
              <a:rPr lang="en-US" b="1" dirty="0">
                <a:solidFill>
                  <a:srgbClr val="C00000"/>
                </a:solidFill>
                <a:latin typeface="Arial Narrow" panose="020B0604020202020204" pitchFamily="34" charset="0"/>
                <a:cs typeface="Arial Narrow" panose="020B0604020202020204" pitchFamily="34" charset="0"/>
              </a:rPr>
              <a: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for</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more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information</a:t>
            </a:r>
            <a:r>
              <a:rPr lang="en-US" b="1" spc="-10"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on the CARES Toolkit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and other end-of-life resources</a:t>
            </a:r>
          </a:p>
        </p:txBody>
      </p:sp>
    </p:spTree>
    <p:extLst>
      <p:ext uri="{BB962C8B-B14F-4D97-AF65-F5344CB8AC3E}">
        <p14:creationId xmlns:p14="http://schemas.microsoft.com/office/powerpoint/2010/main" val="116397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rson, indoor, computer&#10;&#10;Description automatically generated">
            <a:extLst>
              <a:ext uri="{FF2B5EF4-FFF2-40B4-BE49-F238E27FC236}">
                <a16:creationId xmlns:a16="http://schemas.microsoft.com/office/drawing/2014/main" id="{8757E489-43F6-1387-D6A9-62B7F46A7C20}"/>
              </a:ext>
            </a:extLst>
          </p:cNvPr>
          <p:cNvPicPr>
            <a:picLocks noChangeAspect="1"/>
          </p:cNvPicPr>
          <p:nvPr/>
        </p:nvPicPr>
        <p:blipFill>
          <a:blip r:embed="rId2" cstate="print">
            <a:alphaModFix amt="52000"/>
            <a:extLst>
              <a:ext uri="{28A0092B-C50C-407E-A947-70E740481C1C}">
                <a14:useLocalDpi xmlns:a14="http://schemas.microsoft.com/office/drawing/2010/main"/>
              </a:ext>
            </a:extLst>
          </a:blip>
          <a:stretch>
            <a:fillRect/>
          </a:stretch>
        </p:blipFill>
        <p:spPr>
          <a:xfrm>
            <a:off x="6400800" y="917663"/>
            <a:ext cx="2743200" cy="4114800"/>
          </a:xfrm>
          <a:prstGeom prst="rect">
            <a:avLst/>
          </a:prstGeom>
        </p:spPr>
      </p:pic>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Specific Communication / Conversation Skills</a:t>
            </a:r>
          </a:p>
        </p:txBody>
      </p:sp>
      <p:sp>
        <p:nvSpPr>
          <p:cNvPr id="24" name="TextBox 23">
            <a:extLst>
              <a:ext uri="{FF2B5EF4-FFF2-40B4-BE49-F238E27FC236}">
                <a16:creationId xmlns:a16="http://schemas.microsoft.com/office/drawing/2014/main" id="{39518F48-52DD-4EE8-B423-BEDA6EC65E0D}"/>
              </a:ext>
            </a:extLst>
          </p:cNvPr>
          <p:cNvSpPr txBox="1"/>
          <p:nvPr/>
        </p:nvSpPr>
        <p:spPr>
          <a:xfrm>
            <a:off x="377635" y="1266603"/>
            <a:ext cx="4572000" cy="1600438"/>
          </a:xfrm>
          <a:prstGeom prst="rect">
            <a:avLst/>
          </a:prstGeom>
          <a:noFill/>
        </p:spPr>
        <p:txBody>
          <a:bodyPr wrap="square" rtlCol="0">
            <a:spAutoFit/>
          </a:bodyPr>
          <a:lstStyle/>
          <a:p>
            <a:r>
              <a:rPr lang="en-US" sz="1400" dirty="0">
                <a:latin typeface="Arial Narrow" panose="020B0604020202020204" pitchFamily="34" charset="0"/>
              </a:rPr>
              <a:t>1.</a:t>
            </a:r>
          </a:p>
          <a:p>
            <a:endParaRPr lang="en-US" sz="1400" dirty="0">
              <a:latin typeface="Arial Narrow" panose="020B0604020202020204" pitchFamily="34" charset="0"/>
            </a:endParaRPr>
          </a:p>
          <a:p>
            <a:r>
              <a:rPr lang="en-US" sz="1400" dirty="0">
                <a:latin typeface="Arial Narrow" panose="020B0604020202020204" pitchFamily="34" charset="0"/>
              </a:rPr>
              <a:t>2.</a:t>
            </a:r>
          </a:p>
          <a:p>
            <a:endParaRPr lang="en-US" sz="1400" dirty="0">
              <a:latin typeface="Arial Narrow" panose="020B0604020202020204" pitchFamily="34" charset="0"/>
            </a:endParaRPr>
          </a:p>
          <a:p>
            <a:r>
              <a:rPr lang="en-US" sz="1400" dirty="0">
                <a:latin typeface="Arial Narrow" panose="020B0604020202020204" pitchFamily="34" charset="0"/>
              </a:rPr>
              <a:t>3.</a:t>
            </a: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spTree>
    <p:extLst>
      <p:ext uri="{BB962C8B-B14F-4D97-AF65-F5344CB8AC3E}">
        <p14:creationId xmlns:p14="http://schemas.microsoft.com/office/powerpoint/2010/main" val="181413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lose-up of people shaking hands&#10;&#10;Description automatically generated">
            <a:extLst>
              <a:ext uri="{FF2B5EF4-FFF2-40B4-BE49-F238E27FC236}">
                <a16:creationId xmlns:a16="http://schemas.microsoft.com/office/drawing/2014/main" id="{E1BB9632-B191-F052-27A7-CF4FB913AAE7}"/>
              </a:ext>
            </a:extLst>
          </p:cNvPr>
          <p:cNvPicPr>
            <a:picLocks noChangeAspect="1"/>
          </p:cNvPicPr>
          <p:nvPr/>
        </p:nvPicPr>
        <p:blipFill>
          <a:blip r:embed="rId2" cstate="print">
            <a:alphaModFix amt="24000"/>
            <a:extLst>
              <a:ext uri="{28A0092B-C50C-407E-A947-70E740481C1C}">
                <a14:useLocalDpi xmlns:a14="http://schemas.microsoft.com/office/drawing/2010/main"/>
              </a:ext>
            </a:extLst>
          </a:blip>
          <a:stretch>
            <a:fillRect/>
          </a:stretch>
        </p:blipFill>
        <p:spPr>
          <a:xfrm>
            <a:off x="1241108" y="935671"/>
            <a:ext cx="7902892" cy="4207830"/>
          </a:xfrm>
          <a:prstGeom prst="rect">
            <a:avLst/>
          </a:prstGeom>
        </p:spPr>
      </p:pic>
      <p:sp>
        <p:nvSpPr>
          <p:cNvPr id="4" name="TextBox 3">
            <a:extLst>
              <a:ext uri="{FF2B5EF4-FFF2-40B4-BE49-F238E27FC236}">
                <a16:creationId xmlns:a16="http://schemas.microsoft.com/office/drawing/2014/main" id="{23B36D85-79C4-F140-A855-8800697E030C}"/>
              </a:ext>
            </a:extLst>
          </p:cNvPr>
          <p:cNvSpPr txBox="1"/>
          <p:nvPr/>
        </p:nvSpPr>
        <p:spPr>
          <a:xfrm>
            <a:off x="986552" y="217433"/>
            <a:ext cx="44958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Team Members</a:t>
            </a:r>
          </a:p>
        </p:txBody>
      </p:sp>
      <p:sp>
        <p:nvSpPr>
          <p:cNvPr id="6" name="TextBox 5">
            <a:extLst>
              <a:ext uri="{FF2B5EF4-FFF2-40B4-BE49-F238E27FC236}">
                <a16:creationId xmlns:a16="http://schemas.microsoft.com/office/drawing/2014/main" id="{F31E57EB-4039-C64F-95E4-CBE074D43483}"/>
              </a:ext>
            </a:extLst>
          </p:cNvPr>
          <p:cNvSpPr txBox="1"/>
          <p:nvPr/>
        </p:nvSpPr>
        <p:spPr>
          <a:xfrm>
            <a:off x="304800" y="1047601"/>
            <a:ext cx="8610600" cy="418576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Team Members/Role: </a:t>
            </a:r>
          </a:p>
          <a:p>
            <a:r>
              <a:rPr lang="en-US" sz="1400" dirty="0">
                <a:latin typeface="Arial Narrow" panose="020B0604020202020204" pitchFamily="34" charset="0"/>
              </a:rPr>
              <a:t>Nurse practitioner (NP) will provide a holistic approach to patient and family, the NP role will vary based on their clinical setting in relation to the patient. </a:t>
            </a:r>
          </a:p>
          <a:p>
            <a:endParaRPr lang="en-US" sz="1400" dirty="0">
              <a:latin typeface="Arial Narrow" panose="020B0604020202020204" pitchFamily="34" charset="0"/>
            </a:endParaRPr>
          </a:p>
          <a:p>
            <a:r>
              <a:rPr lang="en-US" sz="1400" dirty="0">
                <a:latin typeface="Arial Narrow" panose="020B0604020202020204" pitchFamily="34" charset="0"/>
              </a:rPr>
              <a:t>Nurse practitioner role as provider to patient: </a:t>
            </a:r>
          </a:p>
          <a:p>
            <a:pPr marL="742950" lvl="1" indent="-285750">
              <a:buFont typeface="Arial" panose="020B0604020202020204" pitchFamily="34" charset="0"/>
              <a:buChar char="•"/>
            </a:pPr>
            <a:r>
              <a:rPr lang="en-US" sz="1400" dirty="0">
                <a:latin typeface="Arial Narrow" panose="020B0604020202020204" pitchFamily="34" charset="0"/>
              </a:rPr>
              <a:t>NP is to provide appropriate medical treatment options</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NP is the patient care navigator, care coordinator and can lead the planning for meetings and who should attend and when</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NP can provide culturally appropriate materials for the patient and family</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NP can help the parents with the conversation with the adolescent and other family members</a:t>
            </a:r>
            <a:endParaRPr lang="en-US" sz="1400" dirty="0">
              <a:latin typeface="Arial Narrow" panose="020B0604020202020204" pitchFamily="34" charset="0"/>
            </a:endParaRPr>
          </a:p>
          <a:p>
            <a:endParaRPr lang="en-US" sz="1400" dirty="0">
              <a:latin typeface="Arial Narrow" panose="020B0604020202020204" pitchFamily="34" charset="0"/>
            </a:endParaRPr>
          </a:p>
          <a:p>
            <a:r>
              <a:rPr lang="en-US" sz="1400" dirty="0">
                <a:latin typeface="Arial Narrow" panose="020B0604020202020204" pitchFamily="34" charset="0"/>
              </a:rPr>
              <a:t>Nurse practitioner role as provider to parent/family members: </a:t>
            </a:r>
          </a:p>
          <a:p>
            <a:pPr marL="742950" lvl="1" indent="-285750">
              <a:buFont typeface="Arial" panose="020B0604020202020204" pitchFamily="34" charset="0"/>
              <a:buChar char="•"/>
            </a:pPr>
            <a:r>
              <a:rPr lang="en-US" sz="1400" dirty="0">
                <a:latin typeface="Arial Narrow" panose="020B0604020202020204" pitchFamily="34" charset="0"/>
              </a:rPr>
              <a:t>NP will provide support to parent(s), family members</a:t>
            </a:r>
          </a:p>
          <a:p>
            <a:pPr marL="742950" lvl="1" indent="-285750">
              <a:buFont typeface="Arial" panose="020B0604020202020204" pitchFamily="34" charset="0"/>
              <a:buChar char="•"/>
            </a:pPr>
            <a:r>
              <a:rPr lang="en-US" sz="1400" dirty="0">
                <a:latin typeface="Arial Narrow" panose="020B0604020202020204" pitchFamily="34" charset="0"/>
              </a:rPr>
              <a:t>NP might also need to treat parent(s), family for any stress induced symptoms after diagnosis i.e. </a:t>
            </a:r>
            <a:r>
              <a:rPr lang="en-US" sz="1400" dirty="0">
                <a:latin typeface="Arial Narrow" panose="020B0604020202020204" pitchFamily="34" charset="0"/>
                <a:cs typeface="Arial Narrow" panose="020B0604020202020204" pitchFamily="34" charset="0"/>
              </a:rPr>
              <a:t>support and referrals as needed for treatment options for family including for depression and stress related to the diagnosis. </a:t>
            </a:r>
            <a:endParaRPr lang="en-US" sz="1400" dirty="0">
              <a:latin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Potential NP roles in the care of this patient: PNP, acute care NP, PMHNP-for the patient, FNP and PMHNP for the parents, family, friends, significant other, etc</a:t>
            </a:r>
            <a:r>
              <a:rPr lang="en-US" sz="1400" b="1" dirty="0">
                <a:latin typeface="Arial Narrow" panose="020B0604020202020204" pitchFamily="34" charset="0"/>
                <a:cs typeface="Arial Narrow" panose="020B0604020202020204" pitchFamily="34" charset="0"/>
              </a:rPr>
              <a:t>. </a:t>
            </a:r>
          </a:p>
          <a:p>
            <a:endParaRPr lang="en-US" sz="1400" b="1" spc="100" dirty="0">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A3097896-8A47-5142-ADBC-7C89EE90AF5D}"/>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4F25F523-7687-8D4F-B11E-630A9EE17A9E}"/>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D583D75-F7B9-AB49-8974-811FFCE064B9}"/>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F3D5FE3F-92DF-B349-AC30-DF4F18450B87}"/>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66A6A546-FC94-D246-AF1C-13BD8D9E75B0}"/>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699FB770-ABF0-3142-972B-9D5B0E27B1BB}"/>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276770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lose-up of people shaking hands&#10;&#10;Description automatically generated">
            <a:extLst>
              <a:ext uri="{FF2B5EF4-FFF2-40B4-BE49-F238E27FC236}">
                <a16:creationId xmlns:a16="http://schemas.microsoft.com/office/drawing/2014/main" id="{E1BB9632-B191-F052-27A7-CF4FB913AAE7}"/>
              </a:ext>
            </a:extLst>
          </p:cNvPr>
          <p:cNvPicPr>
            <a:picLocks noChangeAspect="1"/>
          </p:cNvPicPr>
          <p:nvPr/>
        </p:nvPicPr>
        <p:blipFill>
          <a:blip r:embed="rId2" cstate="print">
            <a:alphaModFix amt="24000"/>
            <a:extLst>
              <a:ext uri="{28A0092B-C50C-407E-A947-70E740481C1C}">
                <a14:useLocalDpi xmlns:a14="http://schemas.microsoft.com/office/drawing/2010/main"/>
              </a:ext>
            </a:extLst>
          </a:blip>
          <a:stretch>
            <a:fillRect/>
          </a:stretch>
        </p:blipFill>
        <p:spPr>
          <a:xfrm>
            <a:off x="1241108" y="811151"/>
            <a:ext cx="7902892" cy="4207830"/>
          </a:xfrm>
          <a:prstGeom prst="rect">
            <a:avLst/>
          </a:prstGeom>
        </p:spPr>
      </p:pic>
      <p:sp>
        <p:nvSpPr>
          <p:cNvPr id="4" name="TextBox 3">
            <a:extLst>
              <a:ext uri="{FF2B5EF4-FFF2-40B4-BE49-F238E27FC236}">
                <a16:creationId xmlns:a16="http://schemas.microsoft.com/office/drawing/2014/main" id="{23B36D85-79C4-F140-A855-8800697E030C}"/>
              </a:ext>
            </a:extLst>
          </p:cNvPr>
          <p:cNvSpPr txBox="1"/>
          <p:nvPr/>
        </p:nvSpPr>
        <p:spPr>
          <a:xfrm>
            <a:off x="986552" y="217433"/>
            <a:ext cx="44958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Team Members</a:t>
            </a:r>
          </a:p>
        </p:txBody>
      </p:sp>
      <p:grpSp>
        <p:nvGrpSpPr>
          <p:cNvPr id="11" name="object 2">
            <a:extLst>
              <a:ext uri="{FF2B5EF4-FFF2-40B4-BE49-F238E27FC236}">
                <a16:creationId xmlns:a16="http://schemas.microsoft.com/office/drawing/2014/main" id="{A3097896-8A47-5142-ADBC-7C89EE90AF5D}"/>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4F25F523-7687-8D4F-B11E-630A9EE17A9E}"/>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D583D75-F7B9-AB49-8974-811FFCE064B9}"/>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F3D5FE3F-92DF-B349-AC30-DF4F18450B87}"/>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66A6A546-FC94-D246-AF1C-13BD8D9E75B0}"/>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699FB770-ABF0-3142-972B-9D5B0E27B1BB}"/>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3" name="TextBox 2">
            <a:extLst>
              <a:ext uri="{FF2B5EF4-FFF2-40B4-BE49-F238E27FC236}">
                <a16:creationId xmlns:a16="http://schemas.microsoft.com/office/drawing/2014/main" id="{607EE7DF-38D1-B8A9-9A1C-D2B85E50395D}"/>
              </a:ext>
            </a:extLst>
          </p:cNvPr>
          <p:cNvSpPr txBox="1"/>
          <p:nvPr/>
        </p:nvSpPr>
        <p:spPr>
          <a:xfrm>
            <a:off x="440452" y="1076466"/>
            <a:ext cx="8317293" cy="3754874"/>
          </a:xfrm>
          <a:prstGeom prst="rect">
            <a:avLst/>
          </a:prstGeom>
          <a:noFill/>
        </p:spPr>
        <p:txBody>
          <a:bodyPr wrap="square" rtlCol="0">
            <a:spAutoFit/>
          </a:bodyPr>
          <a:lstStyle/>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Nurse Practitioner Roles with Patient: </a:t>
            </a:r>
            <a:r>
              <a:rPr lang="en-US" sz="1400" dirty="0">
                <a:latin typeface="Arial Narrow" panose="020B0604020202020204" pitchFamily="34" charset="0"/>
                <a:cs typeface="Arial Narrow" panose="020B0604020202020204" pitchFamily="34" charset="0"/>
              </a:rPr>
              <a:t>Have appropriate culture resources including medically trained interpreter as needed. The adolescent has to be actively involved in the conversations and opinion must be elicited and respected. Developmentally, the adolescent’s peer group is the strongest personal relationship and should be encouraged to visit and engage with the patient. The NP can provide information to the peers to encourage age-appropriate interactions with the adolescent patient.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Nurse Practitioner Roles with Parents: </a:t>
            </a:r>
            <a:r>
              <a:rPr lang="en-US" sz="1400" dirty="0">
                <a:latin typeface="Arial Narrow" panose="020B0604020202020204" pitchFamily="34" charset="0"/>
                <a:cs typeface="Arial Narrow" panose="020B0604020202020204" pitchFamily="34" charset="0"/>
              </a:rPr>
              <a:t>Support with medically trained interpreters. Include any important members of the parent/families’ support system- i.e. priest or anyone the family deems as a significant member/support for the family.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Additionally: </a:t>
            </a:r>
            <a:r>
              <a:rPr lang="en-US" sz="1400" dirty="0">
                <a:latin typeface="Arial Narrow" panose="020B0604020202020204" pitchFamily="34" charset="0"/>
                <a:cs typeface="Arial Narrow" panose="020B0604020202020204" pitchFamily="34" charset="0"/>
              </a:rPr>
              <a:t>NP role is to provide and reinforce education on the importance of follow-up regardless of diagnostics.</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NP assumes the role of care coordinator/patient and family navigator and is the consistent person in the patient’s care and is typically the one that the family sees the most. The NP typically is the one person that the patient and family asks about treatment options, etc.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586359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352550"/>
            <a:ext cx="8382000" cy="2031325"/>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Setting of Encounter</a:t>
            </a:r>
            <a:r>
              <a:rPr lang="en-US" sz="1400" dirty="0">
                <a:latin typeface="Arial Narrow" panose="020B0604020202020204" pitchFamily="34" charset="0"/>
                <a:cs typeface="Arial Narrow" panose="020B0604020202020204" pitchFamily="34" charset="0"/>
              </a:rPr>
              <a:t>: Community site – </a:t>
            </a:r>
            <a:r>
              <a:rPr lang="en-US" sz="1400" dirty="0" err="1">
                <a:latin typeface="Arial Narrow" panose="020B0604020202020204" pitchFamily="34" charset="0"/>
                <a:cs typeface="Arial Narrow" panose="020B0604020202020204" pitchFamily="34" charset="0"/>
              </a:rPr>
              <a:t>Clinica</a:t>
            </a:r>
            <a:r>
              <a:rPr lang="en-US" sz="1400" dirty="0">
                <a:latin typeface="Arial Narrow" panose="020B0604020202020204" pitchFamily="34" charset="0"/>
                <a:cs typeface="Arial Narrow" panose="020B0604020202020204" pitchFamily="34" charset="0"/>
              </a:rPr>
              <a:t> Amistad</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 </a:t>
            </a:r>
            <a:r>
              <a:rPr lang="en-US" sz="1400" dirty="0">
                <a:latin typeface="Arial Narrow" panose="020B0604020202020204" pitchFamily="34" charset="0"/>
                <a:cs typeface="Arial Narrow" panose="020B0604020202020204" pitchFamily="34" charset="0"/>
              </a:rPr>
              <a:t>Parents are patients of </a:t>
            </a:r>
            <a:r>
              <a:rPr lang="en-US" sz="1400" dirty="0" err="1">
                <a:latin typeface="Arial Narrow" panose="020B0604020202020204" pitchFamily="34" charset="0"/>
                <a:cs typeface="Arial Narrow" panose="020B0604020202020204" pitchFamily="34" charset="0"/>
              </a:rPr>
              <a:t>Clinica</a:t>
            </a:r>
            <a:r>
              <a:rPr lang="en-US" sz="1400" dirty="0">
                <a:latin typeface="Arial Narrow" panose="020B0604020202020204" pitchFamily="34" charset="0"/>
                <a:cs typeface="Arial Narrow" panose="020B0604020202020204" pitchFamily="34" charset="0"/>
              </a:rPr>
              <a:t> Amistad and bring their son to clinic because of leg pain</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Reason for Encounter: </a:t>
            </a:r>
            <a:r>
              <a:rPr lang="en-US" sz="1400" dirty="0">
                <a:latin typeface="Arial Narrow" panose="020B0604020202020204" pitchFamily="34" charset="0"/>
                <a:cs typeface="Arial Narrow" panose="020B0604020202020204" pitchFamily="34" charset="0"/>
              </a:rPr>
              <a:t>Parents are uninsured and had not done the paperwork for child to have ACCCHS coverage. Child has been healthy and only needing immunizations or sports physicals, pain that is debilitating and not getting better in left leg.</a:t>
            </a:r>
          </a:p>
          <a:p>
            <a:r>
              <a:rPr lang="en-US" sz="1400" dirty="0">
                <a:latin typeface="Arial Narrow" panose="020B0604020202020204" pitchFamily="34" charset="0"/>
                <a:cs typeface="Arial Narrow" panose="020B0604020202020204" pitchFamily="34" charset="0"/>
              </a:rPr>
              <a:t> </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03841"/>
            <a:ext cx="8382000" cy="4185761"/>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Gender</a:t>
            </a:r>
            <a:r>
              <a:rPr lang="en-US" sz="1400" dirty="0">
                <a:latin typeface="Arial Narrow" panose="020B0604020202020204" pitchFamily="34" charset="0"/>
                <a:cs typeface="Arial Narrow" panose="020B0604020202020204" pitchFamily="34" charset="0"/>
              </a:rPr>
              <a:t>: Male</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Age: </a:t>
            </a:r>
            <a:r>
              <a:rPr lang="en-US" sz="1400" dirty="0">
                <a:latin typeface="Arial Narrow" panose="020B0604020202020204" pitchFamily="34" charset="0"/>
                <a:cs typeface="Arial Narrow" panose="020B0604020202020204" pitchFamily="34" charset="0"/>
              </a:rPr>
              <a:t>14-years-old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Ethnicity</a:t>
            </a:r>
            <a:r>
              <a:rPr lang="en-US" sz="1400" dirty="0">
                <a:latin typeface="Arial Narrow" panose="020B0604020202020204" pitchFamily="34" charset="0"/>
                <a:cs typeface="Arial Narrow" panose="020B0604020202020204" pitchFamily="34" charset="0"/>
              </a:rPr>
              <a:t>: Latino- Mexican-American or Central American</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Living Situation</a:t>
            </a:r>
            <a:r>
              <a:rPr lang="en-US" sz="1400" dirty="0">
                <a:latin typeface="Arial Narrow" panose="020B0604020202020204" pitchFamily="34" charset="0"/>
                <a:cs typeface="Arial Narrow" panose="020B0604020202020204" pitchFamily="34" charset="0"/>
              </a:rPr>
              <a:t>: Lives with parents, and siblings- grandparents in Mexico. Spanish is spoken at home, he speaks English, but parents speak only Spanish. Need for certified interpreter rather than allowing patient to fall into what is probably a familiar role of interpreting for parents.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Occupation</a:t>
            </a:r>
            <a:r>
              <a:rPr lang="en-US" sz="1400" dirty="0">
                <a:latin typeface="Arial Narrow" panose="020B0604020202020204" pitchFamily="34" charset="0"/>
                <a:cs typeface="Arial Narrow" panose="020B0604020202020204" pitchFamily="34" charset="0"/>
              </a:rPr>
              <a:t>: Freshman in High School.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Insurance Coverage</a:t>
            </a:r>
            <a:r>
              <a:rPr lang="en-US" sz="1400" dirty="0">
                <a:latin typeface="Arial Narrow" panose="020B0604020202020204" pitchFamily="34" charset="0"/>
                <a:cs typeface="Arial Narrow" panose="020B0604020202020204" pitchFamily="34" charset="0"/>
              </a:rPr>
              <a:t>: Parents are undocumented and don’t have insurance. Patient is eligible for diagnostic tests available through AHCCCS emergency, however AHCCCS will not cover chemotherapy. Patient may qualify for Indian Health Services if there is a tribal connection. Another option is the transfer of the patient to one of the large children’s hospitals in Mexico.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 Caregiver Issues</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1994136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12365" y="1137482"/>
            <a:ext cx="8382000" cy="353943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Social Economic Status: </a:t>
            </a:r>
            <a:r>
              <a:rPr lang="en-US" sz="1400" dirty="0">
                <a:latin typeface="Arial Narrow" panose="020B0604020202020204" pitchFamily="34" charset="0"/>
                <a:cs typeface="Arial Narrow" panose="020B0604020202020204" pitchFamily="34" charset="0"/>
              </a:rPr>
              <a:t>Both parents work- father in construction and mother cleaning houses. Patient goes to public school. The financial piece can be huge- not just the medical bills but time off work.</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Determinants of Health</a:t>
            </a:r>
            <a:r>
              <a:rPr lang="en-US" sz="1400" dirty="0">
                <a:latin typeface="Arial Narrow" panose="020B0604020202020204" pitchFamily="34" charset="0"/>
                <a:cs typeface="Arial Narrow" panose="020B0604020202020204" pitchFamily="34" charset="0"/>
              </a:rPr>
              <a:t>: Assessment of food or housing or transportation insecurity; utility need; financial resources; childcare; education; employment instability; legal resources; social isolation; health literacy.</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Marital Status / Significant Other / Children or Other Dependents:</a:t>
            </a:r>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 Mental Health Wellbeing</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Religious / Spiritual Considerations</a:t>
            </a:r>
            <a:r>
              <a:rPr lang="en-US" sz="1400" dirty="0">
                <a:latin typeface="Arial Narrow" panose="020B0604020202020204" pitchFamily="34" charset="0"/>
                <a:cs typeface="Arial Narrow" panose="020B0604020202020204" pitchFamily="34" charset="0"/>
              </a:rPr>
              <a:t>: Catholic but not very religious, close-knit family and involvement with extended family. Offer faith-based counsel, ask don’t assume “Are there any religious or cultural practices you would like to have for patient?”</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Cultural Beliefs / Perspectives</a:t>
            </a:r>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214084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9319"/>
            <a:ext cx="8382000" cy="493519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History of Present Illness: </a:t>
            </a:r>
            <a:r>
              <a:rPr lang="en-US" sz="1400" dirty="0">
                <a:latin typeface="Arial Narrow" panose="020B0604020202020204" pitchFamily="34" charset="0"/>
                <a:cs typeface="Arial Narrow" panose="020B0604020202020204" pitchFamily="34" charset="0"/>
              </a:rPr>
              <a:t>Parents are patients of </a:t>
            </a:r>
            <a:r>
              <a:rPr lang="en-US" sz="1400" dirty="0" err="1">
                <a:latin typeface="Arial Narrow" panose="020B0604020202020204" pitchFamily="34" charset="0"/>
                <a:cs typeface="Arial Narrow" panose="020B0604020202020204" pitchFamily="34" charset="0"/>
              </a:rPr>
              <a:t>Clinica</a:t>
            </a:r>
            <a:r>
              <a:rPr lang="en-US" sz="1400" dirty="0">
                <a:latin typeface="Arial Narrow" panose="020B0604020202020204" pitchFamily="34" charset="0"/>
                <a:cs typeface="Arial Narrow" panose="020B0604020202020204" pitchFamily="34" charset="0"/>
              </a:rPr>
              <a:t> Amistad and bring their son because of leg pain- first encounter, discussing initial diagnosis. Leg pain, unable to play soccer and hard to ambulate.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Illness Course / Treatment Information</a:t>
            </a:r>
            <a:r>
              <a:rPr lang="en-US" sz="1400" dirty="0">
                <a:latin typeface="Arial Narrow" panose="020B0604020202020204" pitchFamily="34" charset="0"/>
                <a:cs typeface="Arial Narrow" panose="020B0604020202020204" pitchFamily="34" charset="0"/>
              </a:rPr>
              <a:t>: Diagnosis, discussion of treatment and prognosis and finally discussing failure of treatment and palliative medicine/hospice. Sometimes when parents are undocumented there is fear/anger that options being presented are being limited because of parents’ status.</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Physical Exam</a:t>
            </a:r>
            <a:r>
              <a:rPr lang="en-US" sz="1400" dirty="0">
                <a:latin typeface="Arial Narrow" panose="020B0604020202020204" pitchFamily="34" charset="0"/>
                <a:cs typeface="Arial Narrow" panose="020B0604020202020204" pitchFamily="34" charset="0"/>
              </a:rPr>
              <a:t>: Underweight, but otherwise normal exam.</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Medications / Treatments: </a:t>
            </a:r>
            <a:r>
              <a:rPr lang="en-US" sz="1400" dirty="0">
                <a:latin typeface="Arial Narrow" panose="020B0604020202020204" pitchFamily="34" charset="0"/>
                <a:cs typeface="Arial Narrow" panose="020B0604020202020204" pitchFamily="34" charset="0"/>
              </a:rPr>
              <a:t>No medications other than acetaminophen and ibuprofen for pain.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Allergies / Intolerances</a:t>
            </a:r>
            <a:r>
              <a:rPr lang="en-US" sz="1400" dirty="0">
                <a:latin typeface="Arial Narrow" panose="020B0604020202020204" pitchFamily="34" charset="0"/>
                <a:cs typeface="Arial Narrow" panose="020B0604020202020204" pitchFamily="34" charset="0"/>
              </a:rPr>
              <a:t>: None.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Tobacco, Alcohol or Substance Use: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endParaRPr>
          </a:p>
          <a:p>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106219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7556</TotalTime>
  <Words>2088</Words>
  <Application>Microsoft Macintosh PowerPoint</Application>
  <PresentationFormat>On-screen Show (16:9)</PresentationFormat>
  <Paragraphs>250</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Black</vt:lpstr>
      <vt:lpstr>Arial Narrow</vt:lpstr>
      <vt:lpstr>Arial Rounded MT Bold</vt:lpstr>
      <vt:lpstr>Calibri</vt:lpstr>
      <vt:lpstr>Proxima Nova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Lisa O'Neill</dc:creator>
  <cp:lastModifiedBy>Microsoft Office User</cp:lastModifiedBy>
  <cp:revision>54</cp:revision>
  <cp:lastPrinted>2022-06-22T17:08:54Z</cp:lastPrinted>
  <dcterms:created xsi:type="dcterms:W3CDTF">2022-02-03T17:38:39Z</dcterms:created>
  <dcterms:modified xsi:type="dcterms:W3CDTF">2022-07-18T20:02:25Z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2022-02-03T00:00:00Z</vt:filetime>
  </property>
  <property fmtid="{D5CDD505-2E9C-101B-9397-08002B2CF9AE}" pid="3" name="Creator">
    <vt:lpwstr>Adobe Illustrator 26.0 (Macintosh)</vt:lpwstr>
  </property>
  <property fmtid="{D5CDD505-2E9C-101B-9397-08002B2CF9AE}" pid="4" name="LastSaved">
    <vt:filetime>2022-02-03T00:00:00Z</vt:filetime>
  </property>
</Properties>
</file>