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88" r:id="rId6"/>
    <p:sldId id="257" r:id="rId7"/>
    <p:sldId id="283" r:id="rId8"/>
    <p:sldId id="267" r:id="rId9"/>
    <p:sldId id="269" r:id="rId10"/>
    <p:sldId id="271" r:id="rId11"/>
    <p:sldId id="270" r:id="rId12"/>
    <p:sldId id="268" r:id="rId13"/>
    <p:sldId id="285" r:id="rId14"/>
    <p:sldId id="272" r:id="rId15"/>
    <p:sldId id="273" r:id="rId16"/>
    <p:sldId id="274" r:id="rId17"/>
    <p:sldId id="275" r:id="rId18"/>
    <p:sldId id="262" r:id="rId19"/>
    <p:sldId id="263" r:id="rId20"/>
    <p:sldId id="276" r:id="rId21"/>
    <p:sldId id="277" r:id="rId22"/>
    <p:sldId id="278" r:id="rId23"/>
    <p:sldId id="279" r:id="rId24"/>
    <p:sldId id="282" r:id="rId25"/>
    <p:sldId id="280" r:id="rId2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4"/>
    <p:restoredTop sz="94830"/>
  </p:normalViewPr>
  <p:slideViewPr>
    <p:cSldViewPr>
      <p:cViewPr varScale="1">
        <p:scale>
          <a:sx n="162" d="100"/>
          <a:sy n="162" d="100"/>
        </p:scale>
        <p:origin x="32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7/18/22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7/18/22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dlelightersaz.org/" TargetMode="External"/><Relationship Id="rId2" Type="http://schemas.openxmlformats.org/officeDocument/2006/relationships/hyperlink" Target="https://www.raisingarizonakids.com/pediatricyoung-adult-cancer-resources/" TargetMode="External"/><Relationship Id="rId1" Type="http://schemas.openxmlformats.org/officeDocument/2006/relationships/slideLayout" Target="../slideLayouts/slideLayout5.xml"/><Relationship Id="rId4" Type="http://schemas.openxmlformats.org/officeDocument/2006/relationships/hyperlink" Target="https://www.amandahope.org/resource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167FB3BB-5718-3769-E87C-8C72D7045928}"/>
              </a:ext>
            </a:extLst>
          </p:cNvPr>
          <p:cNvSpPr txBox="1"/>
          <p:nvPr/>
        </p:nvSpPr>
        <p:spPr>
          <a:xfrm>
            <a:off x="986557" y="3318800"/>
            <a:ext cx="7163115"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 </a:t>
            </a:r>
            <a:r>
              <a:rPr lang="en-US" sz="2000" dirty="0">
                <a:solidFill>
                  <a:srgbClr val="231F20"/>
                </a:solidFill>
                <a:latin typeface="Arial Narrow" panose="020B0604020202020204" pitchFamily="34" charset="0"/>
                <a:cs typeface="Arial Narrow" panose="020B0604020202020204" pitchFamily="34" charset="0"/>
              </a:rPr>
              <a:t>14-Year-Old Latino Boy Living with Bone Cancer — Scenario 2</a:t>
            </a:r>
            <a:endParaRPr sz="20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73C7301A-E72A-D120-7F8E-A2DBA18E36F1}"/>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2F3AB1F9-84BF-8332-053E-3BB1ACDD867C}"/>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561" y="1276626"/>
            <a:ext cx="8382000" cy="358354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Course/Treatment Information: </a:t>
            </a:r>
            <a:r>
              <a:rPr lang="en-US" sz="1400" dirty="0">
                <a:latin typeface="Arial Narrow" panose="020B0604020202020204" pitchFamily="34" charset="0"/>
                <a:cs typeface="Arial Narrow" panose="020B0604020202020204" pitchFamily="34" charset="0"/>
              </a:rPr>
              <a:t>Diagnosis, discussion of treatment and prognosis and finally discussing failure of treatment and palliative medicine/hospice. Sometimes when parents are undocumented there is fear/anger that options being presented are being limited because of parents’ status.</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 </a:t>
            </a:r>
            <a:r>
              <a:rPr lang="en-US" sz="1400" dirty="0">
                <a:latin typeface="Arial Narrow" panose="020B0604020202020204" pitchFamily="34" charset="0"/>
                <a:cs typeface="Arial Narrow" panose="020B0604020202020204" pitchFamily="34" charset="0"/>
              </a:rPr>
              <a:t>Underweight, but otherwise normal exam</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 </a:t>
            </a:r>
            <a:r>
              <a:rPr lang="en-US" sz="1400" dirty="0">
                <a:latin typeface="Arial Narrow" panose="020B0604020202020204" pitchFamily="34" charset="0"/>
                <a:cs typeface="Arial Narrow" panose="020B0604020202020204" pitchFamily="34" charset="0"/>
              </a:rPr>
              <a:t>Chemotherapeutic treatments over last 2 months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None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27314" y="1047750"/>
            <a:ext cx="8382000" cy="3427092"/>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Wellness practices: </a:t>
            </a:r>
            <a:r>
              <a:rPr lang="en-US" sz="1400" dirty="0">
                <a:latin typeface="Arial Narrow" panose="020B0604020202020204" pitchFamily="34" charset="0"/>
                <a:cs typeface="Arial Narrow" panose="020B0604020202020204" pitchFamily="34" charset="0"/>
              </a:rPr>
              <a:t>Does well at school, interested in math and science, loves soccer. Maintaining contact with friends? School is kid’s work- sometimes going back is really important even if everyone understands that the goal is socialization not matriculation.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Limited mobility, normal cognition, somber mood; have walker as assistive device. Living environment impacts mobility. Not possible to do housing modifications specific for osteosarcoma in a living environment.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 </a:t>
            </a:r>
            <a:r>
              <a:rPr lang="en-US" sz="1400" dirty="0">
                <a:latin typeface="Arial Narrow" panose="020B0604020202020204" pitchFamily="34" charset="0"/>
                <a:cs typeface="Arial Narrow" panose="020B0604020202020204" pitchFamily="34" charset="0"/>
              </a:rPr>
              <a:t>Following osteosarcoma diagnosis, parents looked into complementary herbal treatments. Important to ask about all supplements as many interact badly with chemotherapeutics (often thru cytP450 pathway).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Diabetes and heart disease runs in family.</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icture containing outdoor, tree, sky, flower&#10;&#10;Description automatically generated">
            <a:extLst>
              <a:ext uri="{FF2B5EF4-FFF2-40B4-BE49-F238E27FC236}">
                <a16:creationId xmlns:a16="http://schemas.microsoft.com/office/drawing/2014/main" id="{EEE34B88-7A63-AED4-0D1A-0B92C47AB64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24200" y="1106598"/>
            <a:ext cx="5715000" cy="342709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lang="en-US" sz="1400" dirty="0">
              <a:solidFill>
                <a:prstClr val="black"/>
              </a:solidFill>
              <a:latin typeface="Arial Narrow" panose="020B0604020202020204" pitchFamily="34" charset="0"/>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lvl="1">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841769"/>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342707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3323987"/>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Parents avoiding discussion.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Palliative care should be offered throughout the entire treatment course- it is NOT an option of last resort, it is woven throughout, every time you treat a symptom (pain, nausea from chemo/radiation, constipation from opioids) and every time you talk about what patient’s goals of care are. Hospice would be at end of case, and in kids, there is concurrent care provision, so could even be on hospice at the same time as receiving cure directed therapy (this is unique to peds).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Palliative care/hospice in pediatrics is the same philosophy but there tends to be more hesitancy in the pediatric population for all areas-providers, parents, patient, etc.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NP role is to help identify when the patient is ready to transition to palliative/hospice and provide the appropriate referrals.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NP role is to educate the adolescent and family about palliative care and how it can help the patient and family at this stage in the diagnosis. Palliative care/hospice does not mean you are dying tomorrow and that your physical and mental needs will not be met.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336848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Important to address patient and family. Patient wants to go back to his pre-diagnosis life, go to school, play soccer. Parents hope for a cure and keep optimism about prognosis. Young people are often brave and just want to be treated like a normal kid. Parents are struggling with acceptance of diagnosis.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42709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 </a:t>
            </a:r>
          </a:p>
          <a:p>
            <a:r>
              <a:rPr lang="en-US" sz="1400" dirty="0">
                <a:latin typeface="Arial Narrow" panose="020B0604020202020204" pitchFamily="34" charset="0"/>
                <a:cs typeface="Arial Narrow" panose="020B0604020202020204" pitchFamily="34" charset="0"/>
              </a:rPr>
              <a:t>Shared decision making for treatment- surgery/chemo/radiation and eventually decision on palliative care and hospice.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 </a:t>
            </a:r>
          </a:p>
          <a:p>
            <a:r>
              <a:rPr lang="en-US" sz="1400" dirty="0">
                <a:latin typeface="Arial Narrow" panose="020B0604020202020204" pitchFamily="34" charset="0"/>
                <a:cs typeface="Arial Narrow" panose="020B0604020202020204" pitchFamily="34" charset="0"/>
              </a:rPr>
              <a:t>Parents concerned about finances and insurance coverage also fearful about their immigration status.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E188CA03-FFF0-6428-9005-9E0605618E78}"/>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973780"/>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pPr>
              <a:lnSpc>
                <a:spcPts val="2880"/>
              </a:lnSpc>
            </a:pPr>
            <a:r>
              <a:rPr lang="en-US" sz="1400" dirty="0">
                <a:latin typeface="Arial Narrow" panose="020B0604020202020204" pitchFamily="34" charset="0"/>
                <a:cs typeface="Arial Narrow" panose="020B0604020202020204" pitchFamily="34" charset="0"/>
              </a:rPr>
              <a:t>MDs (attending-primary care team-oncology and palliative care/resident/medical student), Nurse, Social Worker, Pharmacist, Case Worker</a:t>
            </a:r>
            <a:endParaRPr lang="en-US" sz="1400" dirty="0">
              <a:latin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r>
              <a:rPr lang="en-US" sz="1400" dirty="0">
                <a:latin typeface="Arial Narrow" panose="020B0604020202020204" pitchFamily="34" charset="0"/>
                <a:cs typeface="Arial Narrow" panose="020B0604020202020204" pitchFamily="34" charset="0"/>
              </a:rPr>
              <a:t>Truth telling to patient- family may refuse telling patient that treatment is not effective any more.</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computer, using&#10;&#10;Description automatically generated">
            <a:extLst>
              <a:ext uri="{FF2B5EF4-FFF2-40B4-BE49-F238E27FC236}">
                <a16:creationId xmlns:a16="http://schemas.microsoft.com/office/drawing/2014/main" id="{7B033C6E-4884-673D-BA02-5A88BC9611AA}"/>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4" y="1266603"/>
            <a:ext cx="5718365" cy="4616648"/>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Narrow" panose="020B0604020202020204" pitchFamily="34" charset="0"/>
              </a:rPr>
              <a:t>Ethics of difficult conversations and use of medically trained interpreters</a:t>
            </a:r>
          </a:p>
          <a:p>
            <a:pPr marL="285750" indent="-285750">
              <a:buFont typeface="Arial" panose="020B0604020202020204" pitchFamily="34" charset="0"/>
              <a:buChar char="•"/>
            </a:pPr>
            <a:r>
              <a:rPr lang="en-US" sz="1400" dirty="0">
                <a:latin typeface="Arial Narrow" panose="020B0604020202020204" pitchFamily="34" charset="0"/>
              </a:rPr>
              <a:t>Interprofessional approach to care for children and adolescents with severe chronic illness or at the end of life</a:t>
            </a:r>
          </a:p>
          <a:p>
            <a:pPr marL="285750" indent="-285750">
              <a:buFont typeface="Arial" panose="020B0604020202020204" pitchFamily="34" charset="0"/>
              <a:buChar char="•"/>
            </a:pPr>
            <a:r>
              <a:rPr lang="en-US" sz="1400" dirty="0">
                <a:latin typeface="Arial Narrow" panose="020B0604020202020204" pitchFamily="34" charset="0"/>
              </a:rPr>
              <a:t>Treatment decision making for children and adolescents</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Cultural aspects of care of Latinx families, decision making, ethics and language challenges.</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Holding family meetings, cultural aspects of communication, importance of interprofessional communication, involvement of faith-community, as appropriate, when delivering bad news or conversations at the end of life</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Healthcare coverage in the state of Arizona and end-of-life services available through AHCCCS and Indian Health Services</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Appropriate spiritual assessment and faith assessment and if possible, their faith-based community as members of the healthcare team</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Treatment preferences, complementary and alternative treatments for cancer, cultural aspects, and interaction with chemotherapy</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Difference in palliative care/hospice care for children and adolescents</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2"/>
              </a:rPr>
              <a:t>https://www.raisingarizonakids.com/pediatricyoung-adult-cancer-resources/</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3"/>
              </a:rPr>
              <a:t>https://www.candlelightersaz.org/</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hlinkClick r:id="rId4"/>
              </a:rPr>
              <a:t>https://www.amandahope.org/resources</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E9F66D6-2427-254D-33A9-8B5A44FE7C37}"/>
              </a:ext>
            </a:extLst>
          </p:cNvPr>
          <p:cNvGrpSpPr/>
          <p:nvPr/>
        </p:nvGrpSpPr>
        <p:grpSpPr>
          <a:xfrm>
            <a:off x="3074801" y="965697"/>
            <a:ext cx="6002524" cy="3767908"/>
            <a:chOff x="3352800" y="935671"/>
            <a:chExt cx="6002524" cy="3767908"/>
          </a:xfrm>
        </p:grpSpPr>
        <p:pic>
          <p:nvPicPr>
            <p:cNvPr id="12" name="Picture 11" descr="A computer with a blank screen&#10;&#10;Description automatically generated with medium confidence">
              <a:extLst>
                <a:ext uri="{FF2B5EF4-FFF2-40B4-BE49-F238E27FC236}">
                  <a16:creationId xmlns:a16="http://schemas.microsoft.com/office/drawing/2014/main" id="{9005254A-7BE8-B024-219F-4D0F4E9175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21884CFD-30A8-CC37-1C83-5135CC02B015}"/>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7" name="object 7">
            <a:extLst>
              <a:ext uri="{FF2B5EF4-FFF2-40B4-BE49-F238E27FC236}">
                <a16:creationId xmlns:a16="http://schemas.microsoft.com/office/drawing/2014/main" id="{FED47A9C-A20C-EE40-B988-7E1053885A3D}"/>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1" name="object 3">
            <a:extLst>
              <a:ext uri="{FF2B5EF4-FFF2-40B4-BE49-F238E27FC236}">
                <a16:creationId xmlns:a16="http://schemas.microsoft.com/office/drawing/2014/main" id="{95B4B6AF-D53B-7442-BD20-FC60B6B45E63}"/>
              </a:ext>
            </a:extLst>
          </p:cNvPr>
          <p:cNvGrpSpPr/>
          <p:nvPr/>
        </p:nvGrpSpPr>
        <p:grpSpPr>
          <a:xfrm>
            <a:off x="-5" y="0"/>
            <a:ext cx="9144000" cy="935990"/>
            <a:chOff x="-5" y="3425808"/>
            <a:chExt cx="9144000" cy="935990"/>
          </a:xfrm>
        </p:grpSpPr>
        <p:sp>
          <p:nvSpPr>
            <p:cNvPr id="22" name="object 4">
              <a:extLst>
                <a:ext uri="{FF2B5EF4-FFF2-40B4-BE49-F238E27FC236}">
                  <a16:creationId xmlns:a16="http://schemas.microsoft.com/office/drawing/2014/main" id="{128359EF-05BE-E34B-9E25-6CE342B0D4D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4E286AC-D124-3348-B516-3DD19143B753}"/>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24" name="object 6">
              <a:extLst>
                <a:ext uri="{FF2B5EF4-FFF2-40B4-BE49-F238E27FC236}">
                  <a16:creationId xmlns:a16="http://schemas.microsoft.com/office/drawing/2014/main" id="{6824062B-4BFD-7343-BEAF-6F8B68C06CD9}"/>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25" name="object 7">
              <a:extLst>
                <a:ext uri="{FF2B5EF4-FFF2-40B4-BE49-F238E27FC236}">
                  <a16:creationId xmlns:a16="http://schemas.microsoft.com/office/drawing/2014/main" id="{25EAAAD4-F306-804E-98F9-99FDE7DDBD8B}"/>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26" name="object 8">
              <a:extLst>
                <a:ext uri="{FF2B5EF4-FFF2-40B4-BE49-F238E27FC236}">
                  <a16:creationId xmlns:a16="http://schemas.microsoft.com/office/drawing/2014/main" id="{8045B8B8-904E-594B-A3B4-15EC38ADBADB}"/>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28" name="Title 10">
            <a:extLst>
              <a:ext uri="{FF2B5EF4-FFF2-40B4-BE49-F238E27FC236}">
                <a16:creationId xmlns:a16="http://schemas.microsoft.com/office/drawing/2014/main" id="{7D486CAB-D207-4047-8BDD-35C17CA7200B}"/>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29" name="Title 10">
            <a:extLst>
              <a:ext uri="{FF2B5EF4-FFF2-40B4-BE49-F238E27FC236}">
                <a16:creationId xmlns:a16="http://schemas.microsoft.com/office/drawing/2014/main" id="{34717DF2-4687-3440-A572-20C6AC2640C4}"/>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0" name="object 14">
            <a:extLst>
              <a:ext uri="{FF2B5EF4-FFF2-40B4-BE49-F238E27FC236}">
                <a16:creationId xmlns:a16="http://schemas.microsoft.com/office/drawing/2014/main" id="{CFFE958E-80B0-014C-B13E-B636A5A374C5}"/>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599" y="232242"/>
            <a:ext cx="3040831" cy="450850"/>
          </a:xfrm>
          <a:prstGeom prst="rect">
            <a:avLst/>
          </a:prstGeom>
        </p:spPr>
      </p:pic>
      <p:sp>
        <p:nvSpPr>
          <p:cNvPr id="14" name="object 9">
            <a:extLst>
              <a:ext uri="{FF2B5EF4-FFF2-40B4-BE49-F238E27FC236}">
                <a16:creationId xmlns:a16="http://schemas.microsoft.com/office/drawing/2014/main" id="{A656FCBE-6E3E-2C67-08B2-0728CCA35E64}"/>
              </a:ext>
            </a:extLst>
          </p:cNvPr>
          <p:cNvSpPr txBox="1"/>
          <p:nvPr/>
        </p:nvSpPr>
        <p:spPr>
          <a:xfrm>
            <a:off x="66675" y="2792958"/>
            <a:ext cx="4376855"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indoor, computer&#10;&#10;Description automatically generated">
            <a:extLst>
              <a:ext uri="{FF2B5EF4-FFF2-40B4-BE49-F238E27FC236}">
                <a16:creationId xmlns:a16="http://schemas.microsoft.com/office/drawing/2014/main" id="{8757E489-43F6-1387-D6A9-62B7F46A7C20}"/>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17663"/>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a:t>
            </a:r>
          </a:p>
          <a:p>
            <a:endParaRPr lang="en-US" sz="1400" dirty="0">
              <a:latin typeface="Arial Narrow" panose="020B0604020202020204" pitchFamily="34" charset="0"/>
            </a:endParaRPr>
          </a:p>
          <a:p>
            <a:r>
              <a:rPr lang="en-US" sz="1400" dirty="0">
                <a:latin typeface="Arial Narrow" panose="020B0604020202020204" pitchFamily="34" charset="0"/>
              </a:rPr>
              <a:t>2.</a:t>
            </a:r>
          </a:p>
          <a:p>
            <a:endParaRPr lang="en-US" sz="1400" dirty="0">
              <a:latin typeface="Arial Narrow" panose="020B0604020202020204" pitchFamily="34" charset="0"/>
            </a:endParaRPr>
          </a:p>
          <a:p>
            <a:r>
              <a:rPr lang="en-US" sz="1400" dirty="0">
                <a:latin typeface="Arial Narrow" panose="020B0604020202020204" pitchFamily="34" charset="0"/>
              </a:rPr>
              <a:t>3.</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ose-up of people shaking hands&#10;&#10;Description automatically generated">
            <a:extLst>
              <a:ext uri="{FF2B5EF4-FFF2-40B4-BE49-F238E27FC236}">
                <a16:creationId xmlns:a16="http://schemas.microsoft.com/office/drawing/2014/main" id="{E1BB9632-B191-F052-27A7-CF4FB913AAE7}"/>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482" y="963157"/>
            <a:ext cx="8686800" cy="418576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a:p>
            <a:r>
              <a:rPr lang="en-US" sz="1400" dirty="0">
                <a:latin typeface="Arial Narrow" panose="020B0604020202020204" pitchFamily="34" charset="0"/>
              </a:rPr>
              <a:t>Nurse practitioner (NP) will provide a holistic approach to patient and family, the NP role will vary based on their clinical setting in relation to the patient. </a:t>
            </a:r>
          </a:p>
          <a:p>
            <a:endParaRPr lang="en-US" sz="1400" dirty="0">
              <a:latin typeface="Arial Narrow" panose="020B0604020202020204" pitchFamily="34" charset="0"/>
            </a:endParaRPr>
          </a:p>
          <a:p>
            <a:r>
              <a:rPr lang="en-US" sz="1400" dirty="0">
                <a:latin typeface="Arial Narrow" panose="020B0604020202020204" pitchFamily="34" charset="0"/>
              </a:rPr>
              <a:t>Nurse practitioner role as provider to patient: </a:t>
            </a:r>
          </a:p>
          <a:p>
            <a:pPr marL="742950" lvl="1" indent="-285750">
              <a:buFont typeface="Arial" panose="020B0604020202020204" pitchFamily="34" charset="0"/>
              <a:buChar char="•"/>
            </a:pPr>
            <a:r>
              <a:rPr lang="en-US" sz="1400" dirty="0">
                <a:latin typeface="Arial Narrow" panose="020B0604020202020204" pitchFamily="34" charset="0"/>
              </a:rPr>
              <a:t>NP is to provide appropriate medical treatment options</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NP is the patient care navigator, care coordinator and can lead the planning for meetings and who should attend and when</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NP can provide culturally appropriate materials for the patient and family</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NP can help the parents with the conversation with the adolescent and other family members</a:t>
            </a:r>
            <a:endParaRPr lang="en-US" sz="1400" dirty="0">
              <a:latin typeface="Arial Narrow" panose="020B0604020202020204" pitchFamily="34" charset="0"/>
            </a:endParaRPr>
          </a:p>
          <a:p>
            <a:endParaRPr lang="en-US" sz="1400" dirty="0">
              <a:latin typeface="Arial Narrow" panose="020B0604020202020204" pitchFamily="34" charset="0"/>
            </a:endParaRPr>
          </a:p>
          <a:p>
            <a:r>
              <a:rPr lang="en-US" sz="1400" dirty="0">
                <a:latin typeface="Arial Narrow" panose="020B0604020202020204" pitchFamily="34" charset="0"/>
              </a:rPr>
              <a:t>Nurse practitioner role as provider to parent/family members: </a:t>
            </a:r>
          </a:p>
          <a:p>
            <a:pPr marL="742950" lvl="1" indent="-285750">
              <a:buFont typeface="Arial" panose="020B0604020202020204" pitchFamily="34" charset="0"/>
              <a:buChar char="•"/>
            </a:pPr>
            <a:r>
              <a:rPr lang="en-US" sz="1400" dirty="0">
                <a:latin typeface="Arial Narrow" panose="020B0604020202020204" pitchFamily="34" charset="0"/>
              </a:rPr>
              <a:t>NP will provide support to parent(s), family members</a:t>
            </a:r>
          </a:p>
          <a:p>
            <a:pPr marL="742950" lvl="1" indent="-285750">
              <a:buFont typeface="Arial" panose="020B0604020202020204" pitchFamily="34" charset="0"/>
              <a:buChar char="•"/>
            </a:pPr>
            <a:r>
              <a:rPr lang="en-US" sz="1400" dirty="0">
                <a:latin typeface="Arial Narrow" panose="020B0604020202020204" pitchFamily="34" charset="0"/>
              </a:rPr>
              <a:t>NP might also need to treat parent(s), family for any stress induced symptoms after diagnosis i.e. </a:t>
            </a:r>
            <a:r>
              <a:rPr lang="en-US" sz="1400" dirty="0">
                <a:latin typeface="Arial Narrow" panose="020B0604020202020204" pitchFamily="34" charset="0"/>
                <a:cs typeface="Arial Narrow" panose="020B0604020202020204" pitchFamily="34" charset="0"/>
              </a:rPr>
              <a:t>support and referrals as needed for treatment options for family including for depression and stress related to the diagnosis. </a:t>
            </a:r>
            <a:endParaRPr lang="en-US" sz="1400" dirty="0">
              <a:latin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Potential NP roles in the care of this patient: PNP, acute care NP, PMHNP-for the patient, FNP and PMHNP for the parents, family, friends, significant other, etc</a:t>
            </a:r>
            <a:r>
              <a:rPr lang="en-US" sz="1400" b="1" dirty="0">
                <a:latin typeface="Arial Narrow" panose="020B0604020202020204" pitchFamily="34" charset="0"/>
                <a:cs typeface="Arial Narrow" panose="020B0604020202020204" pitchFamily="34" charset="0"/>
              </a:rPr>
              <a:t>. </a:t>
            </a:r>
          </a:p>
          <a:p>
            <a:endParaRPr lang="en-US" sz="1400" b="1" spc="100" dirty="0">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ose-up of people shaking hands&#10;&#10;Description automatically generated">
            <a:extLst>
              <a:ext uri="{FF2B5EF4-FFF2-40B4-BE49-F238E27FC236}">
                <a16:creationId xmlns:a16="http://schemas.microsoft.com/office/drawing/2014/main" id="{E1BB9632-B191-F052-27A7-CF4FB913AAE7}"/>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81115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3" name="TextBox 2">
            <a:extLst>
              <a:ext uri="{FF2B5EF4-FFF2-40B4-BE49-F238E27FC236}">
                <a16:creationId xmlns:a16="http://schemas.microsoft.com/office/drawing/2014/main" id="{607EE7DF-38D1-B8A9-9A1C-D2B85E50395D}"/>
              </a:ext>
            </a:extLst>
          </p:cNvPr>
          <p:cNvSpPr txBox="1"/>
          <p:nvPr/>
        </p:nvSpPr>
        <p:spPr>
          <a:xfrm>
            <a:off x="440452" y="1076466"/>
            <a:ext cx="8317293" cy="4185761"/>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Nurse Practitioner Roles with Patient: </a:t>
            </a:r>
            <a:r>
              <a:rPr lang="en-US" sz="1400" dirty="0">
                <a:latin typeface="Arial Narrow" panose="020B0604020202020204" pitchFamily="34" charset="0"/>
                <a:cs typeface="Arial Narrow" panose="020B0604020202020204" pitchFamily="34" charset="0"/>
              </a:rPr>
              <a:t>Have appropriate culture resources including medically trained interpreter as needed. The adolescent has to be actively involved in the conversations and opinion must be elicited and respected. Developmentally, the adolescent’s peer group is the strongest personal relationship and should be encouraged to visit and engage with the patient. The NP can provide information to the peers to encourage age-appropriate interactions with the adolescent patient.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Nurse Practitioner Roles with Parents: </a:t>
            </a:r>
            <a:r>
              <a:rPr lang="en-US" sz="1400" dirty="0">
                <a:latin typeface="Arial Narrow" panose="020B0604020202020204" pitchFamily="34" charset="0"/>
                <a:cs typeface="Arial Narrow" panose="020B0604020202020204" pitchFamily="34" charset="0"/>
              </a:rPr>
              <a:t>Support with medically trained interpreters. Include any important members of the parent/families’ support system - i.e. anyone the family deems as a significant member/support for the family.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Additionally: </a:t>
            </a:r>
            <a:r>
              <a:rPr lang="en-US" sz="1400" dirty="0">
                <a:latin typeface="Arial Narrow" panose="020B0604020202020204" pitchFamily="34" charset="0"/>
                <a:cs typeface="Arial Narrow" panose="020B0604020202020204" pitchFamily="34" charset="0"/>
              </a:rPr>
              <a:t>NP role is to provide and reinforce education on the treatment options including the side effects from each treatment option. The NP role with CAMS is to provide appropriate resources and the latest evidence on CAMS including any detrimental side effects. </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NP assumes the role of care coordinator/patient and family navigator and is the consistent person in the patient’s care and is typically the one that the family sees the most. The NP typically is the one person that the patient and family asks about treatment options, etc.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586359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267765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Community site – </a:t>
            </a:r>
            <a:r>
              <a:rPr lang="en-US" sz="1400" dirty="0" err="1">
                <a:latin typeface="Arial Narrow" panose="020B0604020202020204" pitchFamily="34" charset="0"/>
                <a:cs typeface="Arial Narrow" panose="020B0604020202020204" pitchFamily="34" charset="0"/>
              </a:rPr>
              <a:t>Clinica</a:t>
            </a:r>
            <a:r>
              <a:rPr lang="en-US" sz="1400" dirty="0">
                <a:latin typeface="Arial Narrow" panose="020B0604020202020204" pitchFamily="34" charset="0"/>
                <a:cs typeface="Arial Narrow" panose="020B0604020202020204" pitchFamily="34" charset="0"/>
              </a:rPr>
              <a:t> Amistad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a:t>
            </a:r>
            <a:r>
              <a:rPr lang="en-US" sz="1400" dirty="0">
                <a:latin typeface="Arial Narrow" panose="020B0604020202020204" pitchFamily="34" charset="0"/>
                <a:cs typeface="Arial Narrow" panose="020B0604020202020204" pitchFamily="34" charset="0"/>
              </a:rPr>
              <a:t>Family returns to </a:t>
            </a:r>
            <a:r>
              <a:rPr lang="en-US" sz="1400" dirty="0" err="1">
                <a:latin typeface="Arial Narrow" panose="020B0604020202020204" pitchFamily="34" charset="0"/>
                <a:cs typeface="Arial Narrow" panose="020B0604020202020204" pitchFamily="34" charset="0"/>
              </a:rPr>
              <a:t>Clinica</a:t>
            </a:r>
            <a:r>
              <a:rPr lang="en-US" sz="1400" dirty="0">
                <a:latin typeface="Arial Narrow" panose="020B0604020202020204" pitchFamily="34" charset="0"/>
                <a:cs typeface="Arial Narrow" panose="020B0604020202020204" pitchFamily="34" charset="0"/>
              </a:rPr>
              <a:t> Amistad with their son to receive physical assessment post metastatic osteosarcoma diagnosis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Visit: </a:t>
            </a:r>
            <a:r>
              <a:rPr lang="en-US" sz="1400" dirty="0">
                <a:latin typeface="Arial Narrow" panose="020B0604020202020204" pitchFamily="34" charset="0"/>
                <a:cs typeface="Arial Narrow" panose="020B0604020202020204" pitchFamily="34" charset="0"/>
              </a:rPr>
              <a:t>Following up diagnosis, staging and failure of initial treatment option.</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38641" y="1047750"/>
            <a:ext cx="8382000" cy="3970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14-years-old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a:t>
            </a:r>
            <a:r>
              <a:rPr lang="es-ES" sz="1400" dirty="0">
                <a:latin typeface="Arial Narrow" panose="020B0604020202020204" pitchFamily="34" charset="0"/>
                <a:cs typeface="Arial Narrow" panose="020B0604020202020204" pitchFamily="34" charset="0"/>
              </a:rPr>
              <a:t>Latino – </a:t>
            </a:r>
            <a:r>
              <a:rPr lang="es-ES" sz="1400" dirty="0" err="1">
                <a:latin typeface="Arial Narrow" panose="020B0604020202020204" pitchFamily="34" charset="0"/>
                <a:cs typeface="Arial Narrow" panose="020B0604020202020204" pitchFamily="34" charset="0"/>
              </a:rPr>
              <a:t>Mexican</a:t>
            </a:r>
            <a:r>
              <a:rPr lang="es-ES" sz="1400" dirty="0">
                <a:latin typeface="Arial Narrow" panose="020B0604020202020204" pitchFamily="34" charset="0"/>
                <a:cs typeface="Arial Narrow" panose="020B0604020202020204" pitchFamily="34" charset="0"/>
              </a:rPr>
              <a:t>-American </a:t>
            </a:r>
            <a:r>
              <a:rPr lang="es-ES" sz="1400" dirty="0" err="1">
                <a:latin typeface="Arial Narrow" panose="020B0604020202020204" pitchFamily="34" charset="0"/>
                <a:cs typeface="Arial Narrow" panose="020B0604020202020204" pitchFamily="34" charset="0"/>
              </a:rPr>
              <a:t>or</a:t>
            </a:r>
            <a:r>
              <a:rPr lang="es-ES" sz="1400" dirty="0">
                <a:latin typeface="Arial Narrow" panose="020B0604020202020204" pitchFamily="34" charset="0"/>
                <a:cs typeface="Arial Narrow" panose="020B0604020202020204" pitchFamily="34" charset="0"/>
              </a:rPr>
              <a:t> Central American</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Living in housing for undocumented persons. Lives with parents, and siblings- grandparents in Mexico. Spanish is spoken at home, he speaks English, but parents speak only Spanish. Need for certified interpreter rather than allowing patient to fall into what is probably a familiar role of interpreting for parents.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Freshman in High School</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Parents are undocumented and don’t have insurance. Patient received diagnostic tests through AHCCCS emergency. Patient eligible to receive chemotherapeutic treatments through Indian Health Services chemotherapy.</a:t>
            </a:r>
          </a:p>
          <a:p>
            <a:r>
              <a:rPr lang="en-US" sz="1400" dirty="0">
                <a:latin typeface="Arial Narrow" panose="020B0604020202020204" pitchFamily="34" charset="0"/>
                <a:cs typeface="Arial Narrow" panose="020B0604020202020204" pitchFamily="34" charset="0"/>
              </a:rPr>
              <a:t>  </a:t>
            </a:r>
          </a:p>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99413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8662"/>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Both parents work- father in construction and mother cleaning houses. Patient goes to public school. The financial piece can be huge- not just the medical bills but time off work.</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Assessment of food or housing or transportation insecurity; utility need; financial resources; childcare; education; employment instability; legal resources; social isolation; health literacy.</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Marital Status / Significant Other / Children or Other Dependents:</a:t>
            </a:r>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Catholic but not very religious, close-knit family and involvement with extended family. Offer faith-based counsel, ask don’t assume: “Are there any religious or cultural practices you would like to have for patient?”</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2996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presented by parents to </a:t>
            </a:r>
            <a:r>
              <a:rPr lang="en-US" sz="1400" dirty="0" err="1">
                <a:latin typeface="Arial Narrow" panose="020B0604020202020204" pitchFamily="34" charset="0"/>
                <a:cs typeface="Arial Narrow" panose="020B0604020202020204" pitchFamily="34" charset="0"/>
              </a:rPr>
              <a:t>Clinica</a:t>
            </a:r>
            <a:r>
              <a:rPr lang="en-US" sz="1400" dirty="0">
                <a:latin typeface="Arial Narrow" panose="020B0604020202020204" pitchFamily="34" charset="0"/>
                <a:cs typeface="Arial Narrow" panose="020B0604020202020204" pitchFamily="34" charset="0"/>
              </a:rPr>
              <a:t> Amistad 3 months ago with leg pain. Diagnosis of metastatic osteosarcoma from oncologist associated with </a:t>
            </a:r>
            <a:r>
              <a:rPr lang="en-US" sz="1400" dirty="0" err="1">
                <a:latin typeface="Arial Narrow" panose="020B0604020202020204" pitchFamily="34" charset="0"/>
                <a:cs typeface="Arial Narrow" panose="020B0604020202020204" pitchFamily="34" charset="0"/>
              </a:rPr>
              <a:t>Clinica</a:t>
            </a:r>
            <a:r>
              <a:rPr lang="en-US" sz="1400" dirty="0">
                <a:latin typeface="Arial Narrow" panose="020B0604020202020204" pitchFamily="34" charset="0"/>
                <a:cs typeface="Arial Narrow" panose="020B0604020202020204" pitchFamily="34" charset="0"/>
              </a:rPr>
              <a:t> Amistad. Despite chemotherapeutic treatments, patient continues to have pain and increasing weakness.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Develop presentation (Stage/Mets) and then reaction to treatment and treatment failure.</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7588</TotalTime>
  <Words>2107</Words>
  <Application>Microsoft Macintosh PowerPoint</Application>
  <PresentationFormat>On-screen Show (16:9)</PresentationFormat>
  <Paragraphs>260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55</cp:revision>
  <cp:lastPrinted>2022-06-22T17:08:54Z</cp:lastPrinted>
  <dcterms:created xsi:type="dcterms:W3CDTF">2022-02-03T17:38:39Z</dcterms:created>
  <dcterms:modified xsi:type="dcterms:W3CDTF">2022-07-18T19:46:03Z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