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3" r:id="rId7"/>
    <p:sldId id="267" r:id="rId8"/>
    <p:sldId id="269" r:id="rId9"/>
    <p:sldId id="271" r:id="rId10"/>
    <p:sldId id="270" r:id="rId11"/>
    <p:sldId id="268" r:id="rId12"/>
    <p:sldId id="285" r:id="rId13"/>
    <p:sldId id="272" r:id="rId14"/>
    <p:sldId id="273" r:id="rId15"/>
    <p:sldId id="274" r:id="rId16"/>
    <p:sldId id="287" r:id="rId17"/>
    <p:sldId id="275" r:id="rId18"/>
    <p:sldId id="262" r:id="rId19"/>
    <p:sldId id="263" r:id="rId20"/>
    <p:sldId id="276" r:id="rId21"/>
    <p:sldId id="277" r:id="rId22"/>
    <p:sldId id="278" r:id="rId23"/>
    <p:sldId id="279" r:id="rId24"/>
    <p:sldId id="282" r:id="rId25"/>
    <p:sldId id="286" r:id="rId26"/>
    <p:sldId id="280" r:id="rId27"/>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 id="{279690C6-8DEE-1062-187C-BDECA9C9FE3B}" name="Maryam Fazel" initials="MF" userId="Maryam Faze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26"/>
    <p:restoredTop sz="94830"/>
  </p:normalViewPr>
  <p:slideViewPr>
    <p:cSldViewPr>
      <p:cViewPr varScale="1">
        <p:scale>
          <a:sx n="162" d="100"/>
          <a:sy n="162" d="100"/>
        </p:scale>
        <p:origin x="320"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7/19/22</a:t>
            </a:fld>
            <a:endParaRPr lang="en-US" dirty="0"/>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www.rarediseasesnetwork.org/cms/create" TargetMode="External"/><Relationship Id="rId3" Type="http://schemas.openxmlformats.org/officeDocument/2006/relationships/hyperlink" Target="http://www.alsa.org/" TargetMode="External"/><Relationship Id="rId7" Type="http://schemas.openxmlformats.org/officeDocument/2006/relationships/hyperlink" Target="https://www.nia.nih.gov/research/labs/lng/neuromuscular-diseases-research-section" TargetMode="External"/><Relationship Id="rId2" Type="http://schemas.openxmlformats.org/officeDocument/2006/relationships/hyperlink" Target="https://www.cdc.gov/als/OrganizationsthatSupportPALS.html" TargetMode="External"/><Relationship Id="rId1" Type="http://schemas.openxmlformats.org/officeDocument/2006/relationships/slideLayout" Target="../slideLayouts/slideLayout5.xml"/><Relationship Id="rId6" Type="http://schemas.openxmlformats.org/officeDocument/2006/relationships/hyperlink" Target="http://www.alsconsortium.org/" TargetMode="External"/><Relationship Id="rId5" Type="http://schemas.openxmlformats.org/officeDocument/2006/relationships/hyperlink" Target="http://www.lesturnerals.org/" TargetMode="External"/><Relationship Id="rId4" Type="http://schemas.openxmlformats.org/officeDocument/2006/relationships/hyperlink" Target="http://www.mda.org/disease/amyotrophic-lateral-sclerosi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iamals.org/" TargetMode="External"/><Relationship Id="rId2" Type="http://schemas.openxmlformats.org/officeDocument/2006/relationships/hyperlink" Target="https://www.clinicaltrials.gov/ct2/results?term=amyotrophic+lateral+sclerosis" TargetMode="External"/><Relationship Id="rId1" Type="http://schemas.openxmlformats.org/officeDocument/2006/relationships/slideLayout" Target="../slideLayouts/slideLayout5.xml"/><Relationship Id="rId4" Type="http://schemas.openxmlformats.org/officeDocument/2006/relationships/hyperlink" Target="https://www.needymeds.org/copay_diseases.taf?_function=summary&amp;disease_id=151&amp;disease_eng=Amyotrophic%20Lateral%20Sclerosis%20%28ALS%29&amp;dx=18&amp;drp=al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dirty="0"/>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dirty="0"/>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dirty="0"/>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dirty="0"/>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dirty="0"/>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dirty="0"/>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a:solidFill>
                  <a:srgbClr val="231F20"/>
                </a:solidFill>
                <a:latin typeface="Arial Narrow" panose="020B0604020202020204" pitchFamily="34" charset="0"/>
                <a:cs typeface="Arial Narrow" panose="020B0604020202020204" pitchFamily="34" charset="0"/>
              </a:rPr>
              <a:t>llege</a:t>
            </a:r>
            <a:r>
              <a:rPr sz="1400" i="1">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19" name="object 16">
            <a:extLst>
              <a:ext uri="{FF2B5EF4-FFF2-40B4-BE49-F238E27FC236}">
                <a16:creationId xmlns:a16="http://schemas.microsoft.com/office/drawing/2014/main" id="{167FB3BB-5718-3769-E87C-8C72D7045928}"/>
              </a:ext>
            </a:extLst>
          </p:cNvPr>
          <p:cNvSpPr txBox="1"/>
          <p:nvPr/>
        </p:nvSpPr>
        <p:spPr>
          <a:xfrm>
            <a:off x="1524000" y="3319457"/>
            <a:ext cx="6325230"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lang="en-US" sz="2000" b="1" dirty="0">
                <a:solidFill>
                  <a:srgbClr val="231F20"/>
                </a:solidFill>
                <a:latin typeface="Arial Narrow" panose="020B0604020202020204" pitchFamily="34" charset="0"/>
                <a:cs typeface="Arial Narrow" panose="020B0604020202020204" pitchFamily="34" charset="0"/>
              </a:rPr>
              <a:t>: </a:t>
            </a:r>
            <a:r>
              <a:rPr lang="en-US" sz="2000" dirty="0">
                <a:solidFill>
                  <a:srgbClr val="231F20"/>
                </a:solidFill>
                <a:latin typeface="Arial Narrow" panose="020B0604020202020204" pitchFamily="34" charset="0"/>
                <a:cs typeface="Arial Narrow" panose="020B0604020202020204" pitchFamily="34" charset="0"/>
              </a:rPr>
              <a:t>30-Year-Old White Man Living with ALS — Scenario 1</a:t>
            </a:r>
            <a:endParaRPr sz="2000"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73C7301A-E72A-D120-7F8E-A2DBA18E36F1}"/>
              </a:ext>
            </a:extLst>
          </p:cNvPr>
          <p:cNvSpPr txBox="1"/>
          <p:nvPr/>
        </p:nvSpPr>
        <p:spPr>
          <a:xfrm>
            <a:off x="486097" y="199637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2F3AB1F9-84BF-8332-053E-3BB1ACDD867C}"/>
              </a:ext>
            </a:extLst>
          </p:cNvPr>
          <p:cNvSpPr/>
          <p:nvPr/>
        </p:nvSpPr>
        <p:spPr>
          <a:xfrm>
            <a:off x="2045186" y="133756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3323987"/>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 </a:t>
            </a:r>
            <a:r>
              <a:rPr lang="en-US" sz="1400" dirty="0">
                <a:latin typeface="Arial Narrow" panose="020B0604020202020204" pitchFamily="34" charset="0"/>
                <a:cs typeface="Arial Narrow" panose="020B0604020202020204" pitchFamily="34" charset="0"/>
              </a:rPr>
              <a:t>Morphine sulfate liquid 10mg/ml – 3 ml every 8 hours as needed for pain</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known drug allergies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None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Uncomfortable muscle spasms in back and extremities. Reports rapidly progressive loss of function - unable to walk, feed himself, carry activities of daily living.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No significant past medical history.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He has no children or siblings. No history of ALS in the family. His 58-year-old mother is healthy. His dad died of an acute myocardial infarction at age 62.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A picture containing outdoor, tree, sky, flower&#10;&#10;Description automatically generated">
            <a:extLst>
              <a:ext uri="{FF2B5EF4-FFF2-40B4-BE49-F238E27FC236}">
                <a16:creationId xmlns:a16="http://schemas.microsoft.com/office/drawing/2014/main" id="{EEE34B88-7A63-AED4-0D1A-0B92C47AB64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8" name="TextBox 7">
            <a:extLst>
              <a:ext uri="{FF2B5EF4-FFF2-40B4-BE49-F238E27FC236}">
                <a16:creationId xmlns:a16="http://schemas.microsoft.com/office/drawing/2014/main" id="{2661F2BC-5B17-5D4F-A2C4-0B2254B0FBEB}"/>
              </a:ext>
            </a:extLst>
          </p:cNvPr>
          <p:cNvSpPr txBox="1"/>
          <p:nvPr/>
        </p:nvSpPr>
        <p:spPr>
          <a:xfrm>
            <a:off x="3124200" y="1106598"/>
            <a:ext cx="57150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R="0" lvl="0" algn="l" defTabSz="914400" rtl="0" eaLnBrk="1" fontAlgn="auto" latinLnBrk="0" hangingPunct="1">
              <a:buClrTx/>
              <a:buSzTx/>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R="0" lvl="0" algn="l" defTabSz="914400" rtl="0" eaLnBrk="1" fontAlgn="auto" latinLnBrk="0" hangingPunct="1">
              <a:buClrTx/>
              <a:buSzTx/>
              <a:tabLst/>
              <a:defRPr/>
            </a:pPr>
            <a:r>
              <a:rPr lang="en-US" sz="1400" dirty="0">
                <a:solidFill>
                  <a:prstClr val="black"/>
                </a:solidFill>
                <a:latin typeface="Arial Narrow" panose="020B0604020202020204" pitchFamily="34" charset="0"/>
              </a:rPr>
              <a:t>Will be eligible for ALS related benefits available nationally and for his state</a:t>
            </a:r>
          </a:p>
          <a:p>
            <a:pPr marR="0" lvl="0" algn="l" defTabSz="914400" rtl="0" eaLnBrk="1" fontAlgn="auto" latinLnBrk="0" hangingPunct="1">
              <a:buClrTx/>
              <a:buSzTx/>
              <a:tabLst/>
              <a:defRPr/>
            </a:pPr>
            <a:r>
              <a:rPr lang="en-US" sz="1400" dirty="0">
                <a:solidFill>
                  <a:prstClr val="black"/>
                </a:solidFill>
                <a:latin typeface="Arial Narrow" panose="020B0604020202020204" pitchFamily="34" charset="0"/>
              </a:rPr>
              <a:t> Has no income and will be eligible to apply for Medicaid/AHCCCS</a:t>
            </a: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R="0" lvl="0" algn="l" defTabSz="914400" rtl="0" eaLnBrk="1" fontAlgn="auto" latinLnBrk="0" hangingPunct="1">
              <a:buClrTx/>
              <a:buSzTx/>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R="0" lvl="0" algn="l" defTabSz="914400" rtl="0" eaLnBrk="1" fontAlgn="auto" latinLnBrk="0" hangingPunct="1">
              <a:buClrTx/>
              <a:buSzTx/>
              <a:tabLst/>
              <a:defRPr/>
            </a:pP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Students should: (1) know about community resources to support serious illness and end of life care, (2) help a patient, family member, caregiver navigate their eligibility for coverage (Medicaid, Medicare) and services (3) effectively connect patients / families with these resources (eligibility, enrollment, navigation).</a:t>
            </a: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1057212"/>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Uncontrolled severe chronic pain, muscle spasms and rapid progression of the disease/functional decline in a patient with advanced ALS.</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3427077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349874"/>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Advance directive signed by patient indicates: </a:t>
            </a:r>
          </a:p>
          <a:p>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Comfort measures</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Do not hospitalize, intubate, or place a feeding tube. </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He wishes to “die at home if possible.”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0562" y="917306"/>
            <a:ext cx="2743438" cy="4115157"/>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342747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p>
          <a:p>
            <a:r>
              <a:rPr lang="en-US" sz="1400" dirty="0">
                <a:latin typeface="Arial Narrow" panose="020B0604020202020204" pitchFamily="34" charset="0"/>
                <a:cs typeface="Arial Narrow" panose="020B0604020202020204" pitchFamily="34" charset="0"/>
              </a:rPr>
              <a:t>	</a:t>
            </a:r>
          </a:p>
          <a:p>
            <a:r>
              <a:rPr lang="en-US" sz="1400" dirty="0">
                <a:latin typeface="Arial Narrow" panose="020B0604020202020204" pitchFamily="34" charset="0"/>
                <a:cs typeface="Arial Narrow" panose="020B0604020202020204" pitchFamily="34" charset="0"/>
              </a:rPr>
              <a:t>He is in severe pain and has progressing symptoms of muscle spasms and rapid progression of the disease; wants adequate pain relief, spasm control, and some help with slowing the disease progression and loss of functionality.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p>
          <a:p>
            <a:endParaRPr lang="en-US" sz="1400" b="1"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He is in severe pain and has progressing symptoms of muscle spasms and rapid progression of the disease; wants adequate pain relief, spasm control, and some help with slowing the disease progression and loss of functionality.     </a:t>
            </a:r>
          </a:p>
          <a:p>
            <a:r>
              <a:rPr lang="en-US" sz="1400" dirty="0">
                <a:latin typeface="Arial Narrow" panose="020B0604020202020204" pitchFamily="34" charset="0"/>
                <a:cs typeface="Arial Narrow" panose="020B0604020202020204" pitchFamily="34" charset="0"/>
              </a:rPr>
              <a:t>	</a:t>
            </a: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Tree>
    <p:extLst>
      <p:ext uri="{BB962C8B-B14F-4D97-AF65-F5344CB8AC3E}">
        <p14:creationId xmlns:p14="http://schemas.microsoft.com/office/powerpoint/2010/main" val="269479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3642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r>
              <a:rPr lang="en-US" sz="1400" dirty="0">
                <a:latin typeface="Arial Narrow" panose="020B0604020202020204" pitchFamily="34" charset="0"/>
                <a:cs typeface="Arial Narrow" panose="020B0604020202020204" pitchFamily="34" charset="0"/>
              </a:rPr>
              <a:t>: </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can be done to better control Dr. Jones’ pain and spasms?</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can be done to help slow progression of disease?</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health insurance coverage might Dr. Jones be eligible for in his current condition?</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health/caretaking services might Dr. Jones be eligible for that he can receive at home?</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can be done about his financial situation – affordable care, medications, respite care, accrued student loan debt, mortgage? Who will assume his obligations?</a:t>
            </a:r>
          </a:p>
          <a:p>
            <a:pPr marL="742950" lvl="1"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more do you need to know about his current directives, or if he wishes to modify them?</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r>
              <a:rPr lang="en-US" sz="1400" dirty="0">
                <a:latin typeface="Arial Narrow" panose="020B0604020202020204" pitchFamily="34" charset="0"/>
                <a:cs typeface="Arial Narrow" panose="020B0604020202020204" pitchFamily="34" charset="0"/>
              </a:rPr>
              <a:t>What more do you need to know about his current directives, or if he wishes to modify them?  </a:t>
            </a:r>
          </a:p>
          <a:p>
            <a:r>
              <a:rPr lang="en-US" sz="1400" dirty="0">
                <a:latin typeface="Arial Narrow" panose="020B0604020202020204" pitchFamily="34" charset="0"/>
                <a:cs typeface="Arial Narrow" panose="020B0604020202020204" pitchFamily="34" charset="0"/>
              </a:rPr>
              <a:t>What matters most to the patient now? </a:t>
            </a:r>
          </a:p>
          <a:p>
            <a:r>
              <a:rPr lang="en-US" sz="1400" dirty="0">
                <a:latin typeface="Arial Narrow" panose="020B0604020202020204" pitchFamily="34" charset="0"/>
                <a:cs typeface="Arial Narrow" panose="020B0604020202020204" pitchFamily="34" charset="0"/>
              </a:rPr>
              <a:t>Students should: (1) know about advance care directives and forms; and (2) communicate and engage patients, families, partners - in advance care planning across settings and across the lifespan.</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8" name="TextBox 7">
            <a:extLst>
              <a:ext uri="{FF2B5EF4-FFF2-40B4-BE49-F238E27FC236}">
                <a16:creationId xmlns:a16="http://schemas.microsoft.com/office/drawing/2014/main" id="{2661F2BC-5B17-5D4F-A2C4-0B2254B0FBEB}"/>
              </a:ext>
            </a:extLst>
          </p:cNvPr>
          <p:cNvSpPr txBox="1"/>
          <p:nvPr/>
        </p:nvSpPr>
        <p:spPr>
          <a:xfrm>
            <a:off x="533400" y="1123950"/>
            <a:ext cx="7620000" cy="2349874"/>
          </a:xfrm>
          <a:prstGeom prst="rect">
            <a:avLst/>
          </a:prstGeom>
          <a:noFill/>
        </p:spPr>
        <p:txBody>
          <a:bodyPr wrap="square" rtlCol="0">
            <a:spAutoFit/>
          </a:bodyPr>
          <a:lstStyle/>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259281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E188CA03-FFF0-6428-9005-9E0605618E78}"/>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Tree>
    <p:extLst>
      <p:ext uri="{BB962C8B-B14F-4D97-AF65-F5344CB8AC3E}">
        <p14:creationId xmlns:p14="http://schemas.microsoft.com/office/powerpoint/2010/main" val="35901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347968"/>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r>
              <a:rPr lang="en-US" sz="1400" dirty="0">
                <a:latin typeface="Arial Narrow" panose="020B0604020202020204" pitchFamily="34" charset="0"/>
                <a:cs typeface="Arial Narrow" panose="020B0604020202020204" pitchFamily="34" charset="0"/>
              </a:rPr>
              <a:t>Students should: (1) know about the role of team members &amp; benefits of team-based care such as for respite care, physical therapy, pharmacologic  management of pain / uncomfortable symptoms at the end of life, and (2) effectively work with team members in the care of patients / families with serious illness or at the end of life</a:t>
            </a: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Tree>
    <p:extLst>
      <p:ext uri="{BB962C8B-B14F-4D97-AF65-F5344CB8AC3E}">
        <p14:creationId xmlns:p14="http://schemas.microsoft.com/office/powerpoint/2010/main" val="10717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computer, using&#10;&#10;Description automatically generated">
            <a:extLst>
              <a:ext uri="{FF2B5EF4-FFF2-40B4-BE49-F238E27FC236}">
                <a16:creationId xmlns:a16="http://schemas.microsoft.com/office/drawing/2014/main" id="{7B033C6E-4884-673D-BA02-5A88BC9611AA}"/>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21203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How will you approach utilizing a team approach to providing care?</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Tree>
    <p:extLst>
      <p:ext uri="{BB962C8B-B14F-4D97-AF65-F5344CB8AC3E}">
        <p14:creationId xmlns:p14="http://schemas.microsoft.com/office/powerpoint/2010/main" val="42902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4" y="1266603"/>
            <a:ext cx="5718365" cy="2677656"/>
          </a:xfrm>
          <a:prstGeom prst="rect">
            <a:avLst/>
          </a:prstGeom>
          <a:noFill/>
        </p:spPr>
        <p:txBody>
          <a:bodyPr wrap="square" rtlCol="0">
            <a:spAutoFit/>
          </a:bodyPr>
          <a:lstStyle/>
          <a:p>
            <a:r>
              <a:rPr lang="en-US" sz="1400" dirty="0">
                <a:latin typeface="Arial Narrow" panose="020B0604020202020204" pitchFamily="34" charset="0"/>
              </a:rPr>
              <a:t>1. Advance Care Planning</a:t>
            </a:r>
            <a:r>
              <a:rPr lang="en-US" sz="1400" dirty="0">
                <a:latin typeface="Arial Narrow" panose="020B0604020202020204" pitchFamily="34" charset="0"/>
                <a:cs typeface="Arial Narrow" panose="020B0604020202020204" pitchFamily="34" charset="0"/>
              </a:rPr>
              <a:t>: Engage patients/families in advance care planning across settings and across the lifespan </a:t>
            </a:r>
          </a:p>
          <a:p>
            <a:endParaRPr lang="en-US" sz="1400" dirty="0">
              <a:latin typeface="Arial Narrow" panose="020B0604020202020204" pitchFamily="34" charset="0"/>
            </a:endParaRPr>
          </a:p>
          <a:p>
            <a:r>
              <a:rPr lang="en-US" sz="1400" dirty="0">
                <a:latin typeface="Arial Narrow" panose="020B0604020202020204" pitchFamily="34" charset="0"/>
              </a:rPr>
              <a:t>2. </a:t>
            </a:r>
            <a:r>
              <a:rPr lang="en-US" sz="1400" dirty="0">
                <a:latin typeface="Arial Narrow" panose="020B0604020202020204" pitchFamily="34" charset="0"/>
                <a:cs typeface="Arial Narrow" panose="020B0604020202020204" pitchFamily="34" charset="0"/>
              </a:rPr>
              <a:t>Discuss palliative care and hospice options</a:t>
            </a:r>
          </a:p>
          <a:p>
            <a:endParaRPr lang="en-US" sz="1400" dirty="0">
              <a:latin typeface="Arial Narrow" panose="020B0604020202020204" pitchFamily="34" charset="0"/>
            </a:endParaRPr>
          </a:p>
          <a:p>
            <a:r>
              <a:rPr lang="en-US" sz="1400" dirty="0">
                <a:latin typeface="Arial Narrow" panose="020B0604020202020204" pitchFamily="34" charset="0"/>
              </a:rPr>
              <a:t>3. Describe roles of interprofessional healthcare team members in helping patients and family members with advance care planning</a:t>
            </a: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Tree>
    <p:extLst>
      <p:ext uri="{BB962C8B-B14F-4D97-AF65-F5344CB8AC3E}">
        <p14:creationId xmlns:p14="http://schemas.microsoft.com/office/powerpoint/2010/main" val="328809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41867"/>
            <a:ext cx="8382000" cy="3720057"/>
          </a:xfrm>
          <a:prstGeom prst="rect">
            <a:avLst/>
          </a:prstGeom>
          <a:noFill/>
        </p:spPr>
        <p:txBody>
          <a:bodyPr wrap="square" rtlCol="0">
            <a:spAutoFit/>
          </a:bodyPr>
          <a:lstStyle/>
          <a:p>
            <a:pPr marL="0" marR="0">
              <a:lnSpc>
                <a:spcPct val="107000"/>
              </a:lnSpc>
              <a:spcBef>
                <a:spcPts val="0"/>
              </a:spcBef>
              <a:spcAft>
                <a:spcPts val="800"/>
              </a:spcAft>
            </a:pPr>
            <a:r>
              <a:rPr lang="en-US" sz="1400" u="sng" dirty="0">
                <a:solidFill>
                  <a:srgbClr val="0563C1"/>
                </a:solidFill>
                <a:effectLst/>
                <a:ea typeface="Calibri" panose="020F0502020204030204" pitchFamily="34" charset="0"/>
                <a:cs typeface="Calibri" panose="020F0502020204030204" pitchFamily="34" charset="0"/>
                <a:hlinkClick r:id="rId2"/>
              </a:rPr>
              <a:t>https://www.cdc.gov/als/OrganizationsthatSupportPALS.html</a:t>
            </a:r>
            <a:endParaRPr lang="en-US" sz="1400" u="sng" dirty="0">
              <a:solidFill>
                <a:srgbClr val="0563C1"/>
              </a:solidFill>
              <a:effectLst/>
              <a:ea typeface="Calibri" panose="020F0502020204030204" pitchFamily="34" charset="0"/>
              <a:cs typeface="Calibri" panose="020F0502020204030204" pitchFamily="34" charset="0"/>
            </a:endParaRPr>
          </a:p>
          <a:p>
            <a:pPr marL="0" marR="0">
              <a:lnSpc>
                <a:spcPct val="107000"/>
              </a:lnSpc>
              <a:spcBef>
                <a:spcPts val="0"/>
              </a:spcBef>
              <a:spcAft>
                <a:spcPts val="800"/>
              </a:spcAft>
            </a:pPr>
            <a:endParaRPr lang="en-US" sz="7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solidFill>
                  <a:srgbClr val="000000"/>
                </a:solidFill>
                <a:effectLst/>
                <a:ea typeface="Times New Roman" panose="02020603050405020304" pitchFamily="18" charset="0"/>
              </a:rPr>
              <a:t>National ALS Registry Partners:</a:t>
            </a:r>
            <a:endParaRPr lang="en-US" sz="2000" b="1" dirty="0">
              <a:effectLst/>
              <a:ea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3"/>
              </a:rPr>
              <a:t>ALS Association:</a:t>
            </a:r>
            <a:r>
              <a:rPr lang="en-US" sz="1200" u="none" strike="noStrike" dirty="0">
                <a:solidFill>
                  <a:srgbClr val="075290"/>
                </a:solidFill>
                <a:effectLst/>
                <a:ea typeface="Calibri" panose="020F0502020204030204" pitchFamily="34" charset="0"/>
                <a:cs typeface="Times New Roman" panose="02020603050405020304" pitchFamily="18" charset="0"/>
                <a:hlinkClick r:id="rId3"/>
              </a:rPr>
              <a:t>external icon</a:t>
            </a:r>
            <a:r>
              <a:rPr lang="en-US" sz="1200" dirty="0">
                <a:solidFill>
                  <a:srgbClr val="000000"/>
                </a:solidFill>
                <a:effectLst/>
                <a:ea typeface="Calibri" panose="020F0502020204030204" pitchFamily="34" charset="0"/>
                <a:cs typeface="Times New Roman" panose="02020603050405020304" pitchFamily="18" charset="0"/>
              </a:rPr>
              <a:t> the largest, national non-profit organization dedicated to ALS by providing assistance for people with ALS through a nationwide network of chapters, coordinating multidisciplinary care through certified clinical care centers.</a:t>
            </a:r>
            <a:endParaRPr lang="en-US" sz="16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4"/>
              </a:rPr>
              <a:t>MDA ALS:</a:t>
            </a:r>
            <a:r>
              <a:rPr lang="en-US" sz="1200" u="none" strike="noStrike" dirty="0">
                <a:solidFill>
                  <a:srgbClr val="075290"/>
                </a:solidFill>
                <a:effectLst/>
                <a:ea typeface="Calibri" panose="020F0502020204030204" pitchFamily="34" charset="0"/>
                <a:cs typeface="Times New Roman" panose="02020603050405020304" pitchFamily="18" charset="0"/>
                <a:hlinkClick r:id="rId4"/>
              </a:rPr>
              <a:t>external icon</a:t>
            </a:r>
            <a:r>
              <a:rPr lang="en-US" sz="1200" dirty="0">
                <a:solidFill>
                  <a:srgbClr val="000000"/>
                </a:solidFill>
                <a:effectLst/>
                <a:ea typeface="Calibri" panose="020F0502020204030204" pitchFamily="34" charset="0"/>
                <a:cs typeface="Times New Roman" panose="02020603050405020304" pitchFamily="18" charset="0"/>
              </a:rPr>
              <a:t> supports muscular dystrophy and related life-threatening diseases such as ALS through its national network of clinics.</a:t>
            </a:r>
            <a:endParaRPr lang="en-US" sz="16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5"/>
              </a:rPr>
              <a:t>Les Turner ALS Foundation:</a:t>
            </a:r>
            <a:r>
              <a:rPr lang="en-US" sz="1200" u="none" strike="noStrike" dirty="0">
                <a:solidFill>
                  <a:srgbClr val="075290"/>
                </a:solidFill>
                <a:effectLst/>
                <a:ea typeface="Calibri" panose="020F0502020204030204" pitchFamily="34" charset="0"/>
                <a:cs typeface="Times New Roman" panose="02020603050405020304" pitchFamily="18" charset="0"/>
                <a:hlinkClick r:id="rId5"/>
              </a:rPr>
              <a:t>external icon</a:t>
            </a:r>
            <a:r>
              <a:rPr lang="en-US" sz="1200" dirty="0">
                <a:solidFill>
                  <a:srgbClr val="000000"/>
                </a:solidFill>
                <a:effectLst/>
                <a:ea typeface="Calibri" panose="020F0502020204030204" pitchFamily="34" charset="0"/>
                <a:cs typeface="Times New Roman" panose="02020603050405020304" pitchFamily="18" charset="0"/>
              </a:rPr>
              <a:t> provides comprehensive ALS care and support services in the Chicagoland area and at Northwestern Medicine.</a:t>
            </a:r>
            <a:endParaRPr lang="en-US" sz="16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6"/>
              </a:rPr>
              <a:t>Northeast Amyotrophic Lateral Sclerosis Consortium (NEALS):</a:t>
            </a:r>
            <a:r>
              <a:rPr lang="en-US" sz="1200" u="none" strike="noStrike" dirty="0">
                <a:solidFill>
                  <a:srgbClr val="075290"/>
                </a:solidFill>
                <a:effectLst/>
                <a:ea typeface="Calibri" panose="020F0502020204030204" pitchFamily="34" charset="0"/>
                <a:cs typeface="Times New Roman" panose="02020603050405020304" pitchFamily="18" charset="0"/>
                <a:hlinkClick r:id="rId6"/>
              </a:rPr>
              <a:t>external icon</a:t>
            </a:r>
            <a:r>
              <a:rPr lang="en-US" sz="1200" dirty="0">
                <a:solidFill>
                  <a:srgbClr val="000000"/>
                </a:solidFill>
                <a:effectLst/>
                <a:ea typeface="Calibri" panose="020F0502020204030204" pitchFamily="34" charset="0"/>
                <a:cs typeface="Times New Roman" panose="02020603050405020304" pitchFamily="18" charset="0"/>
              </a:rPr>
              <a:t> supports ALS research and clinical trials through its network of ALS partners.</a:t>
            </a:r>
            <a:endParaRPr lang="en-US" sz="16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7"/>
              </a:rPr>
              <a:t>National Institutes of Health (NIH):</a:t>
            </a:r>
            <a:r>
              <a:rPr lang="en-US" sz="1200" u="none" strike="noStrike" dirty="0">
                <a:solidFill>
                  <a:srgbClr val="075290"/>
                </a:solidFill>
                <a:effectLst/>
                <a:ea typeface="Calibri" panose="020F0502020204030204" pitchFamily="34" charset="0"/>
                <a:cs typeface="Times New Roman" panose="02020603050405020304" pitchFamily="18" charset="0"/>
                <a:hlinkClick r:id="rId7"/>
              </a:rPr>
              <a:t>external icon</a:t>
            </a:r>
            <a:r>
              <a:rPr lang="en-US" sz="1200" dirty="0">
                <a:solidFill>
                  <a:srgbClr val="000000"/>
                </a:solidFill>
                <a:effectLst/>
                <a:ea typeface="Calibri" panose="020F0502020204030204" pitchFamily="34" charset="0"/>
                <a:cs typeface="Times New Roman" panose="02020603050405020304" pitchFamily="18" charset="0"/>
              </a:rPr>
              <a:t> National Institute of Aging (NIA) partners with the Registry to provide research support in the area of genetic analyses of specimens from the National ALS Biorepository.</a:t>
            </a:r>
            <a:endParaRPr lang="en-US" sz="1600" dirty="0">
              <a:solidFill>
                <a:srgbClr val="000000"/>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200" u="sng" dirty="0">
                <a:solidFill>
                  <a:srgbClr val="075290"/>
                </a:solidFill>
                <a:effectLst/>
                <a:ea typeface="Calibri" panose="020F0502020204030204" pitchFamily="34" charset="0"/>
                <a:cs typeface="Times New Roman" panose="02020603050405020304" pitchFamily="18" charset="0"/>
                <a:hlinkClick r:id="rId8"/>
              </a:rPr>
              <a:t>CReATe:</a:t>
            </a:r>
            <a:r>
              <a:rPr lang="en-US" sz="1200" u="none" strike="noStrike" dirty="0">
                <a:solidFill>
                  <a:srgbClr val="075290"/>
                </a:solidFill>
                <a:effectLst/>
                <a:ea typeface="Calibri" panose="020F0502020204030204" pitchFamily="34" charset="0"/>
                <a:cs typeface="Times New Roman" panose="02020603050405020304" pitchFamily="18" charset="0"/>
                <a:hlinkClick r:id="rId8"/>
              </a:rPr>
              <a:t>external</a:t>
            </a:r>
            <a:r>
              <a:rPr lang="en-US" sz="1200" u="none" strike="noStrike">
                <a:solidFill>
                  <a:srgbClr val="075290"/>
                </a:solidFill>
                <a:effectLst/>
                <a:ea typeface="Calibri" panose="020F0502020204030204" pitchFamily="34" charset="0"/>
                <a:cs typeface="Times New Roman" panose="02020603050405020304" pitchFamily="18" charset="0"/>
                <a:hlinkClick r:id="rId8"/>
              </a:rPr>
              <a:t> icon</a:t>
            </a:r>
            <a:r>
              <a:rPr lang="en-US" sz="1200">
                <a:solidFill>
                  <a:srgbClr val="000000"/>
                </a:solidFill>
                <a:effectLst/>
                <a:ea typeface="Calibri" panose="020F0502020204030204" pitchFamily="34" charset="0"/>
                <a:cs typeface="Times New Roman" panose="02020603050405020304" pitchFamily="18" charset="0"/>
              </a:rPr>
              <a:t> goal of the Clinical Research in ALS and Related Disorders for Therapeutic Development (</a:t>
            </a:r>
            <a:r>
              <a:rPr lang="en-US" sz="1200" err="1">
                <a:solidFill>
                  <a:srgbClr val="000000"/>
                </a:solidFill>
                <a:effectLst/>
                <a:ea typeface="Calibri" panose="020F0502020204030204" pitchFamily="34" charset="0"/>
                <a:cs typeface="Times New Roman" panose="02020603050405020304" pitchFamily="18" charset="0"/>
              </a:rPr>
              <a:t>CReATe</a:t>
            </a:r>
            <a:r>
              <a:rPr lang="en-US" sz="1200">
                <a:solidFill>
                  <a:srgbClr val="000000"/>
                </a:solidFill>
                <a:effectLst/>
                <a:ea typeface="Calibri" panose="020F0502020204030204" pitchFamily="34" charset="0"/>
                <a:cs typeface="Times New Roman" panose="02020603050405020304" pitchFamily="18" charset="0"/>
              </a:rPr>
              <a:t>) Consortium is to advance therapeutic development for sporadic and familial forms of amyotrophic lateral sclerosis (ALS).</a:t>
            </a:r>
            <a:endParaRPr lang="en-US" sz="1600">
              <a:solidFill>
                <a:srgbClr val="000000"/>
              </a:solidFill>
              <a:effectLst/>
              <a:ea typeface="Calibri" panose="020F0502020204030204" pitchFamily="34" charset="0"/>
              <a:cs typeface="Times New Roman" panose="02020603050405020304" pitchFamily="18"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 - </a:t>
            </a:r>
            <a:r>
              <a:rPr lang="en-US" sz="1800" b="1" dirty="0">
                <a:effectLst/>
                <a:latin typeface="Calibri" panose="020F0502020204030204" pitchFamily="34" charset="0"/>
                <a:ea typeface="Calibri" panose="020F0502020204030204" pitchFamily="34" charset="0"/>
                <a:cs typeface="Calibri" panose="020F0502020204030204" pitchFamily="34" charset="0"/>
              </a:rPr>
              <a:t>Organizations that support ALS patients and caregivers</a:t>
            </a:r>
            <a:endPar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130505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161761"/>
            <a:ext cx="8382000" cy="2218941"/>
          </a:xfrm>
          <a:prstGeom prst="rect">
            <a:avLst/>
          </a:prstGeom>
          <a:noFill/>
        </p:spPr>
        <p:txBody>
          <a:bodyPr wrap="square" rtlCol="0">
            <a:spAutoFit/>
          </a:bodyPr>
          <a:lstStyle/>
          <a:p>
            <a:pPr marL="0" marR="0">
              <a:spcBef>
                <a:spcPts val="0"/>
              </a:spcBef>
              <a:spcAft>
                <a:spcPts val="0"/>
              </a:spcAft>
            </a:pPr>
            <a:r>
              <a:rPr lang="en-US" sz="1400" b="1" dirty="0">
                <a:solidFill>
                  <a:srgbClr val="000000"/>
                </a:solidFill>
                <a:effectLst/>
                <a:ea typeface="Times New Roman" panose="02020603050405020304" pitchFamily="18" charset="0"/>
              </a:rPr>
              <a:t>ALS Informational Sites:</a:t>
            </a:r>
            <a:endParaRPr lang="en-US" sz="1400" b="1" dirty="0">
              <a:effectLst/>
              <a:ea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u="sng" dirty="0">
                <a:solidFill>
                  <a:srgbClr val="075290"/>
                </a:solidFill>
                <a:effectLst/>
                <a:ea typeface="Calibri" panose="020F0502020204030204" pitchFamily="34" charset="0"/>
                <a:cs typeface="Times New Roman" panose="02020603050405020304" pitchFamily="18" charset="0"/>
                <a:hlinkClick r:id="rId2"/>
              </a:rPr>
              <a:t>ALS Clinical Trials:</a:t>
            </a:r>
            <a:r>
              <a:rPr lang="en-US" sz="1400" u="none" strike="noStrike" dirty="0">
                <a:solidFill>
                  <a:srgbClr val="075290"/>
                </a:solidFill>
                <a:effectLst/>
                <a:ea typeface="Calibri" panose="020F0502020204030204" pitchFamily="34" charset="0"/>
                <a:cs typeface="Times New Roman" panose="02020603050405020304" pitchFamily="18" charset="0"/>
                <a:hlinkClick r:id="rId2"/>
              </a:rPr>
              <a:t>external icon</a:t>
            </a:r>
            <a:r>
              <a:rPr lang="en-US" sz="1400" dirty="0">
                <a:solidFill>
                  <a:srgbClr val="000000"/>
                </a:solidFill>
                <a:effectLst/>
                <a:ea typeface="Calibri" panose="020F0502020204030204" pitchFamily="34" charset="0"/>
                <a:cs typeface="Times New Roman" panose="02020603050405020304" pitchFamily="18" charset="0"/>
              </a:rPr>
              <a:t> find ALS clinical trials approved by the Food and Drug Administration (FDA).</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400" u="sng" dirty="0">
                <a:solidFill>
                  <a:srgbClr val="075290"/>
                </a:solidFill>
                <a:effectLst/>
                <a:ea typeface="Calibri" panose="020F0502020204030204" pitchFamily="34" charset="0"/>
                <a:cs typeface="Times New Roman" panose="02020603050405020304" pitchFamily="18" charset="0"/>
                <a:hlinkClick r:id="rId3"/>
              </a:rPr>
              <a:t>I AM ALS:</a:t>
            </a:r>
            <a:r>
              <a:rPr lang="en-US" sz="1400" u="none" strike="noStrike" dirty="0">
                <a:solidFill>
                  <a:srgbClr val="075290"/>
                </a:solidFill>
                <a:effectLst/>
                <a:ea typeface="Calibri" panose="020F0502020204030204" pitchFamily="34" charset="0"/>
                <a:cs typeface="Times New Roman" panose="02020603050405020304" pitchFamily="18" charset="0"/>
                <a:hlinkClick r:id="rId3"/>
              </a:rPr>
              <a:t>external icon</a:t>
            </a:r>
            <a:r>
              <a:rPr lang="en-US" sz="1400" dirty="0">
                <a:solidFill>
                  <a:srgbClr val="000000"/>
                </a:solidFill>
                <a:effectLst/>
                <a:ea typeface="Calibri" panose="020F0502020204030204" pitchFamily="34" charset="0"/>
                <a:cs typeface="Times New Roman" panose="02020603050405020304" pitchFamily="18" charset="0"/>
              </a:rPr>
              <a:t> patient-led community that provides critical support and resources to patients, caregivers and loved ones.</a:t>
            </a:r>
          </a:p>
          <a:p>
            <a:pPr marR="0" lvl="0">
              <a:lnSpc>
                <a:spcPct val="107000"/>
              </a:lnSpc>
              <a:spcBef>
                <a:spcPts val="0"/>
              </a:spcBef>
              <a:spcAft>
                <a:spcPts val="800"/>
              </a:spcAft>
              <a:buSzPts val="1000"/>
              <a:tabLst>
                <a:tab pos="457200" algn="l"/>
              </a:tabLst>
            </a:pPr>
            <a:endParaRPr lang="en-US" sz="1400" dirty="0">
              <a:solidFill>
                <a:srgbClr val="000000"/>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solidFill>
                  <a:srgbClr val="000000"/>
                </a:solidFill>
                <a:effectLst/>
                <a:ea typeface="Times New Roman" panose="02020603050405020304" pitchFamily="18" charset="0"/>
                <a:cs typeface="Times New Roman" panose="02020603050405020304" pitchFamily="18" charset="0"/>
              </a:rPr>
              <a:t>Financial and Medication Assistance for ALS:</a:t>
            </a:r>
            <a:r>
              <a:rPr lang="en-US" sz="1400" b="1" dirty="0">
                <a:ea typeface="Times New Roman" panose="02020603050405020304" pitchFamily="18" charset="0"/>
                <a:cs typeface="Times New Roman" panose="02020603050405020304" pitchFamily="18" charset="0"/>
              </a:rPr>
              <a:t> </a:t>
            </a:r>
            <a:r>
              <a:rPr lang="en-US" sz="1400" u="sng" dirty="0">
                <a:solidFill>
                  <a:srgbClr val="0563C1"/>
                </a:solidFill>
                <a:effectLst/>
                <a:ea typeface="Calibri" panose="020F0502020204030204" pitchFamily="34" charset="0"/>
                <a:cs typeface="Calibri" panose="020F0502020204030204" pitchFamily="34" charset="0"/>
                <a:hlinkClick r:id="rId4"/>
              </a:rPr>
              <a:t>https://www.needymeds.org/copay_diseases.taf?_function=summary&amp;disease_id=151&amp;disease_eng=Amyotrophic%20Lateral%20Sclerosis%20%28ALS%29&amp;dx=18&amp;drp=als</a:t>
            </a:r>
            <a:endParaRPr lang="en-US" sz="1400" dirty="0">
              <a:effectLst/>
              <a:ea typeface="Calibri" panose="020F0502020204030204" pitchFamily="34" charset="0"/>
              <a:cs typeface="Times New Roman" panose="02020603050405020304" pitchFamily="18"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 - </a:t>
            </a:r>
            <a:r>
              <a:rPr lang="en-US" sz="1800" b="1" dirty="0">
                <a:effectLst/>
                <a:latin typeface="Calibri" panose="020F0502020204030204" pitchFamily="34" charset="0"/>
                <a:ea typeface="Calibri" panose="020F0502020204030204" pitchFamily="34" charset="0"/>
                <a:cs typeface="Calibri" panose="020F0502020204030204" pitchFamily="34" charset="0"/>
              </a:rPr>
              <a:t>Organizations that support ALS patients and caregivers</a:t>
            </a:r>
            <a:endPar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1897958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CE9F66D6-2427-254D-33A9-8B5A44FE7C37}"/>
              </a:ext>
            </a:extLst>
          </p:cNvPr>
          <p:cNvGrpSpPr/>
          <p:nvPr/>
        </p:nvGrpSpPr>
        <p:grpSpPr>
          <a:xfrm>
            <a:off x="3074801" y="965697"/>
            <a:ext cx="6002524" cy="3767908"/>
            <a:chOff x="3352800" y="935671"/>
            <a:chExt cx="6002524" cy="3767908"/>
          </a:xfrm>
        </p:grpSpPr>
        <p:pic>
          <p:nvPicPr>
            <p:cNvPr id="12" name="Picture 11" descr="A computer with a blank screen&#10;&#10;Description automatically generated with medium confidence">
              <a:extLst>
                <a:ext uri="{FF2B5EF4-FFF2-40B4-BE49-F238E27FC236}">
                  <a16:creationId xmlns:a16="http://schemas.microsoft.com/office/drawing/2014/main" id="{9005254A-7BE8-B024-219F-4D0F4E9175E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id="{21884CFD-30A8-CC37-1C83-5135CC02B015}"/>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7" name="object 7">
            <a:extLst>
              <a:ext uri="{FF2B5EF4-FFF2-40B4-BE49-F238E27FC236}">
                <a16:creationId xmlns:a16="http://schemas.microsoft.com/office/drawing/2014/main" id="{FED47A9C-A20C-EE40-B988-7E1053885A3D}"/>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1" name="object 3">
            <a:extLst>
              <a:ext uri="{FF2B5EF4-FFF2-40B4-BE49-F238E27FC236}">
                <a16:creationId xmlns:a16="http://schemas.microsoft.com/office/drawing/2014/main" id="{95B4B6AF-D53B-7442-BD20-FC60B6B45E63}"/>
              </a:ext>
            </a:extLst>
          </p:cNvPr>
          <p:cNvGrpSpPr/>
          <p:nvPr/>
        </p:nvGrpSpPr>
        <p:grpSpPr>
          <a:xfrm>
            <a:off x="-5" y="0"/>
            <a:ext cx="9144000" cy="935990"/>
            <a:chOff x="-5" y="3425808"/>
            <a:chExt cx="9144000" cy="935990"/>
          </a:xfrm>
        </p:grpSpPr>
        <p:sp>
          <p:nvSpPr>
            <p:cNvPr id="22" name="object 4">
              <a:extLst>
                <a:ext uri="{FF2B5EF4-FFF2-40B4-BE49-F238E27FC236}">
                  <a16:creationId xmlns:a16="http://schemas.microsoft.com/office/drawing/2014/main" id="{128359EF-05BE-E34B-9E25-6CE342B0D4DD}"/>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dirty="0"/>
            </a:p>
          </p:txBody>
        </p:sp>
        <p:sp>
          <p:nvSpPr>
            <p:cNvPr id="23" name="object 5">
              <a:extLst>
                <a:ext uri="{FF2B5EF4-FFF2-40B4-BE49-F238E27FC236}">
                  <a16:creationId xmlns:a16="http://schemas.microsoft.com/office/drawing/2014/main" id="{C4E286AC-D124-3348-B516-3DD19143B753}"/>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dirty="0"/>
            </a:p>
          </p:txBody>
        </p:sp>
        <p:sp>
          <p:nvSpPr>
            <p:cNvPr id="24" name="object 6">
              <a:extLst>
                <a:ext uri="{FF2B5EF4-FFF2-40B4-BE49-F238E27FC236}">
                  <a16:creationId xmlns:a16="http://schemas.microsoft.com/office/drawing/2014/main" id="{6824062B-4BFD-7343-BEAF-6F8B68C06CD9}"/>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dirty="0"/>
            </a:p>
          </p:txBody>
        </p:sp>
        <p:sp>
          <p:nvSpPr>
            <p:cNvPr id="25" name="object 7">
              <a:extLst>
                <a:ext uri="{FF2B5EF4-FFF2-40B4-BE49-F238E27FC236}">
                  <a16:creationId xmlns:a16="http://schemas.microsoft.com/office/drawing/2014/main" id="{25EAAAD4-F306-804E-98F9-99FDE7DDBD8B}"/>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dirty="0"/>
            </a:p>
          </p:txBody>
        </p:sp>
        <p:sp>
          <p:nvSpPr>
            <p:cNvPr id="26" name="object 8">
              <a:extLst>
                <a:ext uri="{FF2B5EF4-FFF2-40B4-BE49-F238E27FC236}">
                  <a16:creationId xmlns:a16="http://schemas.microsoft.com/office/drawing/2014/main" id="{8045B8B8-904E-594B-A3B4-15EC38ADBADB}"/>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dirty="0"/>
            </a:p>
          </p:txBody>
        </p:sp>
      </p:grpSp>
      <p:sp>
        <p:nvSpPr>
          <p:cNvPr id="28" name="Title 10">
            <a:extLst>
              <a:ext uri="{FF2B5EF4-FFF2-40B4-BE49-F238E27FC236}">
                <a16:creationId xmlns:a16="http://schemas.microsoft.com/office/drawing/2014/main" id="{7D486CAB-D207-4047-8BDD-35C17CA7200B}"/>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29" name="Title 10">
            <a:extLst>
              <a:ext uri="{FF2B5EF4-FFF2-40B4-BE49-F238E27FC236}">
                <a16:creationId xmlns:a16="http://schemas.microsoft.com/office/drawing/2014/main" id="{34717DF2-4687-3440-A572-20C6AC2640C4}"/>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0" name="object 14">
            <a:extLst>
              <a:ext uri="{FF2B5EF4-FFF2-40B4-BE49-F238E27FC236}">
                <a16:creationId xmlns:a16="http://schemas.microsoft.com/office/drawing/2014/main" id="{CFFE958E-80B0-014C-B13E-B636A5A374C5}"/>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599" y="232242"/>
            <a:ext cx="3040831" cy="450850"/>
          </a:xfrm>
          <a:prstGeom prst="rect">
            <a:avLst/>
          </a:prstGeom>
        </p:spPr>
      </p:pic>
      <p:sp>
        <p:nvSpPr>
          <p:cNvPr id="14" name="object 9">
            <a:extLst>
              <a:ext uri="{FF2B5EF4-FFF2-40B4-BE49-F238E27FC236}">
                <a16:creationId xmlns:a16="http://schemas.microsoft.com/office/drawing/2014/main" id="{A656FCBE-6E3E-2C67-08B2-0728CCA35E64}"/>
              </a:ext>
            </a:extLst>
          </p:cNvPr>
          <p:cNvSpPr txBox="1"/>
          <p:nvPr/>
        </p:nvSpPr>
        <p:spPr>
          <a:xfrm>
            <a:off x="66675" y="2792958"/>
            <a:ext cx="4376855"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rson, indoor, computer&#10;&#10;Description automatically generated">
            <a:extLst>
              <a:ext uri="{FF2B5EF4-FFF2-40B4-BE49-F238E27FC236}">
                <a16:creationId xmlns:a16="http://schemas.microsoft.com/office/drawing/2014/main" id="{8757E489-43F6-1387-D6A9-62B7F46A7C20}"/>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17663"/>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4" y="1266603"/>
            <a:ext cx="5489765" cy="1815882"/>
          </a:xfrm>
          <a:prstGeom prst="rect">
            <a:avLst/>
          </a:prstGeom>
          <a:noFill/>
        </p:spPr>
        <p:txBody>
          <a:bodyPr wrap="square" rtlCol="0">
            <a:spAutoFit/>
          </a:bodyPr>
          <a:lstStyle/>
          <a:p>
            <a:r>
              <a:rPr lang="en-US" sz="1600" dirty="0">
                <a:latin typeface="Arial Narrow" panose="020B0604020202020204" pitchFamily="34" charset="0"/>
              </a:rPr>
              <a:t>1. Communication with cultural awareness and humility  </a:t>
            </a:r>
          </a:p>
          <a:p>
            <a:endParaRPr lang="en-US" sz="1600" dirty="0">
              <a:latin typeface="Arial Narrow" panose="020B0604020202020204" pitchFamily="34" charset="0"/>
            </a:endParaRPr>
          </a:p>
          <a:p>
            <a:r>
              <a:rPr lang="en-US" sz="1600" dirty="0">
                <a:latin typeface="Arial Narrow" panose="020B0604020202020204" pitchFamily="34" charset="0"/>
              </a:rPr>
              <a:t>2. Communicating with a patient who is a healthcare professional</a:t>
            </a:r>
          </a:p>
          <a:p>
            <a:endParaRPr lang="en-US" sz="1600" dirty="0">
              <a:latin typeface="Arial Narrow" panose="020B0604020202020204" pitchFamily="34" charset="0"/>
            </a:endParaRPr>
          </a:p>
          <a:p>
            <a:r>
              <a:rPr lang="en-US" sz="1600" dirty="0">
                <a:latin typeface="Arial Narrow" panose="020B0604020202020204" pitchFamily="34" charset="0"/>
              </a:rPr>
              <a:t>3. Difficult conversations under difficulty circumstances when patient's wishes are not documented, and family members are not in agreement </a:t>
            </a:r>
          </a:p>
          <a:p>
            <a:endParaRPr lang="en-US" sz="16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5486400" cy="30777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Members/Role: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17" name="TextBox 16">
            <a:extLst>
              <a:ext uri="{FF2B5EF4-FFF2-40B4-BE49-F238E27FC236}">
                <a16:creationId xmlns:a16="http://schemas.microsoft.com/office/drawing/2014/main" id="{5ADD4837-7104-40BC-9C09-FAB463862D0D}"/>
              </a:ext>
            </a:extLst>
          </p:cNvPr>
          <p:cNvSpPr txBox="1"/>
          <p:nvPr/>
        </p:nvSpPr>
        <p:spPr>
          <a:xfrm>
            <a:off x="304482" y="1549150"/>
            <a:ext cx="5794565" cy="3108543"/>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Narrow" panose="020B0604020202020204" pitchFamily="34" charset="0"/>
              </a:rPr>
              <a:t>Palliative care physician</a:t>
            </a:r>
          </a:p>
          <a:p>
            <a:pPr marL="285750" indent="-285750">
              <a:buFont typeface="Arial" panose="020B0604020202020204" pitchFamily="34" charset="0"/>
              <a:buChar char="•"/>
            </a:pPr>
            <a:r>
              <a:rPr lang="en-US" sz="1400" dirty="0">
                <a:latin typeface="Arial Narrow" panose="020B0604020202020204" pitchFamily="34" charset="0"/>
              </a:rPr>
              <a:t>Palliative care pharmacist</a:t>
            </a:r>
          </a:p>
          <a:p>
            <a:pPr marL="285750" indent="-285750">
              <a:buFont typeface="Arial" panose="020B0604020202020204" pitchFamily="34" charset="0"/>
              <a:buChar char="•"/>
            </a:pPr>
            <a:r>
              <a:rPr lang="en-US" sz="1400" dirty="0">
                <a:latin typeface="Arial Narrow" panose="020B0604020202020204" pitchFamily="34" charset="0"/>
              </a:rPr>
              <a:t>Palliative care nurse</a:t>
            </a:r>
          </a:p>
          <a:p>
            <a:pPr marL="285750" indent="-285750">
              <a:buFont typeface="Arial" panose="020B0604020202020204" pitchFamily="34" charset="0"/>
              <a:buChar char="•"/>
            </a:pPr>
            <a:r>
              <a:rPr lang="en-US" sz="1400" dirty="0">
                <a:latin typeface="Arial Narrow" panose="020B0604020202020204" pitchFamily="34" charset="0"/>
              </a:rPr>
              <a:t>Public health professional</a:t>
            </a:r>
          </a:p>
          <a:p>
            <a:pPr marL="285750" indent="-285750">
              <a:buFont typeface="Arial" panose="020B0604020202020204" pitchFamily="34" charset="0"/>
              <a:buChar char="•"/>
            </a:pPr>
            <a:r>
              <a:rPr lang="en-US" sz="1400" dirty="0">
                <a:latin typeface="Arial Narrow" panose="020B0604020202020204" pitchFamily="34" charset="0"/>
              </a:rPr>
              <a:t>Social worker</a:t>
            </a:r>
          </a:p>
          <a:p>
            <a:pPr marL="285750" indent="-285750">
              <a:buFont typeface="Arial" panose="020B0604020202020204" pitchFamily="34" charset="0"/>
              <a:buChar char="•"/>
            </a:pPr>
            <a:r>
              <a:rPr lang="en-US" sz="1400" dirty="0">
                <a:latin typeface="Arial Narrow" panose="020B0604020202020204" pitchFamily="34" charset="0"/>
              </a:rPr>
              <a:t>Psychologist</a:t>
            </a:r>
          </a:p>
          <a:p>
            <a:pPr marL="285750" indent="-285750">
              <a:buFont typeface="Arial" panose="020B0604020202020204" pitchFamily="34" charset="0"/>
              <a:buChar char="•"/>
            </a:pPr>
            <a:r>
              <a:rPr lang="en-US" sz="1400" dirty="0">
                <a:latin typeface="Arial Narrow" panose="020B0604020202020204" pitchFamily="34" charset="0"/>
              </a:rPr>
              <a:t>Nutritionist</a:t>
            </a:r>
          </a:p>
          <a:p>
            <a:pPr marL="285750" indent="-285750">
              <a:buFont typeface="Arial" panose="020B0604020202020204" pitchFamily="34" charset="0"/>
              <a:buChar char="•"/>
            </a:pPr>
            <a:r>
              <a:rPr lang="en-US" sz="1400" dirty="0">
                <a:latin typeface="Arial Narrow" panose="020B0604020202020204" pitchFamily="34" charset="0"/>
              </a:rPr>
              <a:t>Patient</a:t>
            </a:r>
          </a:p>
          <a:p>
            <a:pPr marL="285750" indent="-285750">
              <a:buFont typeface="Arial" panose="020B0604020202020204" pitchFamily="34" charset="0"/>
              <a:buChar char="•"/>
            </a:pPr>
            <a:r>
              <a:rPr lang="en-US" sz="1400" dirty="0">
                <a:latin typeface="Arial Narrow" panose="020B0604020202020204" pitchFamily="34" charset="0"/>
              </a:rPr>
              <a:t>Family</a:t>
            </a:r>
          </a:p>
          <a:p>
            <a:pPr marL="285750" indent="-285750">
              <a:buFont typeface="Arial" panose="020B0604020202020204" pitchFamily="34" charset="0"/>
              <a:buChar char="•"/>
            </a:pPr>
            <a:endParaRPr lang="en-US" sz="1400" dirty="0">
              <a:latin typeface="Arial Narrow" panose="020B0604020202020204" pitchFamily="34" charset="0"/>
            </a:endParaRPr>
          </a:p>
          <a:p>
            <a:pPr marL="285750" indent="-285750">
              <a:buFont typeface="Arial" panose="020B0604020202020204" pitchFamily="34" charset="0"/>
              <a:buChar char="•"/>
            </a:pPr>
            <a:endParaRPr lang="en-US" sz="1400" dirty="0">
              <a:latin typeface="Arial Narrow" panose="020B0604020202020204" pitchFamily="34" charset="0"/>
            </a:endParaRPr>
          </a:p>
          <a:p>
            <a:pPr marL="285750" indent="-285750">
              <a:buFont typeface="Arial" panose="020B0604020202020204" pitchFamily="34" charset="0"/>
              <a:buChar char="•"/>
            </a:pPr>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Interprofessional clinic; related setting: community / specialty pharmacy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a:t>
            </a:r>
            <a:r>
              <a:rPr lang="en-US" sz="1400" dirty="0">
                <a:latin typeface="Arial Narrow" panose="020B0604020202020204" pitchFamily="34" charset="0"/>
                <a:cs typeface="Arial Narrow" panose="020B0604020202020204" pitchFamily="34" charset="0"/>
              </a:rPr>
              <a:t>You are a member of an interprofessional team that provides palliative care for patients with Amyotrophic Lateral Sclerosis (ALS). You have a virtual visit with Dr. Stephen Jones – a recent graduate of family medicine program at the university where you obtained your PharmD. Dr. Jones was diagnosed with ALS 6 months ago. You have a virtual clinic with Dr. Jones today to assess and manage his pharmacotherapy needs. During the visit, you speak mostly with Carol, who identifies herself as a nurse and girlfriend of Dr. Stephen Jones. She explains that she lives with and takes care of him. Carol is very stressed and reports that Stephen has been getting progressively worse and is having significant muscle spasms, and pain. In the past week, his pain has not been well controlled on his morphine regimen; pain comes back before the next dose is due. Carol is crying “He is really, really uncomfortable with the spasms and pain and is worried about the rapid progression of the disease &amp; loss of function.”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Reason for Encounter</a:t>
            </a:r>
            <a:r>
              <a:rPr lang="en-US" sz="1400" dirty="0">
                <a:latin typeface="Arial Narrow" panose="020B0604020202020204" pitchFamily="34" charset="0"/>
                <a:cs typeface="Arial Narrow" panose="020B0604020202020204" pitchFamily="34" charset="0"/>
              </a:rPr>
              <a:t>: Palliative care pharmacologic management / uncontrolled pain, spasms, and progression of disease </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3841"/>
            <a:ext cx="8382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Name</a:t>
            </a:r>
            <a:r>
              <a:rPr lang="en-US" sz="1400" dirty="0">
                <a:latin typeface="Arial Narrow" panose="020B0604020202020204" pitchFamily="34" charset="0"/>
                <a:cs typeface="Arial Narrow" panose="020B0604020202020204" pitchFamily="34" charset="0"/>
              </a:rPr>
              <a:t>: Stephen Jones, MD</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Male (he, him)</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30-years-old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White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Stephen lives in a townhouse with his partner, Carol. She took family medical leave from her job as an ED nurse to take care of Stephen.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Family Physician, self-employed but unable to work now</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Uninsured, self-pay. Will be eligible for ALS related benefits available nationally and for his state.</a:t>
            </a:r>
          </a:p>
          <a:p>
            <a:r>
              <a:rPr lang="en-US" sz="1400" dirty="0">
                <a:latin typeface="Arial Narrow" panose="020B0604020202020204" pitchFamily="34" charset="0"/>
                <a:cs typeface="Arial Narrow" panose="020B0604020202020204" pitchFamily="34" charset="0"/>
              </a:rPr>
              <a:t>Has no income and will be eligible to apply for Medicaid/AHCCCS.</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99413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8" name="TextBox 7">
            <a:extLst>
              <a:ext uri="{FF2B5EF4-FFF2-40B4-BE49-F238E27FC236}">
                <a16:creationId xmlns:a16="http://schemas.microsoft.com/office/drawing/2014/main" id="{2661F2BC-5B17-5D4F-A2C4-0B2254B0FBEB}"/>
              </a:ext>
            </a:extLst>
          </p:cNvPr>
          <p:cNvSpPr txBox="1"/>
          <p:nvPr/>
        </p:nvSpPr>
        <p:spPr>
          <a:xfrm>
            <a:off x="228600" y="1276350"/>
            <a:ext cx="8610599"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Stephen lives with his partner Carol. She took family medical leave from her job as an ED nurse to take care of Stephen.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Was self-employed but cannot work now and does not have disability benefits. He moonlighted during residency on free weekends providing substitute coverage (locum tenens) that paid $200 per hour but provided no health benefits. He continued this work after finishing his residency. At the time of his ALS diagnosis six months ago, he was self-employed.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Economic instability, healthcare access issues (no insurance), limited social interactions/context.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He is very uncomfortable with the spasms and pain and is worried about the rapid progression of the disease &amp; loss of function.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No specific considerations.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No specific considerations.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385797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 </a:t>
            </a:r>
            <a:r>
              <a:rPr lang="en-US" sz="1400" dirty="0">
                <a:latin typeface="Arial Narrow" panose="020B0604020202020204" pitchFamily="34" charset="0"/>
                <a:cs typeface="Arial Narrow" panose="020B0604020202020204" pitchFamily="34" charset="0"/>
              </a:rPr>
              <a:t>Dr. Jones is a 30-year-old male with severe (8 out of 10) pain that is not well controlled with prn morphine, and worsening muscle spasms and rapid progression of the disease the debilitates him. He was diagnosed with Amyotrophic Lateral Sclerosis (ALS) six months ago, shortly after finishing his residency program. His ALS course has been rapidly progressive, and he is now very emaciated and weak, limited to his bed. Stephen is very worried – partially because of the severe pain and noted progressive symptoms, but also about the stress of his care and their financial instability on Carol. Carol says that over the past few weeks Stephen has declined and is no longer able to carry on daily living activities – he cannot feed himself, ambulate or use his arms or legs. </a:t>
            </a: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Diagnosed with ALS 6 months ago. Over the past few weeks Stephen has declined and is no longer able to carry on daily living activities – he cannot feed himself, ambulate or use his arms or legs.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dirty="0"/>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dirty="0"/>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dirty="0"/>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dirty="0"/>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dirty="0"/>
          </a:p>
        </p:txBody>
      </p:sp>
      <p:sp>
        <p:nvSpPr>
          <p:cNvPr id="8" name="TextBox 7">
            <a:extLst>
              <a:ext uri="{FF2B5EF4-FFF2-40B4-BE49-F238E27FC236}">
                <a16:creationId xmlns:a16="http://schemas.microsoft.com/office/drawing/2014/main" id="{2661F2BC-5B17-5D4F-A2C4-0B2254B0FBEB}"/>
              </a:ext>
            </a:extLst>
          </p:cNvPr>
          <p:cNvSpPr txBox="1"/>
          <p:nvPr/>
        </p:nvSpPr>
        <p:spPr>
          <a:xfrm>
            <a:off x="443080" y="989242"/>
            <a:ext cx="8382000" cy="530709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t>
            </a:r>
            <a:r>
              <a:rPr lang="en-US" sz="1400" i="1" dirty="0">
                <a:latin typeface="Arial Narrow" panose="020B0604020202020204" pitchFamily="34" charset="0"/>
                <a:cs typeface="Arial Narrow" panose="020B0604020202020204" pitchFamily="34" charset="0"/>
              </a:rPr>
              <a:t>(from physician’s home visit the day before): </a:t>
            </a:r>
          </a:p>
          <a:p>
            <a:pPr lvl="1"/>
            <a:r>
              <a:rPr lang="en-US" sz="1400" u="sng" dirty="0">
                <a:latin typeface="Arial Narrow" panose="020B0604020202020204" pitchFamily="34" charset="0"/>
                <a:cs typeface="Arial Narrow" panose="020B0604020202020204" pitchFamily="34" charset="0"/>
              </a:rPr>
              <a:t>Vital Signs</a:t>
            </a:r>
            <a:r>
              <a:rPr lang="en-US" sz="1400" dirty="0">
                <a:latin typeface="Arial Narrow" panose="020B0604020202020204" pitchFamily="34" charset="0"/>
                <a:cs typeface="Arial Narrow" panose="020B0604020202020204" pitchFamily="34" charset="0"/>
              </a:rPr>
              <a:t>: </a:t>
            </a:r>
          </a:p>
          <a:p>
            <a:pPr lvl="1"/>
            <a:r>
              <a:rPr lang="en-US" sz="1400" u="sng" dirty="0">
                <a:latin typeface="Arial Narrow" panose="020B0604020202020204" pitchFamily="34" charset="0"/>
                <a:cs typeface="Arial Narrow" panose="020B0604020202020204" pitchFamily="34" charset="0"/>
              </a:rPr>
              <a:t>Ht</a:t>
            </a:r>
            <a:r>
              <a:rPr lang="en-US" sz="1400" dirty="0">
                <a:latin typeface="Arial Narrow" panose="020B0604020202020204" pitchFamily="34" charset="0"/>
                <a:cs typeface="Arial Narrow" panose="020B0604020202020204" pitchFamily="34" charset="0"/>
              </a:rPr>
              <a:t>: 6ft 2in and </a:t>
            </a:r>
            <a:r>
              <a:rPr lang="en-US" sz="1400" u="sng" dirty="0">
                <a:latin typeface="Arial Narrow" panose="020B0604020202020204" pitchFamily="34" charset="0"/>
                <a:cs typeface="Arial Narrow" panose="020B0604020202020204" pitchFamily="34" charset="0"/>
              </a:rPr>
              <a:t>W</a:t>
            </a:r>
            <a:r>
              <a:rPr lang="en-US" sz="1400" dirty="0">
                <a:latin typeface="Arial Narrow" panose="020B0604020202020204" pitchFamily="34" charset="0"/>
                <a:cs typeface="Arial Narrow" panose="020B0604020202020204" pitchFamily="34" charset="0"/>
              </a:rPr>
              <a:t>t: 135 lbs; </a:t>
            </a:r>
          </a:p>
          <a:p>
            <a:pPr lvl="1"/>
            <a:r>
              <a:rPr lang="en-US" sz="1400" u="sng" dirty="0">
                <a:latin typeface="Arial Narrow" panose="020B0604020202020204" pitchFamily="34" charset="0"/>
                <a:cs typeface="Arial Narrow" panose="020B0604020202020204" pitchFamily="34" charset="0"/>
              </a:rPr>
              <a:t>Pulse</a:t>
            </a:r>
            <a:r>
              <a:rPr lang="en-US" sz="1400" dirty="0">
                <a:latin typeface="Arial Narrow" panose="020B0604020202020204" pitchFamily="34" charset="0"/>
                <a:cs typeface="Arial Narrow" panose="020B0604020202020204" pitchFamily="34" charset="0"/>
              </a:rPr>
              <a:t>: 92; </a:t>
            </a:r>
          </a:p>
          <a:p>
            <a:pPr lvl="1"/>
            <a:r>
              <a:rPr lang="en-US" sz="1400" u="sng" dirty="0">
                <a:latin typeface="Arial Narrow" panose="020B0604020202020204" pitchFamily="34" charset="0"/>
                <a:cs typeface="Arial Narrow" panose="020B0604020202020204" pitchFamily="34" charset="0"/>
              </a:rPr>
              <a:t>BP</a:t>
            </a:r>
            <a:r>
              <a:rPr lang="en-US" sz="1400" dirty="0">
                <a:latin typeface="Arial Narrow" panose="020B0604020202020204" pitchFamily="34" charset="0"/>
                <a:cs typeface="Arial Narrow" panose="020B0604020202020204" pitchFamily="34" charset="0"/>
              </a:rPr>
              <a:t>: 90/64; </a:t>
            </a:r>
          </a:p>
          <a:p>
            <a:pPr lvl="1"/>
            <a:r>
              <a:rPr lang="en-US" sz="1400" u="sng" dirty="0">
                <a:latin typeface="Arial Narrow" panose="020B0604020202020204" pitchFamily="34" charset="0"/>
                <a:cs typeface="Arial Narrow" panose="020B0604020202020204" pitchFamily="34" charset="0"/>
              </a:rPr>
              <a:t>Respiratory Rate</a:t>
            </a:r>
            <a:r>
              <a:rPr lang="en-US" sz="1400" dirty="0">
                <a:latin typeface="Arial Narrow" panose="020B0604020202020204" pitchFamily="34" charset="0"/>
                <a:cs typeface="Arial Narrow" panose="020B0604020202020204" pitchFamily="34" charset="0"/>
              </a:rPr>
              <a:t>: 18</a:t>
            </a:r>
          </a:p>
          <a:p>
            <a:pPr lvl="1"/>
            <a:r>
              <a:rPr lang="en-US" sz="1400" u="sng" dirty="0">
                <a:latin typeface="Arial Narrow" panose="020B0604020202020204" pitchFamily="34" charset="0"/>
                <a:cs typeface="Arial Narrow" panose="020B0604020202020204" pitchFamily="34" charset="0"/>
              </a:rPr>
              <a:t>General</a:t>
            </a:r>
            <a:r>
              <a:rPr lang="en-US" sz="1400" dirty="0">
                <a:latin typeface="Arial Narrow" panose="020B0604020202020204" pitchFamily="34" charset="0"/>
                <a:cs typeface="Arial Narrow" panose="020B0604020202020204" pitchFamily="34" charset="0"/>
              </a:rPr>
              <a:t>: Emaciated male, lying immobile in a hospital bed in his living room. He answers questions in a barely audible whisper, and nods or shakes his head for yes/no answers. He winces in pain as he is gently examined.</a:t>
            </a:r>
          </a:p>
          <a:p>
            <a:pPr lvl="1"/>
            <a:r>
              <a:rPr lang="en-US" sz="1400" u="sng" dirty="0">
                <a:latin typeface="Arial Narrow" panose="020B0604020202020204" pitchFamily="34" charset="0"/>
                <a:cs typeface="Arial Narrow" panose="020B0604020202020204" pitchFamily="34" charset="0"/>
              </a:rPr>
              <a:t>Neurologic</a:t>
            </a:r>
            <a:r>
              <a:rPr lang="en-US" sz="1400" dirty="0">
                <a:latin typeface="Arial Narrow" panose="020B0604020202020204" pitchFamily="34" charset="0"/>
                <a:cs typeface="Arial Narrow" panose="020B0604020202020204" pitchFamily="34" charset="0"/>
              </a:rPr>
              <a:t>: Alert, oriented to person, place and time. His reflexes are brisk, with several beats of clonus in his upper extremities. He has a Babinski sign on the right foot, and a Hoffman’s sign in his right thumb and index finger. </a:t>
            </a:r>
          </a:p>
          <a:p>
            <a:pPr lvl="1"/>
            <a:r>
              <a:rPr lang="en-US" sz="1400" u="sng" dirty="0">
                <a:latin typeface="Arial Narrow" panose="020B0604020202020204" pitchFamily="34" charset="0"/>
                <a:cs typeface="Arial Narrow" panose="020B0604020202020204" pitchFamily="34" charset="0"/>
              </a:rPr>
              <a:t>Musculoskeletal</a:t>
            </a:r>
            <a:r>
              <a:rPr lang="en-US" sz="1400" dirty="0">
                <a:latin typeface="Arial Narrow" panose="020B0604020202020204" pitchFamily="34" charset="0"/>
                <a:cs typeface="Arial Narrow" panose="020B0604020202020204" pitchFamily="34" charset="0"/>
              </a:rPr>
              <a:t>: Upper and lower extremity muscles are atrophied throughout. He has muscle fasciculations in his thighs and calves. </a:t>
            </a:r>
          </a:p>
          <a:p>
            <a:pPr lvl="1"/>
            <a:r>
              <a:rPr lang="en-US" sz="1400" u="sng" dirty="0">
                <a:latin typeface="Arial Narrow" panose="020B0604020202020204" pitchFamily="34" charset="0"/>
                <a:cs typeface="Arial Narrow" panose="020B0604020202020204" pitchFamily="34" charset="0"/>
              </a:rPr>
              <a:t>Skin</a:t>
            </a:r>
            <a:r>
              <a:rPr lang="en-US" sz="1400" dirty="0">
                <a:latin typeface="Arial Narrow" panose="020B0604020202020204" pitchFamily="34" charset="0"/>
                <a:cs typeface="Arial Narrow" panose="020B0604020202020204" pitchFamily="34" charset="0"/>
              </a:rPr>
              <a:t>: There are no decubitus ulcers nor evidence of skin breakdown.</a:t>
            </a:r>
          </a:p>
          <a:p>
            <a:pPr lvl="1"/>
            <a:r>
              <a:rPr lang="en-US" sz="1400" u="sng" dirty="0">
                <a:latin typeface="Arial Narrow" panose="020B0604020202020204" pitchFamily="34" charset="0"/>
                <a:cs typeface="Arial Narrow" panose="020B0604020202020204" pitchFamily="34" charset="0"/>
              </a:rPr>
              <a:t>Lungs</a:t>
            </a:r>
            <a:r>
              <a:rPr lang="en-US" sz="1400" dirty="0">
                <a:latin typeface="Arial Narrow" panose="020B0604020202020204" pitchFamily="34" charset="0"/>
                <a:cs typeface="Arial Narrow" panose="020B0604020202020204" pitchFamily="34" charset="0"/>
              </a:rPr>
              <a:t>: Shallow respirations</a:t>
            </a:r>
          </a:p>
          <a:p>
            <a:pPr lvl="1"/>
            <a:r>
              <a:rPr lang="en-US" sz="1400" u="sng" dirty="0">
                <a:latin typeface="Arial Narrow" panose="020B0604020202020204" pitchFamily="34" charset="0"/>
                <a:cs typeface="Arial Narrow" panose="020B0604020202020204" pitchFamily="34" charset="0"/>
              </a:rPr>
              <a:t>Heart</a:t>
            </a:r>
            <a:r>
              <a:rPr lang="en-US" sz="1400" dirty="0">
                <a:latin typeface="Arial Narrow" panose="020B0604020202020204" pitchFamily="34" charset="0"/>
                <a:cs typeface="Arial Narrow" panose="020B0604020202020204" pitchFamily="34" charset="0"/>
              </a:rPr>
              <a:t>: Tachycardia at 92, no murmurs </a:t>
            </a:r>
          </a:p>
          <a:p>
            <a:pPr lvl="1"/>
            <a:r>
              <a:rPr lang="en-US" sz="1400" u="sng" dirty="0">
                <a:latin typeface="Arial Narrow" panose="020B0604020202020204" pitchFamily="34" charset="0"/>
                <a:cs typeface="Arial Narrow" panose="020B0604020202020204" pitchFamily="34" charset="0"/>
              </a:rPr>
              <a:t>Abdomen</a:t>
            </a:r>
            <a:r>
              <a:rPr lang="en-US" sz="1400" dirty="0">
                <a:latin typeface="Arial Narrow" panose="020B0604020202020204" pitchFamily="34" charset="0"/>
                <a:cs typeface="Arial Narrow" panose="020B0604020202020204" pitchFamily="34" charset="0"/>
              </a:rPr>
              <a:t>: Bowel sounds are present. No masses.</a:t>
            </a:r>
          </a:p>
          <a:p>
            <a:pPr lvl="1"/>
            <a:r>
              <a:rPr lang="en-US" sz="1400" u="sng" dirty="0">
                <a:latin typeface="Arial Narrow" panose="020B0604020202020204" pitchFamily="34" charset="0"/>
                <a:cs typeface="Arial Narrow" panose="020B0604020202020204" pitchFamily="34" charset="0"/>
              </a:rPr>
              <a:t>Genital</a:t>
            </a:r>
            <a:r>
              <a:rPr lang="en-US" sz="1400" dirty="0">
                <a:latin typeface="Arial Narrow" panose="020B0604020202020204" pitchFamily="34" charset="0"/>
                <a:cs typeface="Arial Narrow" panose="020B0604020202020204" pitchFamily="34" charset="0"/>
              </a:rPr>
              <a:t>: Foley catheter in place, dark colored urine is trickling slowly into the bag. </a:t>
            </a:r>
          </a:p>
          <a:p>
            <a:pPr lvl="1"/>
            <a:r>
              <a:rPr lang="en-US" sz="1400" u="sng" dirty="0">
                <a:latin typeface="Arial Narrow" panose="020B0604020202020204" pitchFamily="34" charset="0"/>
                <a:cs typeface="Arial Narrow" panose="020B0604020202020204" pitchFamily="34" charset="0"/>
              </a:rPr>
              <a:t>Rectal</a:t>
            </a:r>
            <a:r>
              <a:rPr lang="en-US" sz="1400" dirty="0">
                <a:latin typeface="Arial Narrow" panose="020B0604020202020204" pitchFamily="34" charset="0"/>
                <a:cs typeface="Arial Narrow" panose="020B0604020202020204" pitchFamily="34" charset="0"/>
              </a:rPr>
              <a:t>: Declined. The stool in hemoccult negative.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7913</TotalTime>
  <Words>2522</Words>
  <Application>Microsoft Macintosh PowerPoint</Application>
  <PresentationFormat>On-screen Show (16:9)</PresentationFormat>
  <Paragraphs>268</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Arial Narrow</vt:lpstr>
      <vt:lpstr>Arial Rounded MT Bold</vt:lpstr>
      <vt:lpstr>Calibri</vt:lpstr>
      <vt:lpstr>Proxima Nova Condensed</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71</cp:revision>
  <cp:lastPrinted>2022-06-22T17:08:54Z</cp:lastPrinted>
  <dcterms:created xsi:type="dcterms:W3CDTF">2022-02-03T17:38:39Z</dcterms:created>
  <dcterms:modified xsi:type="dcterms:W3CDTF">2022-07-19T19:41:33Z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