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8" r:id="rId3"/>
    <p:sldId id="266" r:id="rId4"/>
    <p:sldId id="260" r:id="rId5"/>
    <p:sldId id="257" r:id="rId6"/>
    <p:sldId id="283" r:id="rId7"/>
    <p:sldId id="267" r:id="rId8"/>
    <p:sldId id="269" r:id="rId9"/>
    <p:sldId id="271" r:id="rId10"/>
    <p:sldId id="270" r:id="rId11"/>
    <p:sldId id="268" r:id="rId12"/>
    <p:sldId id="285" r:id="rId13"/>
    <p:sldId id="272" r:id="rId14"/>
    <p:sldId id="273" r:id="rId15"/>
    <p:sldId id="274" r:id="rId16"/>
    <p:sldId id="275" r:id="rId17"/>
    <p:sldId id="262" r:id="rId18"/>
    <p:sldId id="263" r:id="rId19"/>
    <p:sldId id="276" r:id="rId20"/>
    <p:sldId id="277" r:id="rId21"/>
    <p:sldId id="278" r:id="rId22"/>
    <p:sldId id="279" r:id="rId23"/>
    <p:sldId id="286" r:id="rId24"/>
    <p:sldId id="287" r:id="rId25"/>
    <p:sldId id="280" r:id="rId2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 id="{279690C6-8DEE-1062-187C-BDECA9C9FE3B}" name="Maryam Fazel" initials="MF" userId="Maryam Faze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82"/>
    <p:restoredTop sz="94830"/>
  </p:normalViewPr>
  <p:slideViewPr>
    <p:cSldViewPr>
      <p:cViewPr varScale="1">
        <p:scale>
          <a:sx n="158" d="100"/>
          <a:sy n="158" d="100"/>
        </p:scale>
        <p:origin x="192" y="2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7/19/22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www.rarediseasesnetwork.org/cms/create" TargetMode="External"/><Relationship Id="rId3" Type="http://schemas.openxmlformats.org/officeDocument/2006/relationships/hyperlink" Target="http://www.alsa.org/" TargetMode="External"/><Relationship Id="rId7" Type="http://schemas.openxmlformats.org/officeDocument/2006/relationships/hyperlink" Target="https://www.nia.nih.gov/research/labs/lng/neuromuscular-diseases-research-section" TargetMode="External"/><Relationship Id="rId2" Type="http://schemas.openxmlformats.org/officeDocument/2006/relationships/hyperlink" Target="https://www.cdc.gov/als/OrganizationsthatSupportPALS.html" TargetMode="External"/><Relationship Id="rId1" Type="http://schemas.openxmlformats.org/officeDocument/2006/relationships/slideLayout" Target="../slideLayouts/slideLayout5.xml"/><Relationship Id="rId6" Type="http://schemas.openxmlformats.org/officeDocument/2006/relationships/hyperlink" Target="http://www.alsconsortium.org/" TargetMode="External"/><Relationship Id="rId5" Type="http://schemas.openxmlformats.org/officeDocument/2006/relationships/hyperlink" Target="http://www.lesturnerals.org/" TargetMode="External"/><Relationship Id="rId4" Type="http://schemas.openxmlformats.org/officeDocument/2006/relationships/hyperlink" Target="http://www.mda.org/disease/amyotrophic-lateral-sclerosi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iamals.org/" TargetMode="External"/><Relationship Id="rId2" Type="http://schemas.openxmlformats.org/officeDocument/2006/relationships/hyperlink" Target="https://www.clinicaltrials.gov/ct2/results?term=amyotrophic+lateral+sclerosis" TargetMode="External"/><Relationship Id="rId1" Type="http://schemas.openxmlformats.org/officeDocument/2006/relationships/slideLayout" Target="../slideLayouts/slideLayout5.xml"/><Relationship Id="rId4" Type="http://schemas.openxmlformats.org/officeDocument/2006/relationships/hyperlink" Target="https://www.needymeds.org/copay_diseases.taf?_function=summary&amp;disease_id=151&amp;disease_eng=Amyotrophic%20Lateral%20Sclerosis%20%28ALS%29&amp;dx=18&amp;drp=al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dirty="0"/>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a:solidFill>
                  <a:srgbClr val="231F20"/>
                </a:solidFill>
                <a:latin typeface="Arial Narrow" panose="020B0604020202020204" pitchFamily="34" charset="0"/>
                <a:cs typeface="Arial Narrow" panose="020B0604020202020204" pitchFamily="34" charset="0"/>
              </a:rPr>
              <a:t>llege</a:t>
            </a:r>
            <a:r>
              <a:rPr sz="1400" i="1">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167FB3BB-5718-3769-E87C-8C72D7045928}"/>
              </a:ext>
            </a:extLst>
          </p:cNvPr>
          <p:cNvSpPr txBox="1"/>
          <p:nvPr/>
        </p:nvSpPr>
        <p:spPr>
          <a:xfrm>
            <a:off x="424780" y="3319457"/>
            <a:ext cx="8354990"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 </a:t>
            </a:r>
            <a:r>
              <a:rPr lang="en-US" sz="2000" dirty="0">
                <a:solidFill>
                  <a:srgbClr val="231F20"/>
                </a:solidFill>
                <a:latin typeface="Arial Narrow" panose="020B0604020202020204" pitchFamily="34" charset="0"/>
                <a:cs typeface="Arial Narrow" panose="020B0604020202020204" pitchFamily="34" charset="0"/>
              </a:rPr>
              <a:t>54-Year-Old Native American Woman Veteran Living with ALS — Scenario 2</a:t>
            </a:r>
            <a:endParaRPr sz="20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73C7301A-E72A-D120-7F8E-A2DBA18E36F1}"/>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2F3AB1F9-84BF-8332-053E-3BB1ACDD867C}"/>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4288866"/>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 </a:t>
            </a:r>
            <a:r>
              <a:rPr lang="en-US" sz="1400" dirty="0">
                <a:latin typeface="Arial Narrow" panose="020B0604020202020204" pitchFamily="34" charset="0"/>
                <a:cs typeface="Arial Narrow" panose="020B0604020202020204" pitchFamily="34" charset="0"/>
              </a:rPr>
              <a:t>Morphine sulfate liquid 10mg/ml – 3 ml every 8 hours as needed for pain. Metformin ER 1000mg twice daily. Insulin Lantus U-100 35 units in the evening.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known drug allergies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Tobacco: none; alcohol: 2-3 drinks a week.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Muscle spasms in upper and lower extremities. Reports progressive loss of function - difficulty walking, feeding herself, and performing activities of daily living.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Type 2 Diabetes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No history of ALS in the family. Her mother passed away at the age of 76 of a heart attack and had a history of hypertension and diabetes. Her father is 83 with a history of diabetes and atrial fibrillation on Eliquis.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icture containing outdoor, tree, sky, flower&#10;&#10;Description automatically generated">
            <a:extLst>
              <a:ext uri="{FF2B5EF4-FFF2-40B4-BE49-F238E27FC236}">
                <a16:creationId xmlns:a16="http://schemas.microsoft.com/office/drawing/2014/main" id="{EEE34B88-7A63-AED4-0D1A-0B92C47AB64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24200" y="1106598"/>
            <a:ext cx="5715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a:defRPr/>
            </a:pPr>
            <a:r>
              <a:rPr lang="en-US" sz="1400" dirty="0">
                <a:solidFill>
                  <a:prstClr val="black"/>
                </a:solidFill>
                <a:latin typeface="Arial Narrow" panose="020B0604020202020204" pitchFamily="34" charset="0"/>
              </a:rPr>
              <a:t>       Students should (1) know about home and community-based care, palliative        </a:t>
            </a:r>
          </a:p>
          <a:p>
            <a:pPr>
              <a:defRPr/>
            </a:pPr>
            <a:r>
              <a:rPr lang="en-US" sz="1400" dirty="0">
                <a:solidFill>
                  <a:prstClr val="black"/>
                </a:solidFill>
                <a:latin typeface="Arial Narrow" panose="020B0604020202020204" pitchFamily="34" charset="0"/>
              </a:rPr>
              <a:t>       care, hospice and (2) effectively communicate this information to </a:t>
            </a:r>
          </a:p>
          <a:p>
            <a:pPr>
              <a:defRPr/>
            </a:pPr>
            <a:r>
              <a:rPr lang="en-US" sz="1400" dirty="0">
                <a:solidFill>
                  <a:prstClr val="black"/>
                </a:solidFill>
                <a:latin typeface="Arial Narrow" panose="020B0604020202020204" pitchFamily="34" charset="0"/>
              </a:rPr>
              <a:t>       patients/families.</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marL="0" lvl="1">
              <a:defRPr/>
            </a:pPr>
            <a:r>
              <a:rPr lang="en-US" sz="1400" dirty="0">
                <a:solidFill>
                  <a:prstClr val="black"/>
                </a:solidFill>
                <a:latin typeface="Arial Narrow" panose="020B0604020202020204" pitchFamily="34" charset="0"/>
              </a:rPr>
              <a:t>      Students should: (1) know about community resources to support serious illness   </a:t>
            </a:r>
          </a:p>
          <a:p>
            <a:pPr marL="0" lvl="1">
              <a:defRPr/>
            </a:pPr>
            <a:r>
              <a:rPr lang="en-US" sz="1400" dirty="0">
                <a:solidFill>
                  <a:prstClr val="black"/>
                </a:solidFill>
                <a:latin typeface="Arial Narrow" panose="020B0604020202020204" pitchFamily="34" charset="0"/>
              </a:rPr>
              <a:t>      and end of life care, (2) help a patient, family member, caregiver navigate their   </a:t>
            </a:r>
          </a:p>
          <a:p>
            <a:pPr marL="0" lvl="1">
              <a:defRPr/>
            </a:pPr>
            <a:r>
              <a:rPr lang="en-US" sz="1400" dirty="0">
                <a:solidFill>
                  <a:prstClr val="black"/>
                </a:solidFill>
                <a:latin typeface="Arial Narrow" panose="020B0604020202020204" pitchFamily="34" charset="0"/>
              </a:rPr>
              <a:t>      eligibility for coverage (Medicaid, Medicare) and services (3) effectively connect  </a:t>
            </a:r>
          </a:p>
          <a:p>
            <a:pPr marL="0" lvl="1">
              <a:defRPr/>
            </a:pPr>
            <a:r>
              <a:rPr lang="en-US" sz="1400" dirty="0">
                <a:solidFill>
                  <a:prstClr val="black"/>
                </a:solidFill>
                <a:latin typeface="Arial Narrow" panose="020B0604020202020204" pitchFamily="34" charset="0"/>
              </a:rPr>
              <a:t>      patients / families with these resources (eligibility, enrollment, navigation). </a:t>
            </a: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841769"/>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Uncontrolled severe chronic pain, muscle spasms and progression of the disease/functional decline in a patient with ALS.</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342707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1888209"/>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Advance directives signed by patient indicates:</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Comfort measures</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Do not hospitalize, intubate, or place a feeding tube.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34274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p>
          <a:p>
            <a:r>
              <a:rPr lang="en-US" sz="1400" dirty="0">
                <a:latin typeface="Arial Narrow" panose="020B0604020202020204" pitchFamily="34" charset="0"/>
                <a:cs typeface="Arial Narrow" panose="020B0604020202020204" pitchFamily="34" charset="0"/>
              </a:rPr>
              <a:t>	</a:t>
            </a:r>
          </a:p>
          <a:p>
            <a:r>
              <a:rPr lang="en-US" sz="1400" dirty="0">
                <a:latin typeface="Arial Narrow" panose="020B0604020202020204" pitchFamily="34" charset="0"/>
                <a:cs typeface="Arial Narrow" panose="020B0604020202020204" pitchFamily="34" charset="0"/>
              </a:rPr>
              <a:t>She is in severe pain and has progressing symptoms of upper/lower extremity weakness; wants adequate pain relief, spasm control, and some help with slowing the disease progression and loss of functionality. </a:t>
            </a:r>
          </a:p>
          <a:p>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She is in severe pain and has progressing symptoms of upper/lower extremity weakness; wants adequate pain relief, spasm control, and some help with slowing the disease progression and loss of functionality. </a:t>
            </a:r>
          </a:p>
          <a:p>
            <a:r>
              <a:rPr lang="en-US" sz="1400" dirty="0">
                <a:latin typeface="Arial Narrow" panose="020B0604020202020204" pitchFamily="34" charset="0"/>
                <a:cs typeface="Arial Narrow" panose="020B0604020202020204" pitchFamily="34" charset="0"/>
              </a:rPr>
              <a:t>	</a:t>
            </a: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69479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971550"/>
            <a:ext cx="7620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 </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can be done to better control patient’s pain and spasms?</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can be done to help slow progression of disease?</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health insurance coverage might patient be eligible for in her current condition?</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health/caretaking services might patient be eligible for that he can receive at home?</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can be done about her financial situation – affordable care, medications, respite care, accrued student loan debt, mortgage? Who will assume her obligations?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more do you need to know about her current directives, or if she wishes to modify them?  </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matters most to the patient now?</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Students should (1) know about advance care directives and forms; and (2) communicate and engage patients, families, partners - in advance care planning across settings and across the lifespan.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E188CA03-FFF0-6428-9005-9E0605618E78}"/>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2604174"/>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r>
              <a:rPr lang="en-US" sz="1400" dirty="0">
                <a:latin typeface="Arial Narrow" panose="020B0604020202020204" pitchFamily="34" charset="0"/>
                <a:cs typeface="Arial Narrow" panose="020B0604020202020204" pitchFamily="34" charset="0"/>
              </a:rPr>
              <a:t>Students should (1) know about the role of team members &amp; benefits of team-based care such as for respite care, physical therapy, pharmacologic management of pain / uncomfortable symptoms at the end of life, and (2) effectively work with team members in the care of patients / families with serious illness or at the end of life.</a:t>
            </a: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computer, using&#10;&#10;Description automatically generated">
            <a:extLst>
              <a:ext uri="{FF2B5EF4-FFF2-40B4-BE49-F238E27FC236}">
                <a16:creationId xmlns:a16="http://schemas.microsoft.com/office/drawing/2014/main" id="{7B033C6E-4884-673D-BA02-5A88BC9611AA}"/>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04482" y="941946"/>
            <a:ext cx="5718365" cy="3816429"/>
          </a:xfrm>
          <a:prstGeom prst="rect">
            <a:avLst/>
          </a:prstGeom>
          <a:noFill/>
        </p:spPr>
        <p:txBody>
          <a:bodyPr wrap="square" rtlCol="0">
            <a:spAutoFit/>
          </a:bodyPr>
          <a:lstStyle/>
          <a:p>
            <a:r>
              <a:rPr lang="en-US" sz="1600" dirty="0">
                <a:latin typeface="Arial Narrow" panose="020B0606020202030204" pitchFamily="34" charset="0"/>
              </a:rPr>
              <a:t>1. Advance Care Planning: Engage patients/families in advance care planning across settings and across the lifespan </a:t>
            </a:r>
          </a:p>
          <a:p>
            <a:endParaRPr lang="en-US" sz="1000" dirty="0">
              <a:latin typeface="Arial Narrow" panose="020B0606020202030204" pitchFamily="34" charset="0"/>
            </a:endParaRPr>
          </a:p>
          <a:p>
            <a:r>
              <a:rPr lang="en-US" sz="1600" dirty="0">
                <a:latin typeface="Arial Narrow" panose="020B0606020202030204" pitchFamily="34" charset="0"/>
              </a:rPr>
              <a:t>2. Discuss palliative care and hospice options</a:t>
            </a:r>
          </a:p>
          <a:p>
            <a:endParaRPr lang="en-US" sz="1000" dirty="0">
              <a:latin typeface="Arial Narrow" panose="020B0606020202030204" pitchFamily="34" charset="0"/>
            </a:endParaRPr>
          </a:p>
          <a:p>
            <a:r>
              <a:rPr lang="en-US" sz="1600" dirty="0">
                <a:latin typeface="Arial Narrow" panose="020B0606020202030204" pitchFamily="34" charset="0"/>
              </a:rPr>
              <a:t>3. </a:t>
            </a:r>
            <a:r>
              <a:rPr lang="en-US" sz="1600" dirty="0">
                <a:latin typeface="Arial Narrow" panose="020B0604020202020204" pitchFamily="34" charset="0"/>
              </a:rPr>
              <a:t>Symptom Improvement / Enhancing Quality of Life</a:t>
            </a:r>
          </a:p>
          <a:p>
            <a:endParaRPr lang="en-US" sz="1000" dirty="0">
              <a:latin typeface="Arial Narrow" panose="020B0606020202030204" pitchFamily="34" charset="0"/>
            </a:endParaRPr>
          </a:p>
          <a:p>
            <a:r>
              <a:rPr lang="en-US" sz="1600" dirty="0">
                <a:latin typeface="Arial Narrow" panose="020B0606020202030204" pitchFamily="34" charset="0"/>
              </a:rPr>
              <a:t>4. Describe roles of interprofessional healthcare team members in helping patients and family members with advance care planning</a:t>
            </a:r>
          </a:p>
          <a:p>
            <a:pPr marL="742950" lvl="1" indent="-285750">
              <a:buFont typeface="Arial" panose="020B0604020202020204" pitchFamily="34" charset="0"/>
              <a:buChar char="•"/>
            </a:pPr>
            <a:r>
              <a:rPr lang="en-US" sz="1600" dirty="0">
                <a:latin typeface="Arial Narrow" panose="020B0606020202030204" pitchFamily="34" charset="0"/>
              </a:rPr>
              <a:t>Medication management that should be considered for end-of-life care for this patient and the role of pharmacist in care.</a:t>
            </a:r>
          </a:p>
          <a:p>
            <a:endParaRPr lang="en-US" sz="1000" dirty="0">
              <a:latin typeface="Arial Narrow" panose="020B0606020202030204" pitchFamily="34" charset="0"/>
            </a:endParaRPr>
          </a:p>
          <a:p>
            <a:r>
              <a:rPr lang="en-US" sz="1600" dirty="0">
                <a:latin typeface="Arial Narrow" panose="020B0604020202020204" pitchFamily="34" charset="0"/>
              </a:rPr>
              <a:t>5. Identifying resources on health insurance eligibility for patients with advanced ALS</a:t>
            </a:r>
          </a:p>
          <a:p>
            <a:pPr lvl="0"/>
            <a:endParaRPr lang="en-US" sz="1000" dirty="0">
              <a:latin typeface="Arial Narrow" panose="020B0604020202020204" pitchFamily="34" charset="0"/>
            </a:endParaRPr>
          </a:p>
          <a:p>
            <a:pPr lvl="0"/>
            <a:r>
              <a:rPr lang="en-US" sz="1600" dirty="0">
                <a:latin typeface="Arial Narrow" panose="020B0604020202020204" pitchFamily="34" charset="0"/>
              </a:rPr>
              <a:t>6. Identifying available services/support for patient and caretaker stressors beyond heath status (e.g., financial needs, family health insurance) </a:t>
            </a: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627433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41867"/>
            <a:ext cx="8382000" cy="3720057"/>
          </a:xfrm>
          <a:prstGeom prst="rect">
            <a:avLst/>
          </a:prstGeom>
          <a:noFill/>
        </p:spPr>
        <p:txBody>
          <a:bodyPr wrap="square" rtlCol="0">
            <a:spAutoFit/>
          </a:bodyPr>
          <a:lstStyle/>
          <a:p>
            <a:pPr marL="0" marR="0">
              <a:lnSpc>
                <a:spcPct val="107000"/>
              </a:lnSpc>
              <a:spcBef>
                <a:spcPts val="0"/>
              </a:spcBef>
              <a:spcAft>
                <a:spcPts val="800"/>
              </a:spcAft>
            </a:pPr>
            <a:r>
              <a:rPr lang="en-US" sz="1400" u="sng" dirty="0">
                <a:solidFill>
                  <a:srgbClr val="0563C1"/>
                </a:solidFill>
                <a:effectLst/>
                <a:ea typeface="Calibri" panose="020F0502020204030204" pitchFamily="34" charset="0"/>
                <a:cs typeface="Calibri" panose="020F0502020204030204" pitchFamily="34" charset="0"/>
                <a:hlinkClick r:id="rId2"/>
              </a:rPr>
              <a:t>https://www.cdc.gov/als/OrganizationsthatSupportPALS.html</a:t>
            </a:r>
            <a:endParaRPr lang="en-US" sz="1400" u="sng" dirty="0">
              <a:solidFill>
                <a:srgbClr val="0563C1"/>
              </a:solidFill>
              <a:effectLs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solidFill>
                  <a:srgbClr val="000000"/>
                </a:solidFill>
                <a:effectLst/>
                <a:ea typeface="Times New Roman" panose="02020603050405020304" pitchFamily="18" charset="0"/>
              </a:rPr>
              <a:t>National ALS Registry Partners:</a:t>
            </a:r>
            <a:endParaRPr lang="en-US" sz="2000" b="1" dirty="0">
              <a:effectLst/>
              <a:ea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3"/>
              </a:rPr>
              <a:t>ALS Association:</a:t>
            </a:r>
            <a:r>
              <a:rPr lang="en-US" sz="1200" u="none" strike="noStrike" dirty="0">
                <a:solidFill>
                  <a:srgbClr val="075290"/>
                </a:solidFill>
                <a:effectLst/>
                <a:ea typeface="Calibri" panose="020F0502020204030204" pitchFamily="34" charset="0"/>
                <a:cs typeface="Times New Roman" panose="02020603050405020304" pitchFamily="18" charset="0"/>
                <a:hlinkClick r:id="rId3"/>
              </a:rPr>
              <a:t>external icon</a:t>
            </a:r>
            <a:r>
              <a:rPr lang="en-US" sz="1200" dirty="0">
                <a:solidFill>
                  <a:srgbClr val="000000"/>
                </a:solidFill>
                <a:effectLst/>
                <a:ea typeface="Calibri" panose="020F0502020204030204" pitchFamily="34" charset="0"/>
                <a:cs typeface="Times New Roman" panose="02020603050405020304" pitchFamily="18" charset="0"/>
              </a:rPr>
              <a:t> the largest, national non-profit organization dedicated to ALS by providing assistance for people with ALS through a nationwide network of chapters, coordinating multidisciplinary care through certified clinical care centers.</a:t>
            </a:r>
            <a:endParaRPr lang="en-US" sz="16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4"/>
              </a:rPr>
              <a:t>MDA ALS:</a:t>
            </a:r>
            <a:r>
              <a:rPr lang="en-US" sz="1200" u="none" strike="noStrike" dirty="0">
                <a:solidFill>
                  <a:srgbClr val="075290"/>
                </a:solidFill>
                <a:effectLst/>
                <a:ea typeface="Calibri" panose="020F0502020204030204" pitchFamily="34" charset="0"/>
                <a:cs typeface="Times New Roman" panose="02020603050405020304" pitchFamily="18" charset="0"/>
                <a:hlinkClick r:id="rId4"/>
              </a:rPr>
              <a:t>external icon</a:t>
            </a:r>
            <a:r>
              <a:rPr lang="en-US" sz="1200" dirty="0">
                <a:solidFill>
                  <a:srgbClr val="000000"/>
                </a:solidFill>
                <a:effectLst/>
                <a:ea typeface="Calibri" panose="020F0502020204030204" pitchFamily="34" charset="0"/>
                <a:cs typeface="Times New Roman" panose="02020603050405020304" pitchFamily="18" charset="0"/>
              </a:rPr>
              <a:t> supports muscular dystrophy and related life-threatening diseases such as ALS through its national network of clinics.</a:t>
            </a:r>
            <a:endParaRPr lang="en-US" sz="16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5"/>
              </a:rPr>
              <a:t>Les Turner ALS Foundation:</a:t>
            </a:r>
            <a:r>
              <a:rPr lang="en-US" sz="1200" u="none" strike="noStrike" dirty="0">
                <a:solidFill>
                  <a:srgbClr val="075290"/>
                </a:solidFill>
                <a:effectLst/>
                <a:ea typeface="Calibri" panose="020F0502020204030204" pitchFamily="34" charset="0"/>
                <a:cs typeface="Times New Roman" panose="02020603050405020304" pitchFamily="18" charset="0"/>
                <a:hlinkClick r:id="rId5"/>
              </a:rPr>
              <a:t>external icon</a:t>
            </a:r>
            <a:r>
              <a:rPr lang="en-US" sz="1200" dirty="0">
                <a:solidFill>
                  <a:srgbClr val="000000"/>
                </a:solidFill>
                <a:effectLst/>
                <a:ea typeface="Calibri" panose="020F0502020204030204" pitchFamily="34" charset="0"/>
                <a:cs typeface="Times New Roman" panose="02020603050405020304" pitchFamily="18" charset="0"/>
              </a:rPr>
              <a:t> provides comprehensive ALS care and support services in the Chicagoland area and at Northwestern Medicine.</a:t>
            </a:r>
            <a:endParaRPr lang="en-US" sz="16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6"/>
              </a:rPr>
              <a:t>Northeast Amyotrophic Lateral Sclerosis Consortium (NEALS):</a:t>
            </a:r>
            <a:r>
              <a:rPr lang="en-US" sz="1200" u="none" strike="noStrike" dirty="0">
                <a:solidFill>
                  <a:srgbClr val="075290"/>
                </a:solidFill>
                <a:effectLst/>
                <a:ea typeface="Calibri" panose="020F0502020204030204" pitchFamily="34" charset="0"/>
                <a:cs typeface="Times New Roman" panose="02020603050405020304" pitchFamily="18" charset="0"/>
                <a:hlinkClick r:id="rId6"/>
              </a:rPr>
              <a:t>external icon</a:t>
            </a:r>
            <a:r>
              <a:rPr lang="en-US" sz="1200" dirty="0">
                <a:solidFill>
                  <a:srgbClr val="000000"/>
                </a:solidFill>
                <a:effectLst/>
                <a:ea typeface="Calibri" panose="020F0502020204030204" pitchFamily="34" charset="0"/>
                <a:cs typeface="Times New Roman" panose="02020603050405020304" pitchFamily="18" charset="0"/>
              </a:rPr>
              <a:t> supports ALS research and clinical trials through its network of ALS partners.</a:t>
            </a:r>
            <a:endParaRPr lang="en-US" sz="16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7"/>
              </a:rPr>
              <a:t>National Institutes of Health (NIH):</a:t>
            </a:r>
            <a:r>
              <a:rPr lang="en-US" sz="1200" u="none" strike="noStrike" dirty="0">
                <a:solidFill>
                  <a:srgbClr val="075290"/>
                </a:solidFill>
                <a:effectLst/>
                <a:ea typeface="Calibri" panose="020F0502020204030204" pitchFamily="34" charset="0"/>
                <a:cs typeface="Times New Roman" panose="02020603050405020304" pitchFamily="18" charset="0"/>
                <a:hlinkClick r:id="rId7"/>
              </a:rPr>
              <a:t>external icon</a:t>
            </a:r>
            <a:r>
              <a:rPr lang="en-US" sz="1200" dirty="0">
                <a:solidFill>
                  <a:srgbClr val="000000"/>
                </a:solidFill>
                <a:effectLst/>
                <a:ea typeface="Calibri" panose="020F0502020204030204" pitchFamily="34" charset="0"/>
                <a:cs typeface="Times New Roman" panose="02020603050405020304" pitchFamily="18" charset="0"/>
              </a:rPr>
              <a:t> National Institute of Aging (NIA) partners with the Registry to provide research support in the area of genetic analyses of specimens from the National ALS Biorepository.</a:t>
            </a:r>
            <a:endParaRPr lang="en-US" sz="16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8"/>
              </a:rPr>
              <a:t>CReATe:</a:t>
            </a:r>
            <a:r>
              <a:rPr lang="en-US" sz="1200" u="none" strike="noStrike" dirty="0">
                <a:solidFill>
                  <a:srgbClr val="075290"/>
                </a:solidFill>
                <a:effectLst/>
                <a:ea typeface="Calibri" panose="020F0502020204030204" pitchFamily="34" charset="0"/>
                <a:cs typeface="Times New Roman" panose="02020603050405020304" pitchFamily="18" charset="0"/>
                <a:hlinkClick r:id="rId8"/>
              </a:rPr>
              <a:t>external</a:t>
            </a:r>
            <a:r>
              <a:rPr lang="en-US" sz="1200" u="none" strike="noStrike">
                <a:solidFill>
                  <a:srgbClr val="075290"/>
                </a:solidFill>
                <a:effectLst/>
                <a:ea typeface="Calibri" panose="020F0502020204030204" pitchFamily="34" charset="0"/>
                <a:cs typeface="Times New Roman" panose="02020603050405020304" pitchFamily="18" charset="0"/>
                <a:hlinkClick r:id="rId8"/>
              </a:rPr>
              <a:t> icon</a:t>
            </a:r>
            <a:r>
              <a:rPr lang="en-US" sz="1200">
                <a:solidFill>
                  <a:srgbClr val="000000"/>
                </a:solidFill>
                <a:effectLst/>
                <a:ea typeface="Calibri" panose="020F0502020204030204" pitchFamily="34" charset="0"/>
                <a:cs typeface="Times New Roman" panose="02020603050405020304" pitchFamily="18" charset="0"/>
              </a:rPr>
              <a:t> goal of the Clinical Research in ALS and Related Disorders for Therapeutic Development (</a:t>
            </a:r>
            <a:r>
              <a:rPr lang="en-US" sz="1200" err="1">
                <a:solidFill>
                  <a:srgbClr val="000000"/>
                </a:solidFill>
                <a:effectLst/>
                <a:ea typeface="Calibri" panose="020F0502020204030204" pitchFamily="34" charset="0"/>
                <a:cs typeface="Times New Roman" panose="02020603050405020304" pitchFamily="18" charset="0"/>
              </a:rPr>
              <a:t>CReATe</a:t>
            </a:r>
            <a:r>
              <a:rPr lang="en-US" sz="1200">
                <a:solidFill>
                  <a:srgbClr val="000000"/>
                </a:solidFill>
                <a:effectLst/>
                <a:ea typeface="Calibri" panose="020F0502020204030204" pitchFamily="34" charset="0"/>
                <a:cs typeface="Times New Roman" panose="02020603050405020304" pitchFamily="18" charset="0"/>
              </a:rPr>
              <a:t>) Consortium is to advance therapeutic development for sporadic and familial forms of amyotrophic lateral sclerosis (ALS).</a:t>
            </a:r>
            <a:endParaRPr lang="en-US" sz="1600">
              <a:solidFill>
                <a:srgbClr val="000000"/>
              </a:solidFill>
              <a:effectLst/>
              <a:ea typeface="Calibri" panose="020F0502020204030204" pitchFamily="34" charset="0"/>
              <a:cs typeface="Times New Roman" panose="02020603050405020304" pitchFamily="18"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 - </a:t>
            </a:r>
            <a:r>
              <a:rPr lang="en-US" sz="1800" b="1" dirty="0">
                <a:effectLst/>
                <a:latin typeface="Calibri" panose="020F0502020204030204" pitchFamily="34" charset="0"/>
                <a:ea typeface="Calibri" panose="020F0502020204030204" pitchFamily="34" charset="0"/>
                <a:cs typeface="Calibri" panose="020F0502020204030204" pitchFamily="34" charset="0"/>
              </a:rPr>
              <a:t>Organizations that support ALS patients and caregivers</a:t>
            </a:r>
            <a:endPar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219155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161761"/>
            <a:ext cx="8382000" cy="2218941"/>
          </a:xfrm>
          <a:prstGeom prst="rect">
            <a:avLst/>
          </a:prstGeom>
          <a:noFill/>
        </p:spPr>
        <p:txBody>
          <a:bodyPr wrap="square" rtlCol="0">
            <a:spAutoFit/>
          </a:bodyPr>
          <a:lstStyle/>
          <a:p>
            <a:pPr marL="0" marR="0">
              <a:spcBef>
                <a:spcPts val="0"/>
              </a:spcBef>
              <a:spcAft>
                <a:spcPts val="0"/>
              </a:spcAft>
            </a:pPr>
            <a:r>
              <a:rPr lang="en-US" sz="1400" b="1" dirty="0">
                <a:solidFill>
                  <a:srgbClr val="000000"/>
                </a:solidFill>
                <a:effectLst/>
                <a:ea typeface="Times New Roman" panose="02020603050405020304" pitchFamily="18" charset="0"/>
              </a:rPr>
              <a:t>ALS Informational Sites:</a:t>
            </a:r>
            <a:endParaRPr lang="en-US" sz="1400" b="1" dirty="0">
              <a:effectLst/>
              <a:ea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u="sng" dirty="0">
                <a:solidFill>
                  <a:srgbClr val="075290"/>
                </a:solidFill>
                <a:effectLst/>
                <a:ea typeface="Calibri" panose="020F0502020204030204" pitchFamily="34" charset="0"/>
                <a:cs typeface="Times New Roman" panose="02020603050405020304" pitchFamily="18" charset="0"/>
                <a:hlinkClick r:id="rId2"/>
              </a:rPr>
              <a:t>ALS Clinical Trials:</a:t>
            </a:r>
            <a:r>
              <a:rPr lang="en-US" sz="1400" u="none" strike="noStrike" dirty="0">
                <a:solidFill>
                  <a:srgbClr val="075290"/>
                </a:solidFill>
                <a:effectLst/>
                <a:ea typeface="Calibri" panose="020F0502020204030204" pitchFamily="34" charset="0"/>
                <a:cs typeface="Times New Roman" panose="02020603050405020304" pitchFamily="18" charset="0"/>
                <a:hlinkClick r:id="rId2"/>
              </a:rPr>
              <a:t>external icon</a:t>
            </a:r>
            <a:r>
              <a:rPr lang="en-US" sz="1400" dirty="0">
                <a:solidFill>
                  <a:srgbClr val="000000"/>
                </a:solidFill>
                <a:effectLst/>
                <a:ea typeface="Calibri" panose="020F0502020204030204" pitchFamily="34" charset="0"/>
                <a:cs typeface="Times New Roman" panose="02020603050405020304" pitchFamily="18" charset="0"/>
              </a:rPr>
              <a:t> find ALS clinical trials approved by the Food and Drug Administration (FDA).</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u="sng" dirty="0">
                <a:solidFill>
                  <a:srgbClr val="075290"/>
                </a:solidFill>
                <a:effectLst/>
                <a:ea typeface="Calibri" panose="020F0502020204030204" pitchFamily="34" charset="0"/>
                <a:cs typeface="Times New Roman" panose="02020603050405020304" pitchFamily="18" charset="0"/>
                <a:hlinkClick r:id="rId3"/>
              </a:rPr>
              <a:t>I AM ALS:</a:t>
            </a:r>
            <a:r>
              <a:rPr lang="en-US" sz="1400" u="none" strike="noStrike" dirty="0">
                <a:solidFill>
                  <a:srgbClr val="075290"/>
                </a:solidFill>
                <a:effectLst/>
                <a:ea typeface="Calibri" panose="020F0502020204030204" pitchFamily="34" charset="0"/>
                <a:cs typeface="Times New Roman" panose="02020603050405020304" pitchFamily="18" charset="0"/>
                <a:hlinkClick r:id="rId3"/>
              </a:rPr>
              <a:t>external icon</a:t>
            </a:r>
            <a:r>
              <a:rPr lang="en-US" sz="1400" dirty="0">
                <a:solidFill>
                  <a:srgbClr val="000000"/>
                </a:solidFill>
                <a:effectLst/>
                <a:ea typeface="Calibri" panose="020F0502020204030204" pitchFamily="34" charset="0"/>
                <a:cs typeface="Times New Roman" panose="02020603050405020304" pitchFamily="18" charset="0"/>
              </a:rPr>
              <a:t> patient-led community that provides critical support and resources to patients, caregivers and loved ones.</a:t>
            </a:r>
          </a:p>
          <a:p>
            <a:pPr marR="0" lvl="0">
              <a:lnSpc>
                <a:spcPct val="107000"/>
              </a:lnSpc>
              <a:spcBef>
                <a:spcPts val="0"/>
              </a:spcBef>
              <a:spcAft>
                <a:spcPts val="800"/>
              </a:spcAft>
              <a:buSzPts val="1000"/>
              <a:tabLst>
                <a:tab pos="457200" algn="l"/>
              </a:tabLst>
            </a:pPr>
            <a:endParaRPr lang="en-US" sz="1400" dirty="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solidFill>
                  <a:srgbClr val="000000"/>
                </a:solidFill>
                <a:effectLst/>
                <a:ea typeface="Times New Roman" panose="02020603050405020304" pitchFamily="18" charset="0"/>
                <a:cs typeface="Times New Roman" panose="02020603050405020304" pitchFamily="18" charset="0"/>
              </a:rPr>
              <a:t>Financial and Medication Assistance for ALS:</a:t>
            </a:r>
            <a:r>
              <a:rPr lang="en-US" sz="1400" b="1" dirty="0">
                <a:ea typeface="Times New Roman" panose="02020603050405020304" pitchFamily="18" charset="0"/>
                <a:cs typeface="Times New Roman" panose="02020603050405020304" pitchFamily="18" charset="0"/>
              </a:rPr>
              <a:t> </a:t>
            </a:r>
            <a:r>
              <a:rPr lang="en-US" sz="1400" u="sng" dirty="0">
                <a:solidFill>
                  <a:srgbClr val="0563C1"/>
                </a:solidFill>
                <a:effectLst/>
                <a:ea typeface="Calibri" panose="020F0502020204030204" pitchFamily="34" charset="0"/>
                <a:cs typeface="Calibri" panose="020F0502020204030204" pitchFamily="34" charset="0"/>
                <a:hlinkClick r:id="rId4"/>
              </a:rPr>
              <a:t>https://www.needymeds.org/copay_diseases.taf?_function=summary&amp;disease_id=151&amp;disease_eng=Amyotrophic%20Lateral%20Sclerosis%20%28ALS%29&amp;dx=18&amp;drp=als</a:t>
            </a:r>
            <a:endParaRPr lang="en-US" sz="1400" dirty="0">
              <a:effectLst/>
              <a:ea typeface="Calibri" panose="020F0502020204030204" pitchFamily="34" charset="0"/>
              <a:cs typeface="Times New Roman" panose="02020603050405020304" pitchFamily="18"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 - </a:t>
            </a:r>
            <a:r>
              <a:rPr lang="en-US" sz="1800" b="1" dirty="0">
                <a:effectLst/>
                <a:latin typeface="Calibri" panose="020F0502020204030204" pitchFamily="34" charset="0"/>
                <a:ea typeface="Calibri" panose="020F0502020204030204" pitchFamily="34" charset="0"/>
                <a:cs typeface="Calibri" panose="020F0502020204030204" pitchFamily="34" charset="0"/>
              </a:rPr>
              <a:t>Organizations that support ALS patients and caregivers</a:t>
            </a:r>
            <a:endPar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1897958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E9F66D6-2427-254D-33A9-8B5A44FE7C37}"/>
              </a:ext>
            </a:extLst>
          </p:cNvPr>
          <p:cNvGrpSpPr/>
          <p:nvPr/>
        </p:nvGrpSpPr>
        <p:grpSpPr>
          <a:xfrm>
            <a:off x="3074801" y="965697"/>
            <a:ext cx="6002524" cy="3767908"/>
            <a:chOff x="3352800" y="935671"/>
            <a:chExt cx="6002524" cy="3767908"/>
          </a:xfrm>
        </p:grpSpPr>
        <p:pic>
          <p:nvPicPr>
            <p:cNvPr id="12" name="Picture 11" descr="A computer with a blank screen&#10;&#10;Description automatically generated with medium confidence">
              <a:extLst>
                <a:ext uri="{FF2B5EF4-FFF2-40B4-BE49-F238E27FC236}">
                  <a16:creationId xmlns:a16="http://schemas.microsoft.com/office/drawing/2014/main" id="{9005254A-7BE8-B024-219F-4D0F4E9175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21884CFD-30A8-CC37-1C83-5135CC02B015}"/>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7" name="object 7">
            <a:extLst>
              <a:ext uri="{FF2B5EF4-FFF2-40B4-BE49-F238E27FC236}">
                <a16:creationId xmlns:a16="http://schemas.microsoft.com/office/drawing/2014/main" id="{FED47A9C-A20C-EE40-B988-7E1053885A3D}"/>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1" name="object 3">
            <a:extLst>
              <a:ext uri="{FF2B5EF4-FFF2-40B4-BE49-F238E27FC236}">
                <a16:creationId xmlns:a16="http://schemas.microsoft.com/office/drawing/2014/main" id="{95B4B6AF-D53B-7442-BD20-FC60B6B45E63}"/>
              </a:ext>
            </a:extLst>
          </p:cNvPr>
          <p:cNvGrpSpPr/>
          <p:nvPr/>
        </p:nvGrpSpPr>
        <p:grpSpPr>
          <a:xfrm>
            <a:off x="-5" y="0"/>
            <a:ext cx="9144000" cy="935990"/>
            <a:chOff x="-5" y="3425808"/>
            <a:chExt cx="9144000" cy="935990"/>
          </a:xfrm>
        </p:grpSpPr>
        <p:sp>
          <p:nvSpPr>
            <p:cNvPr id="22" name="object 4">
              <a:extLst>
                <a:ext uri="{FF2B5EF4-FFF2-40B4-BE49-F238E27FC236}">
                  <a16:creationId xmlns:a16="http://schemas.microsoft.com/office/drawing/2014/main" id="{128359EF-05BE-E34B-9E25-6CE342B0D4D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4E286AC-D124-3348-B516-3DD19143B753}"/>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24" name="object 6">
              <a:extLst>
                <a:ext uri="{FF2B5EF4-FFF2-40B4-BE49-F238E27FC236}">
                  <a16:creationId xmlns:a16="http://schemas.microsoft.com/office/drawing/2014/main" id="{6824062B-4BFD-7343-BEAF-6F8B68C06CD9}"/>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25" name="object 7">
              <a:extLst>
                <a:ext uri="{FF2B5EF4-FFF2-40B4-BE49-F238E27FC236}">
                  <a16:creationId xmlns:a16="http://schemas.microsoft.com/office/drawing/2014/main" id="{25EAAAD4-F306-804E-98F9-99FDE7DDBD8B}"/>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26" name="object 8">
              <a:extLst>
                <a:ext uri="{FF2B5EF4-FFF2-40B4-BE49-F238E27FC236}">
                  <a16:creationId xmlns:a16="http://schemas.microsoft.com/office/drawing/2014/main" id="{8045B8B8-904E-594B-A3B4-15EC38ADBADB}"/>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28" name="Title 10">
            <a:extLst>
              <a:ext uri="{FF2B5EF4-FFF2-40B4-BE49-F238E27FC236}">
                <a16:creationId xmlns:a16="http://schemas.microsoft.com/office/drawing/2014/main" id="{7D486CAB-D207-4047-8BDD-35C17CA7200B}"/>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29" name="Title 10">
            <a:extLst>
              <a:ext uri="{FF2B5EF4-FFF2-40B4-BE49-F238E27FC236}">
                <a16:creationId xmlns:a16="http://schemas.microsoft.com/office/drawing/2014/main" id="{34717DF2-4687-3440-A572-20C6AC2640C4}"/>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0" name="object 14">
            <a:extLst>
              <a:ext uri="{FF2B5EF4-FFF2-40B4-BE49-F238E27FC236}">
                <a16:creationId xmlns:a16="http://schemas.microsoft.com/office/drawing/2014/main" id="{CFFE958E-80B0-014C-B13E-B636A5A374C5}"/>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599" y="232242"/>
            <a:ext cx="3040831" cy="450850"/>
          </a:xfrm>
          <a:prstGeom prst="rect">
            <a:avLst/>
          </a:prstGeom>
        </p:spPr>
      </p:pic>
      <p:sp>
        <p:nvSpPr>
          <p:cNvPr id="14" name="object 9">
            <a:extLst>
              <a:ext uri="{FF2B5EF4-FFF2-40B4-BE49-F238E27FC236}">
                <a16:creationId xmlns:a16="http://schemas.microsoft.com/office/drawing/2014/main" id="{A656FCBE-6E3E-2C67-08B2-0728CCA35E64}"/>
              </a:ext>
            </a:extLst>
          </p:cNvPr>
          <p:cNvSpPr txBox="1"/>
          <p:nvPr/>
        </p:nvSpPr>
        <p:spPr>
          <a:xfrm>
            <a:off x="66675" y="2792958"/>
            <a:ext cx="4376855"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indoor, computer&#10;&#10;Description automatically generated">
            <a:extLst>
              <a:ext uri="{FF2B5EF4-FFF2-40B4-BE49-F238E27FC236}">
                <a16:creationId xmlns:a16="http://schemas.microsoft.com/office/drawing/2014/main" id="{8757E489-43F6-1387-D6A9-62B7F46A7C20}"/>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17663"/>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12" name="TextBox 11">
            <a:extLst>
              <a:ext uri="{FF2B5EF4-FFF2-40B4-BE49-F238E27FC236}">
                <a16:creationId xmlns:a16="http://schemas.microsoft.com/office/drawing/2014/main" id="{3F0883A9-9ECB-089E-7166-1BD441AADC80}"/>
              </a:ext>
            </a:extLst>
          </p:cNvPr>
          <p:cNvSpPr txBox="1"/>
          <p:nvPr/>
        </p:nvSpPr>
        <p:spPr>
          <a:xfrm>
            <a:off x="377634" y="1266603"/>
            <a:ext cx="5489765" cy="1815882"/>
          </a:xfrm>
          <a:prstGeom prst="rect">
            <a:avLst/>
          </a:prstGeom>
          <a:noFill/>
        </p:spPr>
        <p:txBody>
          <a:bodyPr wrap="square" rtlCol="0">
            <a:spAutoFit/>
          </a:bodyPr>
          <a:lstStyle/>
          <a:p>
            <a:r>
              <a:rPr lang="en-US" sz="1600" dirty="0">
                <a:latin typeface="Arial Narrow" panose="020B0604020202020204" pitchFamily="34" charset="0"/>
              </a:rPr>
              <a:t>1. Communication with cultural awareness and humility  </a:t>
            </a:r>
          </a:p>
          <a:p>
            <a:endParaRPr lang="en-US" sz="1600" dirty="0">
              <a:latin typeface="Arial Narrow" panose="020B0604020202020204" pitchFamily="34" charset="0"/>
            </a:endParaRPr>
          </a:p>
          <a:p>
            <a:r>
              <a:rPr lang="en-US" sz="1600" dirty="0">
                <a:latin typeface="Arial Narrow" panose="020B0604020202020204" pitchFamily="34" charset="0"/>
              </a:rPr>
              <a:t>2. Communicating with a patient who is a healthcare professional</a:t>
            </a:r>
          </a:p>
          <a:p>
            <a:endParaRPr lang="en-US" sz="1600" dirty="0">
              <a:latin typeface="Arial Narrow" panose="020B0604020202020204" pitchFamily="34" charset="0"/>
            </a:endParaRPr>
          </a:p>
          <a:p>
            <a:r>
              <a:rPr lang="en-US" sz="1600" dirty="0">
                <a:latin typeface="Arial Narrow" panose="020B0604020202020204" pitchFamily="34" charset="0"/>
              </a:rPr>
              <a:t>3. Difficult conversations under difficulty circumstances when patient's wishes are not documented, and family members are not in agreement </a:t>
            </a:r>
          </a:p>
          <a:p>
            <a:endParaRPr lang="en-US" sz="16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ose-up of people shaking hands&#10;&#10;Description automatically generated">
            <a:extLst>
              <a:ext uri="{FF2B5EF4-FFF2-40B4-BE49-F238E27FC236}">
                <a16:creationId xmlns:a16="http://schemas.microsoft.com/office/drawing/2014/main" id="{E1BB9632-B191-F052-27A7-CF4FB913AAE7}"/>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5486400" cy="30777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7" name="TextBox 16">
            <a:extLst>
              <a:ext uri="{FF2B5EF4-FFF2-40B4-BE49-F238E27FC236}">
                <a16:creationId xmlns:a16="http://schemas.microsoft.com/office/drawing/2014/main" id="{381BBA69-482F-39F0-20CF-505670171E3E}"/>
              </a:ext>
            </a:extLst>
          </p:cNvPr>
          <p:cNvSpPr txBox="1"/>
          <p:nvPr/>
        </p:nvSpPr>
        <p:spPr>
          <a:xfrm>
            <a:off x="304482" y="1549150"/>
            <a:ext cx="5794565"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Narrow" panose="020B0604020202020204" pitchFamily="34" charset="0"/>
              </a:rPr>
              <a:t>Palliative care physician</a:t>
            </a:r>
          </a:p>
          <a:p>
            <a:pPr marL="285750" indent="-285750">
              <a:buFont typeface="Arial" panose="020B0604020202020204" pitchFamily="34" charset="0"/>
              <a:buChar char="•"/>
            </a:pPr>
            <a:r>
              <a:rPr lang="en-US" sz="1400" dirty="0">
                <a:latin typeface="Arial Narrow" panose="020B0604020202020204" pitchFamily="34" charset="0"/>
              </a:rPr>
              <a:t>Palliative care pharmacist</a:t>
            </a:r>
          </a:p>
          <a:p>
            <a:pPr marL="285750" indent="-285750">
              <a:buFont typeface="Arial" panose="020B0604020202020204" pitchFamily="34" charset="0"/>
              <a:buChar char="•"/>
            </a:pPr>
            <a:r>
              <a:rPr lang="en-US" sz="1400" dirty="0">
                <a:latin typeface="Arial Narrow" panose="020B0604020202020204" pitchFamily="34" charset="0"/>
              </a:rPr>
              <a:t>Palliative care nurse</a:t>
            </a:r>
          </a:p>
          <a:p>
            <a:pPr marL="285750" indent="-285750">
              <a:buFont typeface="Arial" panose="020B0604020202020204" pitchFamily="34" charset="0"/>
              <a:buChar char="•"/>
            </a:pPr>
            <a:r>
              <a:rPr lang="en-US" sz="1400" dirty="0">
                <a:latin typeface="Arial Narrow" panose="020B0604020202020204" pitchFamily="34" charset="0"/>
              </a:rPr>
              <a:t>Public health professional</a:t>
            </a:r>
          </a:p>
          <a:p>
            <a:pPr marL="285750" indent="-285750">
              <a:buFont typeface="Arial" panose="020B0604020202020204" pitchFamily="34" charset="0"/>
              <a:buChar char="•"/>
            </a:pPr>
            <a:r>
              <a:rPr lang="en-US" sz="1400" dirty="0">
                <a:latin typeface="Arial Narrow" panose="020B0604020202020204" pitchFamily="34" charset="0"/>
              </a:rPr>
              <a:t>Social worker</a:t>
            </a:r>
          </a:p>
          <a:p>
            <a:pPr marL="285750" indent="-285750">
              <a:buFont typeface="Arial" panose="020B0604020202020204" pitchFamily="34" charset="0"/>
              <a:buChar char="•"/>
            </a:pPr>
            <a:r>
              <a:rPr lang="en-US" sz="1400" dirty="0">
                <a:latin typeface="Arial Narrow" panose="020B0604020202020204" pitchFamily="34" charset="0"/>
              </a:rPr>
              <a:t>Psychologist</a:t>
            </a:r>
          </a:p>
          <a:p>
            <a:pPr marL="285750" indent="-285750">
              <a:buFont typeface="Arial" panose="020B0604020202020204" pitchFamily="34" charset="0"/>
              <a:buChar char="•"/>
            </a:pPr>
            <a:r>
              <a:rPr lang="en-US" sz="1400" dirty="0">
                <a:latin typeface="Arial Narrow" panose="020B0604020202020204" pitchFamily="34" charset="0"/>
              </a:rPr>
              <a:t>Nutritionist</a:t>
            </a:r>
          </a:p>
          <a:p>
            <a:pPr marL="285750" indent="-285750">
              <a:buFont typeface="Arial" panose="020B0604020202020204" pitchFamily="34" charset="0"/>
              <a:buChar char="•"/>
            </a:pPr>
            <a:r>
              <a:rPr lang="en-US" sz="1400" dirty="0">
                <a:latin typeface="Arial Narrow" panose="020B0604020202020204" pitchFamily="34" charset="0"/>
              </a:rPr>
              <a:t>Patient</a:t>
            </a:r>
          </a:p>
          <a:p>
            <a:pPr marL="285750" indent="-285750">
              <a:buFont typeface="Arial" panose="020B0604020202020204" pitchFamily="34" charset="0"/>
              <a:buChar char="•"/>
            </a:pPr>
            <a:r>
              <a:rPr lang="en-US" sz="1400" dirty="0">
                <a:latin typeface="Arial Narrow" panose="020B0604020202020204" pitchFamily="34" charset="0"/>
              </a:rPr>
              <a:t>Family</a:t>
            </a:r>
          </a:p>
          <a:p>
            <a:pPr marL="285750" indent="-285750">
              <a:buFont typeface="Arial" panose="020B0604020202020204" pitchFamily="34" charset="0"/>
              <a:buChar char="•"/>
            </a:pPr>
            <a:endParaRPr lang="en-US" sz="1400" dirty="0">
              <a:latin typeface="Arial Narrow" panose="020B0604020202020204" pitchFamily="34" charset="0"/>
            </a:endParaRPr>
          </a:p>
          <a:p>
            <a:pPr marL="285750" indent="-285750">
              <a:buFont typeface="Arial" panose="020B0604020202020204" pitchFamily="34" charset="0"/>
              <a:buChar char="•"/>
            </a:pPr>
            <a:endParaRPr lang="en-US" sz="1400" dirty="0">
              <a:latin typeface="Arial Narrow" panose="020B0604020202020204" pitchFamily="34" charset="0"/>
            </a:endParaRPr>
          </a:p>
          <a:p>
            <a:pPr marL="285750" indent="-285750">
              <a:buFont typeface="Arial" panose="020B0604020202020204" pitchFamily="34" charset="0"/>
              <a:buChar char="•"/>
            </a:pPr>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Interprofessional Clinic. </a:t>
            </a:r>
          </a:p>
          <a:p>
            <a:r>
              <a:rPr lang="en-US" sz="1400" dirty="0">
                <a:latin typeface="Arial Narrow" panose="020B0604020202020204" pitchFamily="34" charset="0"/>
                <a:cs typeface="Arial Narrow" panose="020B0604020202020204" pitchFamily="34" charset="0"/>
              </a:rPr>
              <a:t>You are a member of an interprofessional team, consisting of a physician, pharmacists, nurse practitioners, a psychologist, social workers, registered dieticians, and occupational therapists, that provides Home-Based Primary Care (HBPC), a service offered by the Veteran Affairs (VA). The team provides at home care visits as part of the HBPC service to homebound patients, and there are a few patients with Amyotrophic Lateral Sclerosis (ALS) cared for by the HBPC team.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a:t>
            </a:r>
            <a:r>
              <a:rPr lang="en-US" sz="1400" dirty="0">
                <a:latin typeface="Arial Narrow" panose="020B0604020202020204" pitchFamily="34" charset="0"/>
                <a:cs typeface="Arial Narrow" panose="020B0604020202020204" pitchFamily="34" charset="0"/>
              </a:rPr>
              <a:t>Today you and a HBPC physician have a home visit with </a:t>
            </a:r>
            <a:r>
              <a:rPr lang="en-US" sz="1400" dirty="0" err="1">
                <a:latin typeface="Arial Narrow" panose="020B0604020202020204" pitchFamily="34" charset="0"/>
                <a:cs typeface="Arial Narrow" panose="020B0604020202020204" pitchFamily="34" charset="0"/>
              </a:rPr>
              <a:t>Ayita</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Bitsilly</a:t>
            </a:r>
            <a:r>
              <a:rPr lang="en-US" sz="1400" dirty="0">
                <a:latin typeface="Arial Narrow" panose="020B0604020202020204" pitchFamily="34" charset="0"/>
                <a:cs typeface="Arial Narrow" panose="020B0604020202020204" pitchFamily="34" charset="0"/>
              </a:rPr>
              <a:t> – a retired Air Force pilot who was diagnosis with ALS 3 years ago, to assess and manage her pharmacotherapy needs. Also present at the visit is Mr. Jacy </a:t>
            </a:r>
            <a:r>
              <a:rPr lang="en-US" sz="1400" dirty="0" err="1">
                <a:latin typeface="Arial Narrow" panose="020B0604020202020204" pitchFamily="34" charset="0"/>
                <a:cs typeface="Arial Narrow" panose="020B0604020202020204" pitchFamily="34" charset="0"/>
              </a:rPr>
              <a:t>Bitsilly</a:t>
            </a:r>
            <a:r>
              <a:rPr lang="en-US" sz="1400" dirty="0">
                <a:latin typeface="Arial Narrow" panose="020B0604020202020204" pitchFamily="34" charset="0"/>
                <a:cs typeface="Arial Narrow" panose="020B0604020202020204" pitchFamily="34" charset="0"/>
              </a:rPr>
              <a:t> who expresses his concern for his wife’s wellbeing. Over the past few years since his wife’s diagnosis, he has been the sole caregiver. He expresses his concern for the progression of the disease. He notes that </a:t>
            </a:r>
            <a:r>
              <a:rPr lang="en-US" sz="1400" dirty="0" err="1">
                <a:latin typeface="Arial Narrow" panose="020B0604020202020204" pitchFamily="34" charset="0"/>
                <a:cs typeface="Arial Narrow" panose="020B0604020202020204" pitchFamily="34" charset="0"/>
              </a:rPr>
              <a:t>Ayita’s</a:t>
            </a:r>
            <a:r>
              <a:rPr lang="en-US" sz="1400" dirty="0">
                <a:latin typeface="Arial Narrow" panose="020B0604020202020204" pitchFamily="34" charset="0"/>
                <a:cs typeface="Arial Narrow" panose="020B0604020202020204" pitchFamily="34" charset="0"/>
              </a:rPr>
              <a:t> pain has been getting worse and that the morphine has not been lasting as long as it used to. He explains that in the past few weeks, </a:t>
            </a:r>
            <a:r>
              <a:rPr lang="en-US" sz="1400" dirty="0" err="1">
                <a:latin typeface="Arial Narrow" panose="020B0604020202020204" pitchFamily="34" charset="0"/>
                <a:cs typeface="Arial Narrow" panose="020B0604020202020204" pitchFamily="34" charset="0"/>
              </a:rPr>
              <a:t>Ayita</a:t>
            </a:r>
            <a:r>
              <a:rPr lang="en-US" sz="1400" dirty="0">
                <a:latin typeface="Arial Narrow" panose="020B0604020202020204" pitchFamily="34" charset="0"/>
                <a:cs typeface="Arial Narrow" panose="020B0604020202020204" pitchFamily="34" charset="0"/>
              </a:rPr>
              <a:t> has had increased difficulty walking and trips quite often. She prefers to not use her walker and he has caught her from falling several times. He has also noticed that she has had more difficulty feeding herself.</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a:t>
            </a:r>
            <a:r>
              <a:rPr lang="en-US" sz="1400" dirty="0">
                <a:latin typeface="Arial Narrow" panose="020B0604020202020204" pitchFamily="34" charset="0"/>
                <a:cs typeface="Arial Narrow" panose="020B0604020202020204" pitchFamily="34" charset="0"/>
              </a:rPr>
              <a:t>: Palliative care pharmacologic management / uncontrolled pain, mild upper extremity weakness, moderate-severe lower extremity weakness, and progression of disease.</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3841"/>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Name</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Ayita</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Bitsilly</a:t>
            </a:r>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Female</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54-years-old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Native American (Navajo)</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She is married and has a 14-year-old male child. She has 4 younger siblings who live on the reservation.</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4th grade schoolteacher after retiring from the USAF. No longer employed as of 2019.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Retired military and has TRICARE for Life health insurance coverage.</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99413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66700" y="1410483"/>
            <a:ext cx="8610599"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Ayita</a:t>
            </a:r>
            <a:r>
              <a:rPr lang="en-US" sz="1400" dirty="0">
                <a:latin typeface="Arial Narrow" panose="020B0604020202020204" pitchFamily="34" charset="0"/>
                <a:cs typeface="Arial Narrow" panose="020B0604020202020204" pitchFamily="34" charset="0"/>
              </a:rPr>
              <a:t> lives with her husband Jacy and 14-year-old son </a:t>
            </a:r>
            <a:r>
              <a:rPr lang="en-US" sz="1400" dirty="0" err="1">
                <a:latin typeface="Arial Narrow" panose="020B0604020202020204" pitchFamily="34" charset="0"/>
                <a:cs typeface="Arial Narrow" panose="020B0604020202020204" pitchFamily="34" charset="0"/>
              </a:rPr>
              <a:t>Hakan</a:t>
            </a:r>
            <a:r>
              <a:rPr lang="en-US" sz="1400" dirty="0">
                <a:latin typeface="Arial Narrow" panose="020B0604020202020204" pitchFamily="34" charset="0"/>
                <a:cs typeface="Arial Narrow" panose="020B0604020202020204" pitchFamily="34" charset="0"/>
              </a:rPr>
              <a:t> in Tucson. She retired from the USAF in 2012 and has VA health care. Mr. Jacy </a:t>
            </a:r>
            <a:r>
              <a:rPr lang="en-US" sz="1400" dirty="0" err="1">
                <a:latin typeface="Arial Narrow" panose="020B0604020202020204" pitchFamily="34" charset="0"/>
                <a:cs typeface="Arial Narrow" panose="020B0604020202020204" pitchFamily="34" charset="0"/>
              </a:rPr>
              <a:t>Bitsilly</a:t>
            </a:r>
            <a:r>
              <a:rPr lang="en-US" sz="1400" dirty="0">
                <a:latin typeface="Arial Narrow" panose="020B0604020202020204" pitchFamily="34" charset="0"/>
                <a:cs typeface="Arial Narrow" panose="020B0604020202020204" pitchFamily="34" charset="0"/>
              </a:rPr>
              <a:t> expresses his concern for his wife’s wellbeing. Over the past few years since his wife’s diagnosis, he has been the sole caregiver.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Unable to work, has disability coverage and TRICARE for Life insurance.</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Economically stable, limited social interactions/context.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She has uncontrolled pain, mild upper extremity weakness, moderate-severe lower extremity weakness, and is worried about the progression of her disease and how much time she will have to spend time with her son.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Christianity with traditional Navajo practices.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Traditional Navajo practices.</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246221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 </a:t>
            </a:r>
            <a:r>
              <a:rPr lang="en-US" sz="1400" dirty="0">
                <a:latin typeface="Arial Narrow" panose="020B0604020202020204" pitchFamily="34" charset="0"/>
                <a:cs typeface="Arial Narrow" panose="020B0604020202020204" pitchFamily="34" charset="0"/>
              </a:rPr>
              <a:t>Retired Lieutenant </a:t>
            </a:r>
            <a:r>
              <a:rPr lang="en-US" sz="1400" dirty="0" err="1">
                <a:latin typeface="Arial Narrow" panose="020B0604020202020204" pitchFamily="34" charset="0"/>
                <a:cs typeface="Arial Narrow" panose="020B0604020202020204" pitchFamily="34" charset="0"/>
              </a:rPr>
              <a:t>Ayita</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Bitsilly</a:t>
            </a:r>
            <a:r>
              <a:rPr lang="en-US" sz="1400" dirty="0">
                <a:latin typeface="Arial Narrow" panose="020B0604020202020204" pitchFamily="34" charset="0"/>
                <a:cs typeface="Arial Narrow" panose="020B0604020202020204" pitchFamily="34" charset="0"/>
              </a:rPr>
              <a:t> is a 54-year-old female Veteran with a history of diabetes and seen today with severe (9 out of 10) pain that is not well controlled with PRN morphine, worsening lower extremity weakness who often trips (no falls), and ALS disease progression. </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She was diagnosed with ALS 3 years ago, shortly after retiring from the United States Airforce as a pilot. Her ALS has had a relatively slow progression but recently, over the past few weeks, she has been experiencing worsening of symptoms. She has increased difficulty walking, muscle spasms and has been tripping more frequently. Her husband expresses his concern for </a:t>
            </a:r>
            <a:r>
              <a:rPr lang="en-US" sz="1400" dirty="0" err="1">
                <a:latin typeface="Arial Narrow" panose="020B0604020202020204" pitchFamily="34" charset="0"/>
                <a:cs typeface="Arial Narrow" panose="020B0604020202020204" pitchFamily="34" charset="0"/>
              </a:rPr>
              <a:t>Ayita’s</a:t>
            </a:r>
            <a:r>
              <a:rPr lang="en-US" sz="1400" dirty="0">
                <a:latin typeface="Arial Narrow" panose="020B0604020202020204" pitchFamily="34" charset="0"/>
                <a:cs typeface="Arial Narrow" panose="020B0604020202020204" pitchFamily="34" charset="0"/>
              </a:rPr>
              <a:t> physical decline.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81000" y="1047750"/>
            <a:ext cx="8382000" cy="530709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t>
            </a:r>
            <a:r>
              <a:rPr lang="en-US" sz="1400" i="1" dirty="0">
                <a:latin typeface="Arial Narrow" panose="020B0604020202020204" pitchFamily="34" charset="0"/>
                <a:cs typeface="Arial Narrow" panose="020B0604020202020204" pitchFamily="34" charset="0"/>
              </a:rPr>
              <a:t>(from physician’s home visit the day before)</a:t>
            </a:r>
            <a:r>
              <a:rPr lang="en-US" sz="1400" dirty="0">
                <a:latin typeface="Arial Narrow" panose="020B0604020202020204" pitchFamily="34" charset="0"/>
                <a:cs typeface="Arial Narrow" panose="020B0604020202020204" pitchFamily="34" charset="0"/>
              </a:rPr>
              <a:t>: </a:t>
            </a:r>
            <a:endParaRPr lang="en-US" sz="1400" i="1" dirty="0">
              <a:latin typeface="Arial Narrow" panose="020B0604020202020204" pitchFamily="34" charset="0"/>
              <a:cs typeface="Arial Narrow" panose="020B0604020202020204" pitchFamily="34" charset="0"/>
            </a:endParaRPr>
          </a:p>
          <a:p>
            <a:pPr lvl="1"/>
            <a:r>
              <a:rPr lang="en-US" sz="1400" u="sng" dirty="0">
                <a:latin typeface="Arial Narrow" panose="020B0604020202020204" pitchFamily="34" charset="0"/>
                <a:cs typeface="Arial Narrow" panose="020B0604020202020204" pitchFamily="34" charset="0"/>
              </a:rPr>
              <a:t>Vital Signs</a:t>
            </a:r>
            <a:r>
              <a:rPr lang="en-US" sz="1400" dirty="0">
                <a:latin typeface="Arial Narrow" panose="020B0604020202020204" pitchFamily="34" charset="0"/>
                <a:cs typeface="Arial Narrow" panose="020B0604020202020204" pitchFamily="34" charset="0"/>
              </a:rPr>
              <a:t>: </a:t>
            </a:r>
          </a:p>
          <a:p>
            <a:pPr lvl="1"/>
            <a:r>
              <a:rPr lang="en-US" sz="1400" u="sng" dirty="0" err="1">
                <a:latin typeface="Arial Narrow" panose="020B0604020202020204" pitchFamily="34" charset="0"/>
                <a:cs typeface="Arial Narrow" panose="020B0604020202020204" pitchFamily="34" charset="0"/>
              </a:rPr>
              <a:t>Ht</a:t>
            </a:r>
            <a:r>
              <a:rPr lang="en-US" sz="1400" dirty="0">
                <a:latin typeface="Arial Narrow" panose="020B0604020202020204" pitchFamily="34" charset="0"/>
                <a:cs typeface="Arial Narrow" panose="020B0604020202020204" pitchFamily="34" charset="0"/>
              </a:rPr>
              <a:t>: 5ft 4in; </a:t>
            </a:r>
            <a:r>
              <a:rPr lang="en-US" sz="1400" u="sng" dirty="0" err="1">
                <a:latin typeface="Arial Narrow" panose="020B0604020202020204" pitchFamily="34" charset="0"/>
                <a:cs typeface="Arial Narrow" panose="020B0604020202020204" pitchFamily="34" charset="0"/>
              </a:rPr>
              <a:t>Wt</a:t>
            </a:r>
            <a:r>
              <a:rPr lang="en-US" sz="1400" dirty="0">
                <a:latin typeface="Arial Narrow" panose="020B0604020202020204" pitchFamily="34" charset="0"/>
                <a:cs typeface="Arial Narrow" panose="020B0604020202020204" pitchFamily="34" charset="0"/>
              </a:rPr>
              <a:t>: 154 </a:t>
            </a:r>
            <a:r>
              <a:rPr lang="en-US" sz="1400" dirty="0" err="1">
                <a:latin typeface="Arial Narrow" panose="020B0604020202020204" pitchFamily="34" charset="0"/>
                <a:cs typeface="Arial Narrow" panose="020B0604020202020204" pitchFamily="34" charset="0"/>
              </a:rPr>
              <a:t>lbs</a:t>
            </a:r>
            <a:r>
              <a:rPr lang="en-US" sz="1400" dirty="0">
                <a:latin typeface="Arial Narrow" panose="020B0604020202020204" pitchFamily="34" charset="0"/>
                <a:cs typeface="Arial Narrow" panose="020B0604020202020204" pitchFamily="34" charset="0"/>
              </a:rPr>
              <a:t>; </a:t>
            </a:r>
          </a:p>
          <a:p>
            <a:pPr lvl="1"/>
            <a:r>
              <a:rPr lang="en-US" sz="1400" u="sng" dirty="0">
                <a:latin typeface="Arial Narrow" panose="020B0604020202020204" pitchFamily="34" charset="0"/>
                <a:cs typeface="Arial Narrow" panose="020B0604020202020204" pitchFamily="34" charset="0"/>
              </a:rPr>
              <a:t>Pulse</a:t>
            </a:r>
            <a:r>
              <a:rPr lang="en-US" sz="1400" dirty="0">
                <a:latin typeface="Arial Narrow" panose="020B0604020202020204" pitchFamily="34" charset="0"/>
                <a:cs typeface="Arial Narrow" panose="020B0604020202020204" pitchFamily="34" charset="0"/>
              </a:rPr>
              <a:t>: 92; </a:t>
            </a:r>
          </a:p>
          <a:p>
            <a:pPr lvl="1"/>
            <a:r>
              <a:rPr lang="en-US" sz="1400" u="sng" dirty="0">
                <a:latin typeface="Arial Narrow" panose="020B0604020202020204" pitchFamily="34" charset="0"/>
                <a:cs typeface="Arial Narrow" panose="020B0604020202020204" pitchFamily="34" charset="0"/>
              </a:rPr>
              <a:t>BP</a:t>
            </a:r>
            <a:r>
              <a:rPr lang="en-US" sz="1400" dirty="0">
                <a:latin typeface="Arial Narrow" panose="020B0604020202020204" pitchFamily="34" charset="0"/>
                <a:cs typeface="Arial Narrow" panose="020B0604020202020204" pitchFamily="34" charset="0"/>
              </a:rPr>
              <a:t>: 140/73; </a:t>
            </a:r>
          </a:p>
          <a:p>
            <a:pPr lvl="1"/>
            <a:r>
              <a:rPr lang="en-US" sz="1400" u="sng" dirty="0">
                <a:latin typeface="Arial Narrow" panose="020B0604020202020204" pitchFamily="34" charset="0"/>
                <a:cs typeface="Arial Narrow" panose="020B0604020202020204" pitchFamily="34" charset="0"/>
              </a:rPr>
              <a:t>Respiratory Rate</a:t>
            </a:r>
            <a:r>
              <a:rPr lang="en-US" sz="1400" dirty="0">
                <a:latin typeface="Arial Narrow" panose="020B0604020202020204" pitchFamily="34" charset="0"/>
                <a:cs typeface="Arial Narrow" panose="020B0604020202020204" pitchFamily="34" charset="0"/>
              </a:rPr>
              <a:t>: 18</a:t>
            </a:r>
          </a:p>
          <a:p>
            <a:pPr lvl="1"/>
            <a:r>
              <a:rPr lang="en-US" sz="1400" u="sng" dirty="0">
                <a:latin typeface="Arial Narrow" panose="020B0604020202020204" pitchFamily="34" charset="0"/>
                <a:cs typeface="Arial Narrow" panose="020B0604020202020204" pitchFamily="34" charset="0"/>
              </a:rPr>
              <a:t>General</a:t>
            </a:r>
            <a:r>
              <a:rPr lang="en-US" sz="1400" dirty="0">
                <a:latin typeface="Arial Narrow" panose="020B0604020202020204" pitchFamily="34" charset="0"/>
                <a:cs typeface="Arial Narrow" panose="020B0604020202020204" pitchFamily="34" charset="0"/>
              </a:rPr>
              <a:t>: Female in pain, lying in a hospital bed in her living room. She answers questions and nods or shakes her head for yes/no answers. She is in clear pain as she is gently examined.</a:t>
            </a:r>
          </a:p>
          <a:p>
            <a:pPr lvl="1"/>
            <a:r>
              <a:rPr lang="en-US" sz="1400" u="sng" dirty="0">
                <a:latin typeface="Arial Narrow" panose="020B0604020202020204" pitchFamily="34" charset="0"/>
                <a:cs typeface="Arial Narrow" panose="020B0604020202020204" pitchFamily="34" charset="0"/>
              </a:rPr>
              <a:t>Neurologic</a:t>
            </a:r>
            <a:r>
              <a:rPr lang="en-US" sz="1400" dirty="0">
                <a:latin typeface="Arial Narrow" panose="020B0604020202020204" pitchFamily="34" charset="0"/>
                <a:cs typeface="Arial Narrow" panose="020B0604020202020204" pitchFamily="34" charset="0"/>
              </a:rPr>
              <a:t>: Alert, oriented to person, place, and time. Her reflexes are brisk, with several beats of clonus in her upper extremities. She has a Babinski sign on the right foot, and a Hoffman’s sign in her right thumb and index finger. </a:t>
            </a:r>
          </a:p>
          <a:p>
            <a:pPr lvl="1"/>
            <a:r>
              <a:rPr lang="en-US" sz="1400" u="sng" dirty="0">
                <a:latin typeface="Arial Narrow" panose="020B0604020202020204" pitchFamily="34" charset="0"/>
                <a:cs typeface="Arial Narrow" panose="020B0604020202020204" pitchFamily="34" charset="0"/>
              </a:rPr>
              <a:t>Musculoskeletal</a:t>
            </a:r>
            <a:r>
              <a:rPr lang="en-US" sz="1400" dirty="0">
                <a:latin typeface="Arial Narrow" panose="020B0604020202020204" pitchFamily="34" charset="0"/>
                <a:cs typeface="Arial Narrow" panose="020B0604020202020204" pitchFamily="34" charset="0"/>
              </a:rPr>
              <a:t>: Upper and lower extremity muscles show atrophy and some muscle fasciculations in her thighs and calves. </a:t>
            </a:r>
          </a:p>
          <a:p>
            <a:pPr lvl="1"/>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No decubitus ulcers nor evidence of skin breakdown.</a:t>
            </a:r>
          </a:p>
          <a:p>
            <a:pPr lvl="1"/>
            <a:r>
              <a:rPr lang="en-US" sz="1400" u="sng" dirty="0">
                <a:latin typeface="Arial Narrow" panose="020B0604020202020204" pitchFamily="34" charset="0"/>
                <a:cs typeface="Arial Narrow" panose="020B0604020202020204" pitchFamily="34" charset="0"/>
              </a:rPr>
              <a:t>Lungs</a:t>
            </a:r>
            <a:r>
              <a:rPr lang="en-US" sz="1400" dirty="0">
                <a:latin typeface="Arial Narrow" panose="020B0604020202020204" pitchFamily="34" charset="0"/>
                <a:cs typeface="Arial Narrow" panose="020B0604020202020204" pitchFamily="34" charset="0"/>
              </a:rPr>
              <a:t>: Shallow respirations.</a:t>
            </a:r>
          </a:p>
          <a:p>
            <a:pPr lvl="1"/>
            <a:r>
              <a:rPr lang="en-US" sz="1400" u="sng" dirty="0">
                <a:latin typeface="Arial Narrow" panose="020B0604020202020204" pitchFamily="34" charset="0"/>
                <a:cs typeface="Arial Narrow" panose="020B0604020202020204" pitchFamily="34" charset="0"/>
              </a:rPr>
              <a:t>Heart</a:t>
            </a:r>
            <a:r>
              <a:rPr lang="en-US" sz="1400" dirty="0">
                <a:latin typeface="Arial Narrow" panose="020B0604020202020204" pitchFamily="34" charset="0"/>
                <a:cs typeface="Arial Narrow" panose="020B0604020202020204" pitchFamily="34" charset="0"/>
              </a:rPr>
              <a:t>: Tachycardia at 92, no murmurs.</a:t>
            </a:r>
          </a:p>
          <a:p>
            <a:pPr lvl="1"/>
            <a:r>
              <a:rPr lang="en-US" sz="1400" u="sng" dirty="0">
                <a:latin typeface="Arial Narrow" panose="020B0604020202020204" pitchFamily="34" charset="0"/>
                <a:cs typeface="Arial Narrow" panose="020B0604020202020204" pitchFamily="34" charset="0"/>
              </a:rPr>
              <a:t>Abdomen</a:t>
            </a:r>
            <a:r>
              <a:rPr lang="en-US" sz="1400" dirty="0">
                <a:latin typeface="Arial Narrow" panose="020B0604020202020204" pitchFamily="34" charset="0"/>
                <a:cs typeface="Arial Narrow" panose="020B0604020202020204" pitchFamily="34" charset="0"/>
              </a:rPr>
              <a:t>: Bowel sounds are present. No masses.</a:t>
            </a:r>
          </a:p>
          <a:p>
            <a:pPr lvl="1"/>
            <a:r>
              <a:rPr lang="en-US" sz="1400" u="sng" dirty="0">
                <a:latin typeface="Arial Narrow" panose="020B0604020202020204" pitchFamily="34" charset="0"/>
                <a:cs typeface="Arial Narrow" panose="020B0604020202020204" pitchFamily="34" charset="0"/>
              </a:rPr>
              <a:t>Genital</a:t>
            </a:r>
            <a:r>
              <a:rPr lang="en-US" sz="1400" dirty="0">
                <a:latin typeface="Arial Narrow" panose="020B0604020202020204" pitchFamily="34" charset="0"/>
                <a:cs typeface="Arial Narrow" panose="020B0604020202020204" pitchFamily="34" charset="0"/>
              </a:rPr>
              <a:t>: Declined.</a:t>
            </a:r>
          </a:p>
          <a:p>
            <a:pPr lvl="1"/>
            <a:r>
              <a:rPr lang="en-US" sz="1400" u="sng" dirty="0">
                <a:latin typeface="Arial Narrow" panose="020B0604020202020204" pitchFamily="34" charset="0"/>
                <a:cs typeface="Arial Narrow" panose="020B0604020202020204" pitchFamily="34" charset="0"/>
              </a:rPr>
              <a:t>Rectal</a:t>
            </a:r>
            <a:r>
              <a:rPr lang="en-US" sz="1400" dirty="0">
                <a:latin typeface="Arial Narrow" panose="020B0604020202020204" pitchFamily="34" charset="0"/>
                <a:cs typeface="Arial Narrow" panose="020B0604020202020204" pitchFamily="34" charset="0"/>
              </a:rPr>
              <a:t>: Declined. The stool is hemoccult negative.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7871</TotalTime>
  <Words>2518</Words>
  <Application>Microsoft Macintosh PowerPoint</Application>
  <PresentationFormat>On-screen Show (16:9)</PresentationFormat>
  <Paragraphs>264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Arial Narrow</vt:lpstr>
      <vt:lpstr>Arial Rounded MT Bold</vt:lpstr>
      <vt:lpstr>Calibri</vt:lpstr>
      <vt:lpstr>Proxima Nova Condensed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66</cp:revision>
  <cp:lastPrinted>2022-06-22T17:08:54Z</cp:lastPrinted>
  <dcterms:created xsi:type="dcterms:W3CDTF">2022-02-03T17:38:39Z</dcterms:created>
  <dcterms:modified xsi:type="dcterms:W3CDTF">2022-07-19T19:41:53Z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