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1" r:id="rId3"/>
    <p:sldId id="266" r:id="rId4"/>
    <p:sldId id="260" r:id="rId5"/>
    <p:sldId id="257" r:id="rId6"/>
    <p:sldId id="297" r:id="rId7"/>
    <p:sldId id="283" r:id="rId8"/>
    <p:sldId id="267" r:id="rId9"/>
    <p:sldId id="269" r:id="rId10"/>
    <p:sldId id="294" r:id="rId11"/>
    <p:sldId id="293" r:id="rId12"/>
    <p:sldId id="270" r:id="rId13"/>
    <p:sldId id="295" r:id="rId14"/>
    <p:sldId id="268" r:id="rId15"/>
    <p:sldId id="285" r:id="rId16"/>
    <p:sldId id="272" r:id="rId17"/>
    <p:sldId id="273" r:id="rId18"/>
    <p:sldId id="274" r:id="rId19"/>
    <p:sldId id="296" r:id="rId20"/>
    <p:sldId id="275" r:id="rId21"/>
    <p:sldId id="262" r:id="rId22"/>
    <p:sldId id="263" r:id="rId23"/>
    <p:sldId id="276" r:id="rId24"/>
    <p:sldId id="277" r:id="rId25"/>
    <p:sldId id="278" r:id="rId26"/>
    <p:sldId id="279" r:id="rId27"/>
    <p:sldId id="282" r:id="rId28"/>
    <p:sldId id="280" r:id="rId29"/>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C4834C-71CA-4302-82C1-027B5B153D2B}" name="Rebecca Tardiff" initials="RT" userId="S-1-5-21-48521506-155455779-1838369846-12347" providerId="AD"/>
  <p188:author id="{8443ED59-20C7-4FDF-8DCA-8A14D1AA1C8C}" name="Microsoft Office User" initials="MOU" userId="Microsoft Office 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5B"/>
    <a:srgbClr val="EFEBDE"/>
    <a:srgbClr val="E0CCB8"/>
    <a:srgbClr val="001A47"/>
    <a:srgbClr val="F0E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86"/>
    <p:restoredTop sz="94830"/>
  </p:normalViewPr>
  <p:slideViewPr>
    <p:cSldViewPr>
      <p:cViewPr varScale="1">
        <p:scale>
          <a:sx n="154" d="100"/>
          <a:sy n="154" d="100"/>
        </p:scale>
        <p:origin x="216" y="31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107996"/>
          </a:xfrm>
          <a:prstGeom prst="rect">
            <a:avLst/>
          </a:prstGeom>
        </p:spPr>
        <p:txBody>
          <a:bodyPr wrap="square" lIns="0" tIns="0" rIns="0" bIns="0">
            <a:spAutoFit/>
          </a:bodyPr>
          <a:lstStyle>
            <a:lvl1pPr>
              <a:defRPr b="0" i="0">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13122" y="0"/>
            <a:ext cx="9121504" cy="5143499"/>
          </a:xfrm>
          <a:prstGeom prst="rect">
            <a:avLst/>
          </a:prstGeom>
        </p:spPr>
      </p:pic>
      <p:pic>
        <p:nvPicPr>
          <p:cNvPr id="17" name="bg object 17"/>
          <p:cNvPicPr/>
          <p:nvPr/>
        </p:nvPicPr>
        <p:blipFill>
          <a:blip r:embed="rId3" cstate="screen">
            <a:extLst>
              <a:ext uri="{28A0092B-C50C-407E-A947-70E740481C1C}">
                <a14:useLocalDpi xmlns:a14="http://schemas.microsoft.com/office/drawing/2010/main"/>
              </a:ext>
            </a:extLst>
          </a:blip>
          <a:stretch>
            <a:fillRect/>
          </a:stretch>
        </p:blipFill>
        <p:spPr>
          <a:xfrm>
            <a:off x="5812993" y="2313343"/>
            <a:ext cx="2421251" cy="358978"/>
          </a:xfrm>
          <a:prstGeom prst="rect">
            <a:avLst/>
          </a:prstGeom>
        </p:spPr>
      </p:pic>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screen">
            <a:extLst>
              <a:ext uri="{28A0092B-C50C-407E-A947-70E740481C1C}">
                <a14:useLocalDpi xmlns:a14="http://schemas.microsoft.com/office/drawing/2010/main"/>
              </a:ext>
            </a:extLst>
          </a:blip>
          <a:stretch>
            <a:fillRect/>
          </a:stretch>
        </p:blipFill>
        <p:spPr>
          <a:xfrm>
            <a:off x="11252" y="0"/>
            <a:ext cx="9121500" cy="5143499"/>
          </a:xfrm>
          <a:prstGeom prst="rect">
            <a:avLst/>
          </a:prstGeom>
        </p:spPr>
      </p:pic>
      <p:sp>
        <p:nvSpPr>
          <p:cNvPr id="2" name="Holder 2"/>
          <p:cNvSpPr>
            <a:spLocks noGrp="1"/>
          </p:cNvSpPr>
          <p:nvPr>
            <p:ph type="title"/>
          </p:nvPr>
        </p:nvSpPr>
        <p:spPr>
          <a:xfrm>
            <a:off x="830285" y="686817"/>
            <a:ext cx="7483429" cy="1122680"/>
          </a:xfrm>
          <a:prstGeom prst="rect">
            <a:avLst/>
          </a:prstGeom>
        </p:spPr>
        <p:txBody>
          <a:bodyPr wrap="square" lIns="0" tIns="0" rIns="0" bIns="0">
            <a:spAutoFit/>
          </a:bodyPr>
          <a:lstStyle>
            <a:lvl1pPr>
              <a:defRPr sz="7200" b="1" i="0">
                <a:solidFill>
                  <a:srgbClr val="231F20"/>
                </a:solidFill>
                <a:latin typeface="Proxima Nova Condensed"/>
                <a:cs typeface="Proxima Nova Condensed"/>
              </a:defRPr>
            </a:lvl1pPr>
          </a:lstStyle>
          <a:p>
            <a:endParaRPr dirty="0"/>
          </a:p>
        </p:txBody>
      </p:sp>
      <p:sp>
        <p:nvSpPr>
          <p:cNvPr id="3" name="Holder 3"/>
          <p:cNvSpPr>
            <a:spLocks noGrp="1"/>
          </p:cNvSpPr>
          <p:nvPr>
            <p:ph type="body" idx="1"/>
          </p:nvPr>
        </p:nvSpPr>
        <p:spPr>
          <a:xfrm>
            <a:off x="457200" y="1183005"/>
            <a:ext cx="822960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7/19/22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Arial Narrow" panose="020B0604020202020204" pitchFamily="34" charset="0"/>
          <a:ea typeface="+mj-ea"/>
          <a:cs typeface="Arial Narrow"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cancer.org/treatment/children-and-cancer/when-a-family-member-has-cancer/dealing-with-parents-terminal-illness/single-parent-dying.html" TargetMode="External"/><Relationship Id="rId7" Type="http://schemas.openxmlformats.org/officeDocument/2006/relationships/hyperlink" Target="http://www.cancer.org/" TargetMode="External"/><Relationship Id="rId2" Type="http://schemas.openxmlformats.org/officeDocument/2006/relationships/hyperlink" Target="https://www.cancer.org/treatment/children-and-cancer/when-a-family-member-has-cancer/dealing-with-parents-terminal-illness/why-tell-child.html" TargetMode="External"/><Relationship Id="rId1" Type="http://schemas.openxmlformats.org/officeDocument/2006/relationships/slideLayout" Target="../slideLayouts/slideLayout5.xml"/><Relationship Id="rId6" Type="http://schemas.openxmlformats.org/officeDocument/2006/relationships/hyperlink" Target="http://www.singletonmoms.org/" TargetMode="External"/><Relationship Id="rId5" Type="http://schemas.openxmlformats.org/officeDocument/2006/relationships/hyperlink" Target="https://esme.com/resources/wellness/a-focus-on-cancer-resources" TargetMode="External"/><Relationship Id="rId4" Type="http://schemas.openxmlformats.org/officeDocument/2006/relationships/hyperlink" Target="https://www.casadelosninos.org/about/history-2/"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hyperlink" Target="http://aging.arizona.ed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rgbClr val="EFEBDE"/>
            </a:gs>
            <a:gs pos="83000">
              <a:schemeClr val="bg2"/>
            </a:gs>
            <a:gs pos="100000">
              <a:schemeClr val="bg2"/>
            </a:gs>
          </a:gsLst>
          <a:lin ang="5400000" scaled="1"/>
          <a:tileRect/>
        </a:gradFill>
        <a:effectLst/>
      </p:bgPr>
    </p:bg>
    <p:spTree>
      <p:nvGrpSpPr>
        <p:cNvPr id="1" name=""/>
        <p:cNvGrpSpPr/>
        <p:nvPr/>
      </p:nvGrpSpPr>
      <p:grpSpPr>
        <a:xfrm>
          <a:off x="0" y="0"/>
          <a:ext cx="0" cy="0"/>
          <a:chOff x="0" y="0"/>
          <a:chExt cx="0" cy="0"/>
        </a:xfrm>
      </p:grpSpPr>
      <p:grpSp>
        <p:nvGrpSpPr>
          <p:cNvPr id="2" name="object 2"/>
          <p:cNvGrpSpPr/>
          <p:nvPr/>
        </p:nvGrpSpPr>
        <p:grpSpPr>
          <a:xfrm>
            <a:off x="0" y="3831"/>
            <a:ext cx="9144525" cy="5139669"/>
            <a:chOff x="-5" y="0"/>
            <a:chExt cx="9144525" cy="5139669"/>
          </a:xfrm>
        </p:grpSpPr>
        <p:sp>
          <p:nvSpPr>
            <p:cNvPr id="4" name="object 4"/>
            <p:cNvSpPr/>
            <p:nvPr/>
          </p:nvSpPr>
          <p:spPr>
            <a:xfrm>
              <a:off x="0" y="0"/>
              <a:ext cx="9144000" cy="935990"/>
            </a:xfrm>
            <a:custGeom>
              <a:avLst/>
              <a:gdLst/>
              <a:ahLst/>
              <a:cxnLst/>
              <a:rect l="l" t="t" r="r" b="b"/>
              <a:pathLst>
                <a:path w="9144000" h="935990">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5" name="object 5"/>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6" name="object 6"/>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7" name="object 7"/>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8" name="object 8"/>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sp>
          <p:nvSpPr>
            <p:cNvPr id="9" name="object 9"/>
            <p:cNvSpPr/>
            <p:nvPr/>
          </p:nvSpPr>
          <p:spPr>
            <a:xfrm>
              <a:off x="0" y="4203677"/>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10" name="object 10"/>
            <p:cNvSpPr/>
            <p:nvPr/>
          </p:nvSpPr>
          <p:spPr>
            <a:xfrm>
              <a:off x="8172106" y="4203679"/>
              <a:ext cx="972185" cy="935990"/>
            </a:xfrm>
            <a:custGeom>
              <a:avLst/>
              <a:gdLst/>
              <a:ahLst/>
              <a:cxnLst/>
              <a:rect l="l" t="t" r="r" b="b"/>
              <a:pathLst>
                <a:path w="972184" h="935989">
                  <a:moveTo>
                    <a:pt x="971892" y="0"/>
                  </a:moveTo>
                  <a:lnTo>
                    <a:pt x="0" y="0"/>
                  </a:lnTo>
                  <a:lnTo>
                    <a:pt x="531444" y="935494"/>
                  </a:lnTo>
                  <a:lnTo>
                    <a:pt x="971892" y="935494"/>
                  </a:lnTo>
                  <a:lnTo>
                    <a:pt x="971892" y="0"/>
                  </a:lnTo>
                  <a:close/>
                </a:path>
              </a:pathLst>
            </a:custGeom>
            <a:solidFill>
              <a:srgbClr val="00265B"/>
            </a:solidFill>
          </p:spPr>
          <p:txBody>
            <a:bodyPr wrap="square" lIns="0" tIns="0" rIns="0" bIns="0" rtlCol="0"/>
            <a:lstStyle/>
            <a:p>
              <a:endParaRPr/>
            </a:p>
          </p:txBody>
        </p:sp>
        <p:sp>
          <p:nvSpPr>
            <p:cNvPr id="11" name="object 11"/>
            <p:cNvSpPr/>
            <p:nvPr/>
          </p:nvSpPr>
          <p:spPr>
            <a:xfrm>
              <a:off x="8535158" y="4203679"/>
              <a:ext cx="608965" cy="935990"/>
            </a:xfrm>
            <a:custGeom>
              <a:avLst/>
              <a:gdLst/>
              <a:ahLst/>
              <a:cxnLst/>
              <a:rect l="l" t="t" r="r" b="b"/>
              <a:pathLst>
                <a:path w="608965" h="935989">
                  <a:moveTo>
                    <a:pt x="608838" y="0"/>
                  </a:moveTo>
                  <a:lnTo>
                    <a:pt x="0" y="0"/>
                  </a:lnTo>
                  <a:lnTo>
                    <a:pt x="525119" y="935494"/>
                  </a:lnTo>
                  <a:lnTo>
                    <a:pt x="608838" y="935494"/>
                  </a:lnTo>
                  <a:lnTo>
                    <a:pt x="608838" y="0"/>
                  </a:lnTo>
                  <a:close/>
                </a:path>
              </a:pathLst>
            </a:custGeom>
            <a:solidFill>
              <a:srgbClr val="001B47"/>
            </a:solidFill>
          </p:spPr>
          <p:txBody>
            <a:bodyPr wrap="square" lIns="0" tIns="0" rIns="0" bIns="0" rtlCol="0"/>
            <a:lstStyle/>
            <a:p>
              <a:endParaRPr/>
            </a:p>
          </p:txBody>
        </p:sp>
        <p:sp>
          <p:nvSpPr>
            <p:cNvPr id="12" name="object 12"/>
            <p:cNvSpPr/>
            <p:nvPr/>
          </p:nvSpPr>
          <p:spPr>
            <a:xfrm>
              <a:off x="8157545" y="4688495"/>
              <a:ext cx="546100" cy="450850"/>
            </a:xfrm>
            <a:custGeom>
              <a:avLst/>
              <a:gdLst/>
              <a:ahLst/>
              <a:cxnLst/>
              <a:rect l="l" t="t" r="r" b="b"/>
              <a:pathLst>
                <a:path w="546100" h="450850">
                  <a:moveTo>
                    <a:pt x="289979" y="0"/>
                  </a:moveTo>
                  <a:lnTo>
                    <a:pt x="0" y="450672"/>
                  </a:lnTo>
                  <a:lnTo>
                    <a:pt x="546011" y="450672"/>
                  </a:lnTo>
                  <a:lnTo>
                    <a:pt x="289979" y="0"/>
                  </a:lnTo>
                  <a:close/>
                </a:path>
              </a:pathLst>
            </a:custGeom>
            <a:solidFill>
              <a:srgbClr val="8B0015"/>
            </a:solidFill>
          </p:spPr>
          <p:txBody>
            <a:bodyPr wrap="square" lIns="0" tIns="0" rIns="0" bIns="0" rtlCol="0"/>
            <a:lstStyle/>
            <a:p>
              <a:endParaRPr/>
            </a:p>
          </p:txBody>
        </p:sp>
        <p:sp>
          <p:nvSpPr>
            <p:cNvPr id="13" name="object 13"/>
            <p:cNvSpPr/>
            <p:nvPr/>
          </p:nvSpPr>
          <p:spPr>
            <a:xfrm>
              <a:off x="-5" y="4203679"/>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94"/>
                  </a:lnTo>
                  <a:lnTo>
                    <a:pt x="8157552" y="935494"/>
                  </a:lnTo>
                  <a:lnTo>
                    <a:pt x="8447532" y="484809"/>
                  </a:lnTo>
                  <a:lnTo>
                    <a:pt x="8172107" y="0"/>
                  </a:lnTo>
                  <a:close/>
                </a:path>
              </a:pathLst>
            </a:custGeom>
            <a:solidFill>
              <a:srgbClr val="BC2025"/>
            </a:solidFill>
          </p:spPr>
          <p:txBody>
            <a:bodyPr wrap="square" lIns="0" tIns="0" rIns="0" bIns="0" rtlCol="0"/>
            <a:lstStyle/>
            <a:p>
              <a:endParaRPr/>
            </a:p>
          </p:txBody>
        </p:sp>
        <p:pic>
          <p:nvPicPr>
            <p:cNvPr id="14" name="object 14"/>
            <p:cNvPicPr/>
            <p:nvPr/>
          </p:nvPicPr>
          <p:blipFill>
            <a:blip r:embed="rId2" cstate="screen">
              <a:extLst>
                <a:ext uri="{28A0092B-C50C-407E-A947-70E740481C1C}">
                  <a14:useLocalDpi xmlns:a14="http://schemas.microsoft.com/office/drawing/2010/main"/>
                </a:ext>
              </a:extLst>
            </a:blip>
            <a:stretch>
              <a:fillRect/>
            </a:stretch>
          </p:blipFill>
          <p:spPr>
            <a:xfrm>
              <a:off x="1275273" y="257875"/>
              <a:ext cx="2831028" cy="419744"/>
            </a:xfrm>
            <a:prstGeom prst="rect">
              <a:avLst/>
            </a:prstGeom>
          </p:spPr>
        </p:pic>
      </p:grpSp>
      <p:sp>
        <p:nvSpPr>
          <p:cNvPr id="17" name="object 17"/>
          <p:cNvSpPr txBox="1"/>
          <p:nvPr/>
        </p:nvSpPr>
        <p:spPr>
          <a:xfrm>
            <a:off x="2821453"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Course:</a:t>
            </a:r>
            <a:endParaRPr sz="1400" i="1" dirty="0">
              <a:latin typeface="Arial Narrow" panose="020B0604020202020204" pitchFamily="34" charset="0"/>
              <a:cs typeface="Arial Narrow" panose="020B0604020202020204" pitchFamily="34" charset="0"/>
            </a:endParaRPr>
          </a:p>
        </p:txBody>
      </p:sp>
      <p:sp>
        <p:nvSpPr>
          <p:cNvPr id="18" name="object 18"/>
          <p:cNvSpPr txBox="1"/>
          <p:nvPr/>
        </p:nvSpPr>
        <p:spPr>
          <a:xfrm>
            <a:off x="5313498" y="4375621"/>
            <a:ext cx="2916102"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Instructor:</a:t>
            </a:r>
            <a:endParaRPr sz="1400" i="1" dirty="0">
              <a:latin typeface="Arial Narrow" panose="020B0604020202020204" pitchFamily="34" charset="0"/>
              <a:cs typeface="Arial Narrow" panose="020B0604020202020204" pitchFamily="34" charset="0"/>
            </a:endParaRPr>
          </a:p>
        </p:txBody>
      </p:sp>
      <p:sp>
        <p:nvSpPr>
          <p:cNvPr id="32" name="object 17">
            <a:extLst>
              <a:ext uri="{FF2B5EF4-FFF2-40B4-BE49-F238E27FC236}">
                <a16:creationId xmlns:a16="http://schemas.microsoft.com/office/drawing/2014/main" id="{6DCFC8FE-F8E3-0546-87B8-24A2E9A8C770}"/>
              </a:ext>
            </a:extLst>
          </p:cNvPr>
          <p:cNvSpPr txBox="1"/>
          <p:nvPr/>
        </p:nvSpPr>
        <p:spPr>
          <a:xfrm>
            <a:off x="304482"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a:t>
            </a:r>
            <a:r>
              <a:rPr lang="en-US" sz="1400" i="1" dirty="0">
                <a:solidFill>
                  <a:srgbClr val="231F20"/>
                </a:solidFill>
                <a:latin typeface="Arial Narrow" panose="020B0604020202020204" pitchFamily="34" charset="0"/>
                <a:cs typeface="Arial Narrow" panose="020B0604020202020204" pitchFamily="34" charset="0"/>
              </a:rPr>
              <a:t>llege</a:t>
            </a:r>
            <a:r>
              <a:rPr sz="1400" i="1" dirty="0">
                <a:solidFill>
                  <a:srgbClr val="231F20"/>
                </a:solidFill>
                <a:latin typeface="Arial Narrow" panose="020B0604020202020204" pitchFamily="34" charset="0"/>
                <a:cs typeface="Arial Narrow" panose="020B0604020202020204" pitchFamily="34" charset="0"/>
              </a:rPr>
              <a:t>:</a:t>
            </a:r>
            <a:endParaRPr sz="1400" i="1" dirty="0">
              <a:latin typeface="Arial Narrow" panose="020B0604020202020204" pitchFamily="34" charset="0"/>
              <a:cs typeface="Arial Narrow" panose="020B0604020202020204" pitchFamily="34" charset="0"/>
            </a:endParaRPr>
          </a:p>
        </p:txBody>
      </p:sp>
      <p:sp>
        <p:nvSpPr>
          <p:cNvPr id="19" name="object 16">
            <a:extLst>
              <a:ext uri="{FF2B5EF4-FFF2-40B4-BE49-F238E27FC236}">
                <a16:creationId xmlns:a16="http://schemas.microsoft.com/office/drawing/2014/main" id="{167FB3BB-5718-3769-E87C-8C72D7045928}"/>
              </a:ext>
            </a:extLst>
          </p:cNvPr>
          <p:cNvSpPr txBox="1"/>
          <p:nvPr/>
        </p:nvSpPr>
        <p:spPr>
          <a:xfrm>
            <a:off x="1302993" y="3319457"/>
            <a:ext cx="6629400" cy="346249"/>
          </a:xfrm>
          <a:prstGeom prst="rect">
            <a:avLst/>
          </a:prstGeom>
          <a:solidFill>
            <a:schemeClr val="bg1">
              <a:alpha val="46559"/>
            </a:schemeClr>
          </a:solidFill>
          <a:ln>
            <a:noFill/>
          </a:ln>
        </p:spPr>
        <p:txBody>
          <a:bodyPr vert="horz" wrap="square" lIns="0" tIns="38100" rIns="0" bIns="0" rtlCol="0" anchor="t">
            <a:spAutoFit/>
          </a:bodyPr>
          <a:lstStyle/>
          <a:p>
            <a:pPr marL="12700">
              <a:lnSpc>
                <a:spcPct val="100000"/>
              </a:lnSpc>
              <a:spcBef>
                <a:spcPts val="300"/>
              </a:spcBef>
            </a:pPr>
            <a:r>
              <a:rPr sz="2000" b="1" dirty="0">
                <a:solidFill>
                  <a:srgbClr val="231F20"/>
                </a:solidFill>
                <a:latin typeface="Arial Narrow" panose="020B0604020202020204" pitchFamily="34" charset="0"/>
                <a:cs typeface="Arial Narrow" panose="020B0604020202020204" pitchFamily="34" charset="0"/>
              </a:rPr>
              <a:t>Case</a:t>
            </a:r>
            <a:r>
              <a:rPr sz="2000" b="1" spc="-85" dirty="0">
                <a:solidFill>
                  <a:srgbClr val="231F20"/>
                </a:solidFill>
                <a:latin typeface="Arial Narrow" panose="020B0604020202020204" pitchFamily="34" charset="0"/>
                <a:cs typeface="Arial Narrow" panose="020B0604020202020204" pitchFamily="34" charset="0"/>
              </a:rPr>
              <a:t> </a:t>
            </a:r>
            <a:r>
              <a:rPr sz="2000" b="1" dirty="0">
                <a:solidFill>
                  <a:srgbClr val="231F20"/>
                </a:solidFill>
                <a:latin typeface="Arial Narrow" panose="020B0604020202020204" pitchFamily="34" charset="0"/>
                <a:cs typeface="Arial Narrow" panose="020B0604020202020204" pitchFamily="34" charset="0"/>
              </a:rPr>
              <a:t>Name</a:t>
            </a:r>
            <a:r>
              <a:rPr lang="en-US" sz="2000" b="1" dirty="0">
                <a:solidFill>
                  <a:srgbClr val="231F20"/>
                </a:solidFill>
                <a:latin typeface="Arial Narrow" panose="020B0604020202020204" pitchFamily="34" charset="0"/>
                <a:cs typeface="Arial Narrow" panose="020B0604020202020204" pitchFamily="34" charset="0"/>
              </a:rPr>
              <a:t>: </a:t>
            </a:r>
            <a:r>
              <a:rPr lang="en-US" sz="2000" dirty="0">
                <a:solidFill>
                  <a:srgbClr val="231F20"/>
                </a:solidFill>
                <a:latin typeface="Arial Narrow" panose="020B0604020202020204" pitchFamily="34" charset="0"/>
                <a:cs typeface="Arial Narrow" panose="020B0604020202020204" pitchFamily="34" charset="0"/>
              </a:rPr>
              <a:t>46-Year-Old Woman Living with Metastatic Breast Cancer</a:t>
            </a:r>
            <a:endParaRPr sz="2000" dirty="0">
              <a:latin typeface="Arial Narrow" panose="020B0604020202020204" pitchFamily="34" charset="0"/>
              <a:cs typeface="Arial Narrow" panose="020B0604020202020204" pitchFamily="34" charset="0"/>
            </a:endParaRPr>
          </a:p>
        </p:txBody>
      </p:sp>
      <p:sp>
        <p:nvSpPr>
          <p:cNvPr id="20" name="object 15">
            <a:extLst>
              <a:ext uri="{FF2B5EF4-FFF2-40B4-BE49-F238E27FC236}">
                <a16:creationId xmlns:a16="http://schemas.microsoft.com/office/drawing/2014/main" id="{73C7301A-E72A-D120-7F8E-A2DBA18E36F1}"/>
              </a:ext>
            </a:extLst>
          </p:cNvPr>
          <p:cNvSpPr txBox="1"/>
          <p:nvPr/>
        </p:nvSpPr>
        <p:spPr>
          <a:xfrm>
            <a:off x="486097" y="1996370"/>
            <a:ext cx="8263193" cy="1010533"/>
          </a:xfrm>
          <a:prstGeom prst="rect">
            <a:avLst/>
          </a:prstGeom>
        </p:spPr>
        <p:txBody>
          <a:bodyPr vert="horz" wrap="square" lIns="0" tIns="12700" rIns="0" bIns="0" rtlCol="0">
            <a:spAutoFit/>
          </a:bodyPr>
          <a:lstStyle/>
          <a:p>
            <a:pPr marL="12700" algn="ctr">
              <a:lnSpc>
                <a:spcPct val="100000"/>
              </a:lnSpc>
              <a:spcBef>
                <a:spcPts val="100"/>
              </a:spcBef>
            </a:pPr>
            <a:r>
              <a:rPr sz="3600" b="1" dirty="0">
                <a:solidFill>
                  <a:srgbClr val="00255B"/>
                </a:solidFill>
                <a:latin typeface="Arial Narrow" panose="020B0604020202020204" pitchFamily="34" charset="0"/>
                <a:cs typeface="Arial Narrow" panose="020B0604020202020204" pitchFamily="34" charset="0"/>
              </a:rPr>
              <a:t>End</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of</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Life</a:t>
            </a:r>
            <a:r>
              <a:rPr sz="3600" b="1" spc="-20" dirty="0">
                <a:solidFill>
                  <a:srgbClr val="00255B"/>
                </a:solidFill>
                <a:latin typeface="Arial Narrow" panose="020B0604020202020204" pitchFamily="34" charset="0"/>
                <a:cs typeface="Arial Narrow" panose="020B0604020202020204" pitchFamily="34" charset="0"/>
              </a:rPr>
              <a:t> </a:t>
            </a:r>
            <a:r>
              <a:rPr sz="3600" b="1" dirty="0">
                <a:solidFill>
                  <a:srgbClr val="00255B"/>
                </a:solidFill>
                <a:latin typeface="Arial Narrow" panose="020B0604020202020204" pitchFamily="34" charset="0"/>
                <a:cs typeface="Arial Narrow" panose="020B0604020202020204" pitchFamily="34" charset="0"/>
              </a:rPr>
              <a:t>Ca</a:t>
            </a:r>
            <a:r>
              <a:rPr lang="en-US" sz="3600" b="1" dirty="0">
                <a:solidFill>
                  <a:srgbClr val="00255B"/>
                </a:solidFill>
                <a:latin typeface="Arial Narrow" panose="020B0604020202020204" pitchFamily="34" charset="0"/>
                <a:cs typeface="Arial Narrow" panose="020B0604020202020204" pitchFamily="34" charset="0"/>
              </a:rPr>
              <a:t>ses and Resources:</a:t>
            </a:r>
            <a:r>
              <a:rPr sz="4000" b="1" spc="-20" dirty="0">
                <a:solidFill>
                  <a:srgbClr val="00255B"/>
                </a:solidFill>
                <a:latin typeface="Arial Narrow" panose="020B0604020202020204" pitchFamily="34" charset="0"/>
                <a:cs typeface="Arial Narrow" panose="020B0604020202020204" pitchFamily="34" charset="0"/>
              </a:rPr>
              <a:t> </a:t>
            </a:r>
            <a:endParaRPr lang="en-US" sz="4000" b="1" spc="-20" dirty="0">
              <a:solidFill>
                <a:srgbClr val="00255B"/>
              </a:solidFill>
              <a:latin typeface="Arial Narrow" panose="020B0604020202020204" pitchFamily="34" charset="0"/>
              <a:cs typeface="Arial Narrow" panose="020B0604020202020204" pitchFamily="34" charset="0"/>
            </a:endParaRPr>
          </a:p>
          <a:p>
            <a:pPr marL="12700" algn="ctr">
              <a:lnSpc>
                <a:spcPct val="100000"/>
              </a:lnSpc>
              <a:spcBef>
                <a:spcPts val="100"/>
              </a:spcBef>
            </a:pPr>
            <a:r>
              <a:rPr lang="en-US" sz="2400" b="1" dirty="0">
                <a:latin typeface="Arial Narrow" panose="020B0604020202020204" pitchFamily="34" charset="0"/>
                <a:cs typeface="Arial Narrow" panose="020B0604020202020204" pitchFamily="34" charset="0"/>
              </a:rPr>
              <a:t>An Interprofessional Toolkit for Health Science Students</a:t>
            </a:r>
            <a:endParaRPr sz="2400" b="1" dirty="0">
              <a:latin typeface="Arial Narrow" panose="020B0604020202020204" pitchFamily="34" charset="0"/>
              <a:cs typeface="Arial Narrow" panose="020B0604020202020204" pitchFamily="34" charset="0"/>
            </a:endParaRPr>
          </a:p>
        </p:txBody>
      </p:sp>
      <p:sp>
        <p:nvSpPr>
          <p:cNvPr id="21" name="Rectangle 20">
            <a:extLst>
              <a:ext uri="{FF2B5EF4-FFF2-40B4-BE49-F238E27FC236}">
                <a16:creationId xmlns:a16="http://schemas.microsoft.com/office/drawing/2014/main" id="{2F3AB1F9-84BF-8332-053E-3BB1ACDD867C}"/>
              </a:ext>
            </a:extLst>
          </p:cNvPr>
          <p:cNvSpPr/>
          <p:nvPr/>
        </p:nvSpPr>
        <p:spPr>
          <a:xfrm>
            <a:off x="2045186" y="1337567"/>
            <a:ext cx="5053628" cy="70788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8B0014"/>
                </a:solidFill>
              </a:rPr>
              <a:t>The CARES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188077"/>
            <a:ext cx="8382000" cy="3642536"/>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Illness Course/Treatment Information:</a:t>
            </a:r>
          </a:p>
          <a:p>
            <a:endParaRPr lang="en-US" sz="1400" b="1" dirty="0">
              <a:latin typeface="Arial Narrow" panose="020B0604020202020204" pitchFamily="34" charset="0"/>
              <a:cs typeface="Arial Narrow" panose="020B0604020202020204" pitchFamily="34" charset="0"/>
            </a:endParaRPr>
          </a:p>
          <a:p>
            <a:pPr lvl="1"/>
            <a:r>
              <a:rPr lang="en-US" sz="1400" b="1" dirty="0">
                <a:latin typeface="Arial Narrow" panose="020B0604020202020204" pitchFamily="34" charset="0"/>
                <a:cs typeface="Arial Narrow" panose="020B0604020202020204" pitchFamily="34" charset="0"/>
              </a:rPr>
              <a:t>Encounter #1: </a:t>
            </a:r>
            <a:r>
              <a:rPr lang="en-US" sz="1400" dirty="0">
                <a:latin typeface="Arial Narrow" panose="020B0604020202020204" pitchFamily="34" charset="0"/>
                <a:cs typeface="Arial Narrow" panose="020B0604020202020204" pitchFamily="34" charset="0"/>
              </a:rPr>
              <a:t>She has been experiencing nausea, vomiting, and diarrhea with her chemotherapy. Has poor appetite    and is fatigued. Has been anxious worrying about what would happen with her children if she does not survive. Patient is independent with all ADLs but weak from nausea and inability to eat due to her oral chemotherapy that she has been 100% compliant to the schedule for the last 12 months. She spends a lot of time resting due to her weakness but feels that it is worth it for her to be well again. She has an appointment with her oncologist next week to discuss the results of a recent routine imaging. </a:t>
            </a:r>
          </a:p>
          <a:p>
            <a:endParaRPr lang="en-US" sz="1400" dirty="0">
              <a:latin typeface="Arial Narrow" panose="020B0604020202020204" pitchFamily="34" charset="0"/>
              <a:cs typeface="Arial Narrow" panose="020B0604020202020204" pitchFamily="34" charset="0"/>
            </a:endParaRPr>
          </a:p>
          <a:p>
            <a:pPr lvl="1"/>
            <a:r>
              <a:rPr lang="en-US" sz="1400" b="1" dirty="0">
                <a:latin typeface="Arial Narrow" panose="020B0604020202020204" pitchFamily="34" charset="0"/>
                <a:cs typeface="Arial Narrow" panose="020B0604020202020204" pitchFamily="34" charset="0"/>
              </a:rPr>
              <a:t>Encounter #2:</a:t>
            </a:r>
            <a:r>
              <a:rPr lang="en-US" sz="1400" dirty="0">
                <a:latin typeface="Arial Narrow" panose="020B0604020202020204" pitchFamily="34" charset="0"/>
                <a:cs typeface="Arial Narrow" panose="020B0604020202020204" pitchFamily="34" charset="0"/>
              </a:rPr>
              <a:t> Diagnosis of Stage 4 triple negative breast cancer more than a year ago. Left breast mastectomy and 12-month course of oral capecitabine. Recently PET scan showed 2 small lung lesions that biopsied as TNBC. She was become aware of lung lesions and as per discussion with her oncologist has stopped oral chemotherapy. She is feeling better, nausea is less, and diarrhea has stopped. She gets weary in the afternoon and needs to take a rest, sometime after getting short of breath. The oncologist has placed a palliative care consult at her home. The home health nurse and home-based care pharmacist are visiting to see if she can facilitate palliative care or even a hospice consult.</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11828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182824"/>
            <a:ext cx="8382000" cy="3427092"/>
          </a:xfrm>
          <a:prstGeom prst="rect">
            <a:avLst/>
          </a:prstGeom>
          <a:noFill/>
        </p:spPr>
        <p:txBody>
          <a:bodyPr wrap="square" rtlCol="0">
            <a:spAutoFit/>
          </a:bodyPr>
          <a:lstStyle/>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Physical Exam: </a:t>
            </a:r>
          </a:p>
          <a:p>
            <a:endParaRPr lang="en-US" sz="1400" b="1" dirty="0">
              <a:latin typeface="Arial Narrow" panose="020B0604020202020204" pitchFamily="34" charset="0"/>
              <a:cs typeface="Arial Narrow" panose="020B0604020202020204" pitchFamily="34" charset="0"/>
            </a:endParaRPr>
          </a:p>
          <a:p>
            <a:pPr lvl="1"/>
            <a:r>
              <a:rPr lang="en-US" sz="1400" dirty="0">
                <a:latin typeface="Arial Narrow" panose="020B0604020202020204" pitchFamily="34" charset="0"/>
                <a:cs typeface="Arial Narrow" panose="020B0604020202020204" pitchFamily="34" charset="0"/>
              </a:rPr>
              <a:t>By PCP at </a:t>
            </a:r>
            <a:r>
              <a:rPr lang="en-US" sz="1400" b="1" dirty="0">
                <a:latin typeface="Arial Narrow" panose="020B0604020202020204" pitchFamily="34" charset="0"/>
                <a:cs typeface="Arial Narrow" panose="020B0604020202020204" pitchFamily="34" charset="0"/>
              </a:rPr>
              <a:t>Encounter #1</a:t>
            </a:r>
            <a:r>
              <a:rPr lang="en-US" sz="1400" dirty="0">
                <a:latin typeface="Arial Narrow" panose="020B0604020202020204" pitchFamily="34" charset="0"/>
                <a:cs typeface="Arial Narrow" panose="020B0604020202020204" pitchFamily="34" charset="0"/>
              </a:rPr>
              <a:t>: Alert, oriented, pleasant female. Appears frail for age. Height 5’9”, weight 115 lbs. Experienced weight recent weight loss. Skin warm and dry. Mucosa of mouth and eyes dry. Head is normocephalic with patches of hair loss. ENT normal. Cardiac assessed with normal rate and rhythm, no murmurs with normal S1 S2 intensity. </a:t>
            </a:r>
          </a:p>
          <a:p>
            <a:pPr lvl="1"/>
            <a:endParaRPr lang="en-US" sz="1400" dirty="0">
              <a:latin typeface="Arial Narrow" panose="020B0604020202020204" pitchFamily="34" charset="0"/>
              <a:cs typeface="Arial Narrow" panose="020B0604020202020204" pitchFamily="34" charset="0"/>
            </a:endParaRPr>
          </a:p>
          <a:p>
            <a:pPr lvl="1"/>
            <a:r>
              <a:rPr lang="en-US" sz="1400" dirty="0">
                <a:latin typeface="Arial Narrow" panose="020B0604020202020204" pitchFamily="34" charset="0"/>
                <a:cs typeface="Arial Narrow" panose="020B0604020202020204" pitchFamily="34" charset="0"/>
              </a:rPr>
              <a:t>Lungs dim in left upper and lower lobes. Right lung clear. Consistent, unproductive cough, no rhonchi upon auscultation. Left chest wall thin, post mastectomy 13 months prior, incision scar well healed. Right breast no masses palpated. Abdomen is soft with hyperactive bowel sounds. Mood and affect appropriate for situation. Expresses concern for her children’s care due to her extreme fatigue. </a:t>
            </a:r>
          </a:p>
          <a:p>
            <a:pPr lvl="1"/>
            <a:endParaRPr lang="en-US" sz="1400" dirty="0">
              <a:latin typeface="Arial Narrow" panose="020B0604020202020204" pitchFamily="34" charset="0"/>
              <a:cs typeface="Arial Narrow" panose="020B0604020202020204" pitchFamily="34" charset="0"/>
            </a:endParaRPr>
          </a:p>
          <a:p>
            <a:pPr lvl="1"/>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552927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7200" y="1047750"/>
            <a:ext cx="8382000" cy="375487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Medications / Treatments: </a:t>
            </a:r>
          </a:p>
          <a:p>
            <a:endParaRPr lang="en-US" sz="1400" b="1" dirty="0">
              <a:latin typeface="Arial Narrow" panose="020B0604020202020204" pitchFamily="34" charset="0"/>
              <a:cs typeface="Arial Narrow" panose="020B0604020202020204" pitchFamily="34" charset="0"/>
            </a:endParaRPr>
          </a:p>
          <a:p>
            <a:pPr lvl="1"/>
            <a:r>
              <a:rPr lang="en-US" sz="1400" b="1" dirty="0">
                <a:latin typeface="Arial Narrow" panose="020B0604020202020204" pitchFamily="34" charset="0"/>
                <a:cs typeface="Arial Narrow" panose="020B0604020202020204" pitchFamily="34" charset="0"/>
              </a:rPr>
              <a:t>Encounter #1</a:t>
            </a:r>
          </a:p>
          <a:p>
            <a:pPr lvl="1"/>
            <a:r>
              <a:rPr lang="en-US" sz="1400" dirty="0">
                <a:latin typeface="Arial Narrow" panose="020B0604020202020204" pitchFamily="34" charset="0"/>
                <a:cs typeface="Arial Narrow" panose="020B0604020202020204" pitchFamily="34" charset="0"/>
              </a:rPr>
              <a:t>Capecitabine (Xeloda) 2 x 150 mg tablets in morning and 3 of 500mg tablets at night</a:t>
            </a:r>
          </a:p>
          <a:p>
            <a:pPr lvl="1"/>
            <a:r>
              <a:rPr lang="en-US" sz="1400" dirty="0">
                <a:latin typeface="Arial Narrow" panose="020B0604020202020204" pitchFamily="34" charset="0"/>
                <a:cs typeface="Arial Narrow" panose="020B0604020202020204" pitchFamily="34" charset="0"/>
              </a:rPr>
              <a:t>Ativan 10 mg before bed</a:t>
            </a:r>
          </a:p>
          <a:p>
            <a:pPr lvl="1"/>
            <a:r>
              <a:rPr lang="en-US" sz="1400" dirty="0">
                <a:latin typeface="Arial Narrow" panose="020B0604020202020204" pitchFamily="34" charset="0"/>
                <a:cs typeface="Arial Narrow" panose="020B0604020202020204" pitchFamily="34" charset="0"/>
              </a:rPr>
              <a:t>Zofran 8 mg as needed for nausea/vomiting</a:t>
            </a:r>
          </a:p>
          <a:p>
            <a:pPr lvl="1"/>
            <a:r>
              <a:rPr lang="en-US" sz="1400" dirty="0">
                <a:latin typeface="Arial Narrow" panose="020B0604020202020204" pitchFamily="34" charset="0"/>
                <a:cs typeface="Arial Narrow" panose="020B0604020202020204" pitchFamily="34" charset="0"/>
              </a:rPr>
              <a:t>Imodium as needed for diarrhea</a:t>
            </a:r>
          </a:p>
          <a:p>
            <a:pPr lvl="1"/>
            <a:r>
              <a:rPr lang="en-US" sz="1400" dirty="0">
                <a:latin typeface="Arial Narrow" panose="020B0604020202020204" pitchFamily="34" charset="0"/>
                <a:cs typeface="Arial Narrow" panose="020B0604020202020204" pitchFamily="34" charset="0"/>
              </a:rPr>
              <a:t>Xanax 0.5 mg 3 times/day </a:t>
            </a:r>
          </a:p>
          <a:p>
            <a:pPr lvl="1"/>
            <a:r>
              <a:rPr lang="en-US" sz="1400" dirty="0">
                <a:latin typeface="Arial Narrow" panose="020B0604020202020204" pitchFamily="34" charset="0"/>
                <a:cs typeface="Arial Narrow" panose="020B0604020202020204" pitchFamily="34" charset="0"/>
              </a:rPr>
              <a:t>Vicks Dayquil Cough as needed for cough</a:t>
            </a:r>
          </a:p>
          <a:p>
            <a:pPr lvl="1"/>
            <a:endParaRPr lang="en-US" sz="1400" b="1" dirty="0">
              <a:latin typeface="Arial Narrow" panose="020B0604020202020204" pitchFamily="34" charset="0"/>
              <a:cs typeface="Arial Narrow" panose="020B0604020202020204" pitchFamily="34" charset="0"/>
            </a:endParaRPr>
          </a:p>
          <a:p>
            <a:pPr lvl="1"/>
            <a:r>
              <a:rPr lang="en-US" sz="1400" b="1" dirty="0">
                <a:latin typeface="Arial Narrow" panose="020B0604020202020204" pitchFamily="34" charset="0"/>
                <a:cs typeface="Arial Narrow" panose="020B0604020202020204" pitchFamily="34" charset="0"/>
              </a:rPr>
              <a:t>Encounter #2</a:t>
            </a:r>
            <a:endParaRPr lang="en-US" sz="1400" dirty="0">
              <a:latin typeface="Arial Narrow" panose="020B0604020202020204" pitchFamily="34" charset="0"/>
              <a:cs typeface="Arial Narrow" panose="020B0604020202020204" pitchFamily="34" charset="0"/>
            </a:endParaRPr>
          </a:p>
          <a:p>
            <a:pPr lvl="1"/>
            <a:r>
              <a:rPr lang="en-US" sz="1400" dirty="0">
                <a:latin typeface="Arial Narrow" panose="020B0604020202020204" pitchFamily="34" charset="0"/>
                <a:cs typeface="Arial Narrow" panose="020B0604020202020204" pitchFamily="34" charset="0"/>
              </a:rPr>
              <a:t>Xanax 2 mg two to three times daily as needed for anxiety </a:t>
            </a:r>
          </a:p>
          <a:p>
            <a:pPr lvl="1"/>
            <a:r>
              <a:rPr lang="en-US" sz="1400" dirty="0">
                <a:latin typeface="Arial Narrow" panose="020B0604020202020204" pitchFamily="34" charset="0"/>
                <a:cs typeface="Arial Narrow" panose="020B0604020202020204" pitchFamily="34" charset="0"/>
              </a:rPr>
              <a:t>Zofran 8 mg every 8 hours as needed for nausea/vomiting</a:t>
            </a:r>
          </a:p>
          <a:p>
            <a:pPr lvl="1"/>
            <a:r>
              <a:rPr lang="en-US" sz="1400" dirty="0">
                <a:latin typeface="Arial Narrow" panose="020B0604020202020204" pitchFamily="34" charset="0"/>
                <a:cs typeface="Arial Narrow" panose="020B0604020202020204" pitchFamily="34" charset="0"/>
              </a:rPr>
              <a:t>Imodium as needed for diarrhea</a:t>
            </a:r>
          </a:p>
          <a:p>
            <a:pPr lvl="1"/>
            <a:r>
              <a:rPr lang="en-US" sz="1400" dirty="0">
                <a:latin typeface="Arial Narrow" panose="020B0604020202020204" pitchFamily="34" charset="0"/>
                <a:cs typeface="Arial Narrow" panose="020B0604020202020204" pitchFamily="34" charset="0"/>
              </a:rPr>
              <a:t>Guaifenesin-Codeine 100-10 mg/5 mL solution – 5 ml every 4 hours as needed for cough</a:t>
            </a:r>
          </a:p>
          <a:p>
            <a:pPr lvl="1"/>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Allergies / Intolerances</a:t>
            </a:r>
            <a:r>
              <a:rPr lang="en-US" sz="1400" dirty="0">
                <a:latin typeface="Arial Narrow" panose="020B0604020202020204" pitchFamily="34" charset="0"/>
                <a:cs typeface="Arial Narrow" panose="020B0604020202020204" pitchFamily="34" charset="0"/>
              </a:rPr>
              <a:t>: No known allergies </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147489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8638" y="1117707"/>
            <a:ext cx="8382000" cy="332398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Tobacco, Alcohol or Substance Use: </a:t>
            </a:r>
            <a:r>
              <a:rPr lang="en-US" sz="1400" dirty="0">
                <a:latin typeface="Arial Narrow" panose="020B0604020202020204" pitchFamily="34" charset="0"/>
                <a:cs typeface="Arial Narrow" panose="020B0604020202020204" pitchFamily="34" charset="0"/>
              </a:rPr>
              <a:t>No</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Review of Systems: </a:t>
            </a:r>
            <a:endParaRPr lang="en-US" sz="1400" dirty="0">
              <a:latin typeface="Arial Narrow" panose="020B0604020202020204" pitchFamily="34" charset="0"/>
              <a:cs typeface="Arial Narrow" panose="020B0604020202020204" pitchFamily="34" charset="0"/>
            </a:endParaRPr>
          </a:p>
          <a:p>
            <a:pPr lvl="1"/>
            <a:r>
              <a:rPr lang="en-US" sz="1400" b="1" dirty="0">
                <a:latin typeface="Arial Narrow" panose="020B0604020202020204" pitchFamily="34" charset="0"/>
                <a:cs typeface="Arial Narrow" panose="020B0604020202020204" pitchFamily="34" charset="0"/>
              </a:rPr>
              <a:t>Encounter #1: </a:t>
            </a:r>
            <a:r>
              <a:rPr lang="en-US" sz="1400" dirty="0">
                <a:latin typeface="Arial Narrow" panose="020B0604020202020204" pitchFamily="34" charset="0"/>
                <a:cs typeface="Arial Narrow" panose="020B0604020202020204" pitchFamily="34" charset="0"/>
              </a:rPr>
              <a:t>Patient is mobile, however weak due to nausea with vomiting, and diarrhea. She can comfortably move around 2nd floor apartment but risks falling on steps up to apartment due to weakness. Lack of sleep with daytime fatigue. Poor appetite. Reports anxiety that controls with meds. Coughs regularly.</a:t>
            </a:r>
          </a:p>
          <a:p>
            <a:pPr lvl="1"/>
            <a:endParaRPr lang="en-US" sz="1400" dirty="0">
              <a:latin typeface="Arial Narrow" panose="020B0604020202020204" pitchFamily="34" charset="0"/>
              <a:cs typeface="Arial Narrow" panose="020B0604020202020204" pitchFamily="34" charset="0"/>
            </a:endParaRPr>
          </a:p>
          <a:p>
            <a:pPr lvl="1"/>
            <a:r>
              <a:rPr lang="en-US" sz="1400" b="1" dirty="0">
                <a:latin typeface="Arial Narrow" panose="020B0604020202020204" pitchFamily="34" charset="0"/>
                <a:cs typeface="Arial Narrow" panose="020B0604020202020204" pitchFamily="34" charset="0"/>
              </a:rPr>
              <a:t>Encounter #2</a:t>
            </a:r>
            <a:r>
              <a:rPr lang="en-US" sz="1400" dirty="0">
                <a:latin typeface="Arial Narrow" panose="020B0604020202020204" pitchFamily="34" charset="0"/>
                <a:cs typeface="Arial Narrow" panose="020B0604020202020204" pitchFamily="34" charset="0"/>
              </a:rPr>
              <a:t>: Nausea is better. No diarrhea. Feeling anxious with the news of cancer metastasis. Still coughs and sometimes gets short of breath. Can do all ADLs, just gets fatigued.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Past Medical History</a:t>
            </a:r>
            <a:r>
              <a:rPr lang="en-US" sz="1400" dirty="0">
                <a:latin typeface="Arial Narrow" panose="020B0604020202020204" pitchFamily="34" charset="0"/>
                <a:cs typeface="Arial Narrow" panose="020B0604020202020204" pitchFamily="34" charset="0"/>
              </a:rPr>
              <a:t>: Physically healthy until diagnosed with TNBC about a year ago. </a:t>
            </a:r>
          </a:p>
          <a:p>
            <a:r>
              <a:rPr lang="en-US" sz="1400" dirty="0">
                <a:latin typeface="Arial Narrow" panose="020B0604020202020204" pitchFamily="34" charset="0"/>
                <a:cs typeface="Arial Narrow" panose="020B0604020202020204" pitchFamily="34" charset="0"/>
              </a:rPr>
              <a:t>Treated for depression more than a year ago when her partner abandoned her and the children. Not on treatment now.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Family History</a:t>
            </a:r>
            <a:r>
              <a:rPr lang="en-US" sz="1400" dirty="0">
                <a:latin typeface="Arial Narrow" panose="020B0604020202020204" pitchFamily="34" charset="0"/>
                <a:cs typeface="Arial Narrow" panose="020B0604020202020204" pitchFamily="34" charset="0"/>
              </a:rPr>
              <a:t>: Both parents have died. Father (78-years-old) from melanoma and mother (29-years-old) automobile accident.</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763798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A picture containing outdoor, tree, sky, flower&#10;&#10;Description automatically generated">
            <a:extLst>
              <a:ext uri="{FF2B5EF4-FFF2-40B4-BE49-F238E27FC236}">
                <a16:creationId xmlns:a16="http://schemas.microsoft.com/office/drawing/2014/main" id="{EEE34B88-7A63-AED4-0D1A-0B92C47AB64E}"/>
              </a:ext>
            </a:extLst>
          </p:cNvPr>
          <p:cNvPicPr>
            <a:picLocks noChangeAspect="1"/>
          </p:cNvPicPr>
          <p:nvPr/>
        </p:nvPicPr>
        <p:blipFill>
          <a:blip r:embed="rId2" cstate="print">
            <a:alphaModFix amt="28000"/>
            <a:extLst>
              <a:ext uri="{28A0092B-C50C-407E-A947-70E740481C1C}">
                <a14:useLocalDpi xmlns:a14="http://schemas.microsoft.com/office/drawing/2010/main"/>
              </a:ext>
            </a:extLst>
          </a:blip>
          <a:stretch>
            <a:fillRect/>
          </a:stretch>
        </p:blipFill>
        <p:spPr>
          <a:xfrm>
            <a:off x="0" y="935671"/>
            <a:ext cx="3009644" cy="4207829"/>
          </a:xfrm>
          <a:prstGeom prst="rect">
            <a:avLst/>
          </a:prstGeom>
        </p:spPr>
      </p:pic>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124200" y="1106598"/>
            <a:ext cx="5715000" cy="493519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Identify any existing or needed health or community-based services:</a:t>
            </a:r>
          </a:p>
          <a:p>
            <a:endParaRPr lang="en-US" sz="1400" dirty="0">
              <a:latin typeface="Arial Narrow" panose="020B0604020202020204" pitchFamily="34" charset="0"/>
              <a:cs typeface="Arial Narrow" panose="020B0604020202020204" pitchFamily="34" charset="0"/>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Healthcare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L="285750" marR="0" lvl="0" indent="-285750" algn="l" defTabSz="914400" rtl="0" eaLnBrk="1" fontAlgn="auto" latinLnBrk="0" hangingPunct="1">
              <a:buClrTx/>
              <a:buSzTx/>
              <a:buFont typeface="Arial" panose="020B0604020202020204" pitchFamily="34" charset="0"/>
              <a:buChar char="•"/>
              <a:tabLst/>
              <a:defRPr/>
            </a:pPr>
            <a:endParaRPr lang="en-US" sz="1400" dirty="0">
              <a:solidFill>
                <a:prstClr val="black"/>
              </a:solidFill>
              <a:latin typeface="Arial Narrow" panose="020B0604020202020204" pitchFamily="34" charset="0"/>
            </a:endParaRPr>
          </a:p>
          <a:p>
            <a:pPr marL="742950" lvl="1" indent="-285750">
              <a:buFont typeface="Arial" panose="020B0604020202020204" pitchFamily="34" charset="0"/>
              <a:buChar char="•"/>
              <a:defRPr/>
            </a:pPr>
            <a:r>
              <a:rPr lang="en-US" sz="1400" dirty="0">
                <a:solidFill>
                  <a:prstClr val="black"/>
                </a:solidFill>
                <a:latin typeface="Arial Narrow" panose="020B0604020202020204" pitchFamily="34" charset="0"/>
              </a:rPr>
              <a:t>Patient and the children have health insurance; there needs to be a plan for the children if she is gone.</a:t>
            </a:r>
          </a:p>
          <a:p>
            <a:pPr marL="742950" lvl="1" indent="-285750">
              <a:buFont typeface="Arial" panose="020B0604020202020204" pitchFamily="34" charset="0"/>
              <a:buChar char="•"/>
              <a:defRPr/>
            </a:pPr>
            <a:r>
              <a:rPr lang="en-US" sz="1400" dirty="0">
                <a:latin typeface="Arial Narrow" panose="020B0604020202020204" pitchFamily="34" charset="0"/>
              </a:rPr>
              <a:t>The 12-year-old daughter has recently been exposed to TB recently at a friend’s house and is not allowed to return to school until she can get her a chest x-ray.</a:t>
            </a:r>
            <a:endParaRPr lang="en-US" sz="1400" dirty="0">
              <a:solidFill>
                <a:prstClr val="black"/>
              </a:solidFill>
              <a:latin typeface="Arial Narrow" panose="020B0604020202020204" pitchFamily="34" charset="0"/>
            </a:endParaRPr>
          </a:p>
          <a:p>
            <a:pPr marR="0" lvl="0" algn="l" defTabSz="914400" rtl="0" eaLnBrk="1" fontAlgn="auto" latinLnBrk="0" hangingPunct="1">
              <a:buClrTx/>
              <a:buSzTx/>
              <a:tabLst/>
              <a:defRPr/>
            </a:pPr>
            <a:endParaRPr lang="en-US" sz="1400" dirty="0">
              <a:solidFill>
                <a:prstClr val="black"/>
              </a:solidFill>
              <a:latin typeface="Arial Narrow" panose="020B0604020202020204" pitchFamily="34" charset="0"/>
            </a:endParaRPr>
          </a:p>
          <a:p>
            <a:pPr marR="0" lvl="0" algn="l" defTabSz="914400" rtl="0" eaLnBrk="1" fontAlgn="auto" latinLnBrk="0" hangingPunct="1">
              <a:buClrTx/>
              <a:buSzTx/>
              <a:tabLst/>
              <a:defRPr/>
            </a:pPr>
            <a:endParaRPr lang="en-US" sz="1400" dirty="0">
              <a:solidFill>
                <a:prstClr val="black"/>
              </a:solidFill>
              <a:latin typeface="Arial Narrow" panose="020B0604020202020204" pitchFamily="34" charset="0"/>
            </a:endParaRPr>
          </a:p>
          <a:p>
            <a:pPr marL="285750" indent="-285750">
              <a:buFont typeface="Arial" panose="020B0604020202020204" pitchFamily="34" charset="0"/>
              <a:buChar char="•"/>
              <a:defRPr/>
            </a:pPr>
            <a:r>
              <a:rPr lang="en-US" sz="1400" b="1" dirty="0">
                <a:solidFill>
                  <a:prstClr val="black"/>
                </a:solidFill>
                <a:latin typeface="Arial Narrow" panose="020B0604020202020204" pitchFamily="34" charset="0"/>
              </a:rPr>
              <a:t>Community Services:  </a:t>
            </a:r>
            <a:r>
              <a:rPr lang="en-US" sz="1400" dirty="0">
                <a:solidFill>
                  <a:prstClr val="black"/>
                </a:solidFill>
                <a:latin typeface="Arial Narrow" panose="020B0604020202020204" pitchFamily="34" charset="0"/>
              </a:rPr>
              <a:t>Eligibility / Enrollment / Contact Information</a:t>
            </a:r>
          </a:p>
          <a:p>
            <a:pPr marL="285750" indent="-285750">
              <a:buFont typeface="Arial" panose="020B0604020202020204" pitchFamily="34" charset="0"/>
              <a:buChar char="•"/>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742950" lvl="1" indent="-285750">
              <a:buFont typeface="Arial" panose="020B0604020202020204" pitchFamily="34" charset="0"/>
              <a:buChar char="•"/>
              <a:defRPr/>
            </a:pPr>
            <a:r>
              <a:rPr lang="en-US" sz="1400" dirty="0">
                <a:latin typeface="Arial Narrow" panose="020B0604020202020204" pitchFamily="34" charset="0"/>
              </a:rPr>
              <a:t>Eligible for resources for single mothers who are battling cancer.</a:t>
            </a:r>
          </a:p>
          <a:p>
            <a:pPr marL="742950" lvl="1" indent="-285750">
              <a:buFont typeface="Arial" panose="020B0604020202020204" pitchFamily="34" charset="0"/>
              <a:buChar char="•"/>
              <a:defRPr/>
            </a:pPr>
            <a:r>
              <a:rPr lang="en-US" sz="1400" dirty="0">
                <a:latin typeface="Arial Narrow" panose="020B0604020202020204" pitchFamily="34" charset="0"/>
              </a:rPr>
              <a:t>She currently receives support for child daycare for 4-year-old. Other two children attend school. Will need help with childcare.</a:t>
            </a:r>
            <a:endParaRPr lang="en-US" sz="1400" dirty="0">
              <a:solidFill>
                <a:prstClr val="black"/>
              </a:solidFill>
              <a:latin typeface="Arial Narrow" panose="020B0604020202020204" pitchFamily="34" charset="0"/>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R="0" lvl="0" algn="l" defTabSz="914400" rtl="0" eaLnBrk="1" fontAlgn="auto" latinLnBrk="0" hangingPunct="1">
              <a:buClrTx/>
              <a:buSzTx/>
              <a:tabLst/>
              <a:defRPr/>
            </a:pPr>
            <a:endParaRPr lang="en-US" sz="1400" dirty="0">
              <a:solidFill>
                <a:prstClr val="black"/>
              </a:solidFill>
              <a:latin typeface="Arial Narrow" panose="020B0604020202020204" pitchFamily="34" charset="0"/>
            </a:endParaRPr>
          </a:p>
          <a:p>
            <a:pPr lvl="1">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lvl="1">
              <a:defRPr/>
            </a:pPr>
            <a:endParaRPr lang="en-US" sz="1400" dirty="0">
              <a:solidFill>
                <a:prstClr val="black"/>
              </a:solidFill>
              <a:latin typeface="Arial Narrow" panose="020B0604020202020204" pitchFamily="34" charset="0"/>
            </a:endParaRPr>
          </a:p>
          <a:p>
            <a:pPr lvl="1">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Health and Community Services</a:t>
            </a:r>
          </a:p>
        </p:txBody>
      </p:sp>
    </p:spTree>
    <p:extLst>
      <p:ext uri="{BB962C8B-B14F-4D97-AF65-F5344CB8AC3E}">
        <p14:creationId xmlns:p14="http://schemas.microsoft.com/office/powerpoint/2010/main" val="3345175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Overall Assessment</a:t>
            </a:r>
          </a:p>
        </p:txBody>
      </p:sp>
      <p:sp>
        <p:nvSpPr>
          <p:cNvPr id="11" name="TextBox 10">
            <a:extLst>
              <a:ext uri="{FF2B5EF4-FFF2-40B4-BE49-F238E27FC236}">
                <a16:creationId xmlns:a16="http://schemas.microsoft.com/office/drawing/2014/main" id="{9D6D1A66-8FBE-B930-1E50-FD2DDEADACCA}"/>
              </a:ext>
            </a:extLst>
          </p:cNvPr>
          <p:cNvSpPr txBox="1"/>
          <p:nvPr/>
        </p:nvSpPr>
        <p:spPr>
          <a:xfrm>
            <a:off x="304800" y="1200150"/>
            <a:ext cx="8458200" cy="2031325"/>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Encounter #1: </a:t>
            </a:r>
            <a:r>
              <a:rPr lang="en-US" sz="1400" dirty="0">
                <a:latin typeface="Arial Narrow" panose="020B0604020202020204" pitchFamily="34" charset="0"/>
                <a:cs typeface="Arial Narrow" panose="020B0604020202020204" pitchFamily="34" charset="0"/>
              </a:rPr>
              <a:t>Ongoing treatment for stage 4 triple negative breast cancer initially stopped advance of cancer. Nausea, vomiting and diarrhea from oral Capecitabine are managed by medications. Recently patient experienced cough and PET scan was ordered. Assessment finds right lung clear to auscultation and left lung dim. Patient seeking TB skin test and something stronger for cough. Unaware of results of PET scan.</a:t>
            </a: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Encounter #2: </a:t>
            </a:r>
            <a:r>
              <a:rPr lang="en-US" sz="1400" dirty="0">
                <a:latin typeface="Arial Narrow" panose="020B0604020202020204" pitchFamily="34" charset="0"/>
                <a:cs typeface="Arial Narrow" panose="020B0604020202020204" pitchFamily="34" charset="0"/>
              </a:rPr>
              <a:t>Metastasis of left breast cancer, TNBC, to left lung. IV chemotherapy treatments available however will further reduce quality of life and only increase life expectancy by 6 months at most and patient decided against it. Prognosis is poor. Recommended palliative care to start making decisions for herself and children. </a:t>
            </a:r>
            <a:endParaRPr lang="en-US" dirty="0"/>
          </a:p>
        </p:txBody>
      </p:sp>
    </p:spTree>
    <p:extLst>
      <p:ext uri="{BB962C8B-B14F-4D97-AF65-F5344CB8AC3E}">
        <p14:creationId xmlns:p14="http://schemas.microsoft.com/office/powerpoint/2010/main" val="3427077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3716"/>
            <a:ext cx="8306118" cy="2996205"/>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Encounter #1:</a:t>
            </a:r>
            <a:r>
              <a:rPr lang="en-US" sz="1400" dirty="0">
                <a:latin typeface="Arial Narrow" panose="020B0604020202020204" pitchFamily="34" charset="0"/>
                <a:cs typeface="Arial Narrow" panose="020B0604020202020204" pitchFamily="34" charset="0"/>
              </a:rPr>
              <a:t> She has not even considered that she might need a living will or advance directives because breast cancer is curable when caught early. Her cancer was discovered early on self-exam and she did a mammogram every year, just like her doctor told her to.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Encounter #2:</a:t>
            </a:r>
            <a:r>
              <a:rPr lang="en-US" sz="1400" dirty="0">
                <a:latin typeface="Arial Narrow" panose="020B0604020202020204" pitchFamily="34" charset="0"/>
                <a:cs typeface="Arial Narrow" panose="020B0604020202020204" pitchFamily="34" charset="0"/>
              </a:rPr>
              <a:t> She doesn’t know where to start because there is no one that she can think of that would take all 3 of her children and she doesn’t want them split up. She is going to try alternative treatments such as nutrition therapy, and ozone therapy that will slow down the cancer.</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If she can just stay alive for at least 5-6 years, to see her oldest daughter graduate from high school, then they will be on their own. Then her daughter will be old enough to take care of the other children.  </a:t>
            </a: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972246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2DD7A0-C90A-48DE-953A-93BC60D5401A}"/>
              </a:ext>
            </a:extLst>
          </p:cNvPr>
          <p:cNvPicPr>
            <a:picLocks noChangeAspect="1"/>
          </p:cNvPicPr>
          <p:nvPr/>
        </p:nvPicPr>
        <p:blipFill>
          <a:blip r:embed="rId2"/>
          <a:stretch>
            <a:fillRect/>
          </a:stretch>
        </p:blipFill>
        <p:spPr>
          <a:xfrm>
            <a:off x="6400562" y="917306"/>
            <a:ext cx="2743438" cy="4115157"/>
          </a:xfrm>
          <a:prstGeom prst="rect">
            <a:avLst/>
          </a:prstGeom>
        </p:spPr>
      </p:pic>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Advance Care Planning</a:t>
            </a:r>
          </a:p>
        </p:txBody>
      </p:sp>
      <p:grpSp>
        <p:nvGrpSpPr>
          <p:cNvPr id="11" name="object 2">
            <a:extLst>
              <a:ext uri="{FF2B5EF4-FFF2-40B4-BE49-F238E27FC236}">
                <a16:creationId xmlns:a16="http://schemas.microsoft.com/office/drawing/2014/main" id="{348ABA55-4B85-2C4A-9A0E-F94777BD277C}"/>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CFB7FC92-DA1E-A946-8998-4E6F6B8BDDB2}"/>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C265057-0076-C747-A5D6-5816D629B51A}"/>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24FB62FC-1C08-3D4C-9B7C-09C64FF5E4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E10CFC62-1784-8143-9124-C997362FD3E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TextBox 15">
            <a:extLst>
              <a:ext uri="{FF2B5EF4-FFF2-40B4-BE49-F238E27FC236}">
                <a16:creationId xmlns:a16="http://schemas.microsoft.com/office/drawing/2014/main" id="{F06DA2E9-EDE6-AA4F-A800-AC3753CF0DCF}"/>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
        <p:nvSpPr>
          <p:cNvPr id="5" name="TextBox 4">
            <a:extLst>
              <a:ext uri="{FF2B5EF4-FFF2-40B4-BE49-F238E27FC236}">
                <a16:creationId xmlns:a16="http://schemas.microsoft.com/office/drawing/2014/main" id="{E961AADA-5022-B04E-BBA2-437C941BF9D1}"/>
              </a:ext>
            </a:extLst>
          </p:cNvPr>
          <p:cNvSpPr txBox="1"/>
          <p:nvPr/>
        </p:nvSpPr>
        <p:spPr>
          <a:xfrm>
            <a:off x="262717" y="1101358"/>
            <a:ext cx="6096000" cy="4720138"/>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matters most to the patient now?</a:t>
            </a:r>
            <a:r>
              <a:rPr lang="en-US" sz="1400" dirty="0">
                <a:latin typeface="Arial Narrow" panose="020B0604020202020204" pitchFamily="34" charset="0"/>
                <a:cs typeface="Arial Narrow" panose="020B0604020202020204" pitchFamily="34" charset="0"/>
              </a:rPr>
              <a:t>  </a:t>
            </a:r>
          </a:p>
          <a:p>
            <a:pPr lvl="1"/>
            <a:r>
              <a:rPr lang="en-US" sz="1400" b="1" dirty="0">
                <a:latin typeface="Arial Narrow" panose="020B0604020202020204" pitchFamily="34" charset="0"/>
              </a:rPr>
              <a:t>Encounter #1</a:t>
            </a:r>
            <a:r>
              <a:rPr lang="en-US" sz="1400" dirty="0">
                <a:latin typeface="Arial Narrow" panose="020B0604020202020204" pitchFamily="34" charset="0"/>
              </a:rPr>
              <a:t>: </a:t>
            </a:r>
            <a:r>
              <a:rPr lang="en-US" sz="1400" dirty="0">
                <a:latin typeface="Arial Narrow" panose="020B0604020202020204" pitchFamily="34" charset="0"/>
                <a:cs typeface="Arial Narrow" panose="020B0604020202020204" pitchFamily="34" charset="0"/>
              </a:rPr>
              <a:t>Fighting the cancer and doing whatever it takes to be cured from it. Evaluation for the cough and symptom management. </a:t>
            </a:r>
          </a:p>
          <a:p>
            <a:pPr lvl="2"/>
            <a:r>
              <a:rPr lang="en-US" sz="1400" dirty="0">
                <a:latin typeface="Arial Narrow" panose="020B0604020202020204" pitchFamily="34" charset="0"/>
              </a:rPr>
              <a:t> </a:t>
            </a:r>
          </a:p>
          <a:p>
            <a:pPr lvl="1"/>
            <a:r>
              <a:rPr lang="en-US" sz="1400" b="1" dirty="0">
                <a:latin typeface="Arial Narrow" panose="020B0604020202020204" pitchFamily="34" charset="0"/>
              </a:rPr>
              <a:t>Encounter #2: </a:t>
            </a:r>
            <a:r>
              <a:rPr lang="en-US" sz="1400" dirty="0">
                <a:latin typeface="Arial Narrow" panose="020B0604020202020204" pitchFamily="34" charset="0"/>
                <a:cs typeface="Arial Narrow" panose="020B0604020202020204" pitchFamily="34" charset="0"/>
              </a:rPr>
              <a:t>Spending quality time with her children and not have them think of her as “sick.” She wants to be able to get up in the morning and make them breakfast and walk them to the school bus stop and daycare center as long as possible. </a:t>
            </a:r>
          </a:p>
          <a:p>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do they want their health for?</a:t>
            </a:r>
          </a:p>
          <a:p>
            <a:pPr lvl="1"/>
            <a:r>
              <a:rPr lang="en-US" sz="1400" b="1" dirty="0">
                <a:latin typeface="Arial Narrow" panose="020B0604020202020204" pitchFamily="34" charset="0"/>
              </a:rPr>
              <a:t>Encounter #1</a:t>
            </a:r>
            <a:r>
              <a:rPr lang="en-US" sz="1400" dirty="0">
                <a:latin typeface="Arial Narrow" panose="020B0604020202020204" pitchFamily="34" charset="0"/>
              </a:rPr>
              <a:t>: To stay strong enough to fight the cancer; to control the symptoms as much as possible to continue with her chemotherapy.</a:t>
            </a:r>
          </a:p>
          <a:p>
            <a:pPr lvl="2"/>
            <a:r>
              <a:rPr lang="en-US" sz="1400" dirty="0">
                <a:latin typeface="Arial Narrow" panose="020B0604020202020204" pitchFamily="34" charset="0"/>
              </a:rPr>
              <a:t> </a:t>
            </a:r>
          </a:p>
          <a:p>
            <a:pPr lvl="1"/>
            <a:r>
              <a:rPr lang="en-US" sz="1400" b="1" dirty="0">
                <a:latin typeface="Arial Narrow" panose="020B0604020202020204" pitchFamily="34" charset="0"/>
              </a:rPr>
              <a:t>Encounter #2: </a:t>
            </a:r>
            <a:r>
              <a:rPr lang="en-US" sz="1400" dirty="0">
                <a:latin typeface="Arial Narrow" panose="020B0604020202020204" pitchFamily="34" charset="0"/>
              </a:rPr>
              <a:t>To be able to have quality time with her children and see them grow as long as possible. </a:t>
            </a:r>
          </a:p>
          <a:p>
            <a:pPr lvl="1"/>
            <a:endParaRPr lang="en-US" sz="1400" dirty="0">
              <a:latin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	</a:t>
            </a:r>
            <a:endParaRPr lang="en-US" sz="1400" dirty="0">
              <a:solidFill>
                <a:schemeClr val="tx2">
                  <a:lumMod val="75000"/>
                </a:schemeClr>
              </a:solidFill>
              <a:latin typeface="Arial Narrow" panose="020B0604020202020204" pitchFamily="34" charset="0"/>
            </a:endParaRPr>
          </a:p>
          <a:p>
            <a:pPr>
              <a:lnSpc>
                <a:spcPts val="2880"/>
              </a:lnSpc>
            </a:pPr>
            <a:r>
              <a:rPr lang="en-US" sz="1400" dirty="0">
                <a:solidFill>
                  <a:schemeClr val="tx2">
                    <a:lumMod val="75000"/>
                  </a:schemeClr>
                </a:solidFill>
                <a:latin typeface="Arial Narrow" panose="020B0604020202020204" pitchFamily="34" charset="0"/>
              </a:rPr>
              <a:t> </a:t>
            </a:r>
          </a:p>
        </p:txBody>
      </p:sp>
      <p:sp>
        <p:nvSpPr>
          <p:cNvPr id="10" name="object 7">
            <a:extLst>
              <a:ext uri="{FF2B5EF4-FFF2-40B4-BE49-F238E27FC236}">
                <a16:creationId xmlns:a16="http://schemas.microsoft.com/office/drawing/2014/main" id="{5712F98D-B137-984D-989E-A2DD43AFA2E0}"/>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2694790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533400" y="1123950"/>
            <a:ext cx="7620000" cy="353943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happens next</a:t>
            </a:r>
            <a:r>
              <a:rPr lang="en-US" sz="1400" dirty="0">
                <a:latin typeface="Arial Narrow" panose="020B0604020202020204" pitchFamily="34" charset="0"/>
                <a:cs typeface="Arial Narrow" panose="020B0604020202020204" pitchFamily="34" charset="0"/>
              </a:rPr>
              <a:t>: </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Who can help her with shared decision making for determining level of aggressiveness of treatments?</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is most important at each setting?  </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How do you determine what matters most to the patient/family and goals of care? Quality or quantity decisions need to be made.</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Patient is alert and oriented and capable of decision making. How can her interprofessional team of providers (oncologist, PCP, pharmacist at primary care clinic, pharmacist at home- based care, and home health nurse) assist her with information that help her with ultimate shared decision making with her oncologist?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Details about family conversations:</a:t>
            </a:r>
          </a:p>
          <a:p>
            <a:pPr lvl="1"/>
            <a:r>
              <a:rPr lang="en-US" sz="1400" dirty="0">
                <a:latin typeface="Arial Narrow" panose="020B0604020202020204" pitchFamily="34" charset="0"/>
                <a:cs typeface="Arial Narrow" panose="020B0604020202020204" pitchFamily="34" charset="0"/>
              </a:rPr>
              <a:t>Students should: </a:t>
            </a:r>
          </a:p>
          <a:p>
            <a:pPr lvl="1"/>
            <a:r>
              <a:rPr lang="en-US" sz="1400" dirty="0">
                <a:latin typeface="Arial Narrow" panose="020B0604020202020204" pitchFamily="34" charset="0"/>
                <a:cs typeface="Arial Narrow" panose="020B0604020202020204" pitchFamily="34" charset="0"/>
              </a:rPr>
              <a:t>1) know about advance care directives and forms.</a:t>
            </a:r>
          </a:p>
          <a:p>
            <a:pPr lvl="1"/>
            <a:r>
              <a:rPr lang="en-US" sz="1400" dirty="0">
                <a:latin typeface="Arial Narrow" panose="020B0604020202020204" pitchFamily="34" charset="0"/>
                <a:cs typeface="Arial Narrow" panose="020B0604020202020204" pitchFamily="34" charset="0"/>
              </a:rPr>
              <a:t>2) communicate and engage patients, families, care partners in advance care planning across settings and across lifespan.</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Next Steps / Outcomes</a:t>
            </a:r>
          </a:p>
        </p:txBody>
      </p:sp>
    </p:spTree>
    <p:extLst>
      <p:ext uri="{BB962C8B-B14F-4D97-AF65-F5344CB8AC3E}">
        <p14:creationId xmlns:p14="http://schemas.microsoft.com/office/powerpoint/2010/main" val="1796518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533400" y="1123950"/>
            <a:ext cx="7620000" cy="3108543"/>
          </a:xfrm>
          <a:prstGeom prst="rect">
            <a:avLst/>
          </a:prstGeom>
          <a:noFill/>
        </p:spPr>
        <p:txBody>
          <a:bodyPr wrap="square" rtlCol="0">
            <a:spAutoFit/>
          </a:bodyPr>
          <a:lstStyle/>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happens at, or near, death of patient:</a:t>
            </a:r>
            <a:endParaRPr lang="en-US" sz="1400" dirty="0">
              <a:latin typeface="Arial Narrow" panose="020B0604020202020204" pitchFamily="34" charset="0"/>
              <a:cs typeface="Arial Narrow" panose="020B0604020202020204" pitchFamily="34" charset="0"/>
            </a:endParaRP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This needs to be discussed with the family. Symptoms and symptom management needs to be discussed. Patient needs to decide if she wants her children to be there. </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is palliative care? </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is comfort care and how does it impact patient and family’s experience?</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How can pharmacist assist with answering questions and therapy decision making for palliative and comfort care?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support does family need before and after death of patient:</a:t>
            </a:r>
          </a:p>
          <a:p>
            <a:pPr lvl="1"/>
            <a:r>
              <a:rPr lang="en-US" sz="1400" dirty="0">
                <a:latin typeface="Arial Narrow" panose="020B0604020202020204" pitchFamily="34" charset="0"/>
                <a:cs typeface="Arial Narrow" panose="020B0604020202020204" pitchFamily="34" charset="0"/>
              </a:rPr>
              <a:t>Patient's wishes and advance care directives information</a:t>
            </a:r>
          </a:p>
          <a:p>
            <a:pPr lvl="1"/>
            <a:r>
              <a:rPr lang="en-US" sz="1400" dirty="0">
                <a:latin typeface="Arial Narrow" panose="020B0604020202020204" pitchFamily="34" charset="0"/>
                <a:cs typeface="Arial Narrow" panose="020B0604020202020204" pitchFamily="34" charset="0"/>
              </a:rPr>
              <a:t>Patient's will and asset management</a:t>
            </a:r>
          </a:p>
          <a:p>
            <a:pPr lvl="1"/>
            <a:r>
              <a:rPr lang="en-US" sz="1400" dirty="0">
                <a:latin typeface="Arial Narrow" panose="020B0604020202020204" pitchFamily="34" charset="0"/>
                <a:cs typeface="Arial Narrow" panose="020B0604020202020204" pitchFamily="34" charset="0"/>
              </a:rPr>
              <a:t>National and community resources</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Next Steps / Outcomes</a:t>
            </a:r>
          </a:p>
        </p:txBody>
      </p:sp>
    </p:spTree>
    <p:extLst>
      <p:ext uri="{BB962C8B-B14F-4D97-AF65-F5344CB8AC3E}">
        <p14:creationId xmlns:p14="http://schemas.microsoft.com/office/powerpoint/2010/main" val="2569473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A2D0B7-EFA5-6B4B-B706-ECE0D4F78656}"/>
              </a:ext>
            </a:extLst>
          </p:cNvPr>
          <p:cNvSpPr txBox="1"/>
          <p:nvPr/>
        </p:nvSpPr>
        <p:spPr>
          <a:xfrm>
            <a:off x="1021480" y="2832271"/>
            <a:ext cx="4571999" cy="307777"/>
          </a:xfrm>
          <a:prstGeom prst="rect">
            <a:avLst/>
          </a:prstGeom>
          <a:noFill/>
        </p:spPr>
        <p:txBody>
          <a:bodyPr wrap="square" rtlCol="0">
            <a:spAutoFit/>
          </a:bodyPr>
          <a:lstStyle/>
          <a:p>
            <a:endParaRPr lang="en-US" sz="1400" dirty="0">
              <a:latin typeface="Arial Narrow" panose="020B0604020202020204" pitchFamily="34" charset="0"/>
            </a:endParaRPr>
          </a:p>
        </p:txBody>
      </p:sp>
      <p:sp>
        <p:nvSpPr>
          <p:cNvPr id="14" name="TextBox 13">
            <a:extLst>
              <a:ext uri="{FF2B5EF4-FFF2-40B4-BE49-F238E27FC236}">
                <a16:creationId xmlns:a16="http://schemas.microsoft.com/office/drawing/2014/main" id="{EEEB7CC0-28CC-E04E-BD3E-2B3AC507B50F}"/>
              </a:ext>
            </a:extLst>
          </p:cNvPr>
          <p:cNvSpPr txBox="1"/>
          <p:nvPr/>
        </p:nvSpPr>
        <p:spPr>
          <a:xfrm>
            <a:off x="972185" y="1654565"/>
            <a:ext cx="4572000" cy="307777"/>
          </a:xfrm>
          <a:prstGeom prst="rect">
            <a:avLst/>
          </a:prstGeom>
          <a:noFill/>
        </p:spPr>
        <p:txBody>
          <a:bodyPr wrap="square" rtlCol="0">
            <a:spAutoFit/>
          </a:bodyPr>
          <a:lstStyle/>
          <a:p>
            <a:endParaRPr lang="en-US" sz="1400" dirty="0">
              <a:latin typeface="Arial Narrow" panose="020B0604020202020204" pitchFamily="34" charset="0"/>
            </a:endParaRPr>
          </a:p>
        </p:txBody>
      </p:sp>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Learning Topics</a:t>
            </a:r>
          </a:p>
        </p:txBody>
      </p:sp>
      <p:pic>
        <p:nvPicPr>
          <p:cNvPr id="2" name="Picture 1">
            <a:extLst>
              <a:ext uri="{FF2B5EF4-FFF2-40B4-BE49-F238E27FC236}">
                <a16:creationId xmlns:a16="http://schemas.microsoft.com/office/drawing/2014/main" id="{A9F6FBA0-016E-4871-879D-59F0266B81AA}"/>
              </a:ext>
            </a:extLst>
          </p:cNvPr>
          <p:cNvPicPr>
            <a:picLocks noChangeAspect="1"/>
          </p:cNvPicPr>
          <p:nvPr/>
        </p:nvPicPr>
        <p:blipFill>
          <a:blip r:embed="rId2"/>
          <a:stretch>
            <a:fillRect/>
          </a:stretch>
        </p:blipFill>
        <p:spPr>
          <a:xfrm>
            <a:off x="6282205" y="935596"/>
            <a:ext cx="2859272" cy="4096867"/>
          </a:xfrm>
          <a:prstGeom prst="rect">
            <a:avLst/>
          </a:prstGeom>
        </p:spPr>
      </p:pic>
      <p:sp>
        <p:nvSpPr>
          <p:cNvPr id="13" name="TextBox 12">
            <a:extLst>
              <a:ext uri="{FF2B5EF4-FFF2-40B4-BE49-F238E27FC236}">
                <a16:creationId xmlns:a16="http://schemas.microsoft.com/office/drawing/2014/main" id="{F5FB9D7D-3F09-4010-8EF3-946CB785469C}"/>
              </a:ext>
            </a:extLst>
          </p:cNvPr>
          <p:cNvSpPr txBox="1"/>
          <p:nvPr/>
        </p:nvSpPr>
        <p:spPr>
          <a:xfrm>
            <a:off x="377634" y="1266603"/>
            <a:ext cx="5718365" cy="2677656"/>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1. Advance Care Planning: Engage patients/families in advance care planning across settings and across the lifespan </a:t>
            </a:r>
          </a:p>
          <a:p>
            <a:endParaRPr lang="en-US" sz="1400" dirty="0">
              <a:latin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2. Discuss palliative care and hospice options</a:t>
            </a:r>
          </a:p>
          <a:p>
            <a:endParaRPr lang="en-US" sz="1400" dirty="0">
              <a:latin typeface="Arial Narrow" panose="020B0604020202020204" pitchFamily="34" charset="0"/>
            </a:endParaRPr>
          </a:p>
          <a:p>
            <a:r>
              <a:rPr lang="en-US" sz="1400" dirty="0">
                <a:latin typeface="Arial Narrow" panose="020B0604020202020204" pitchFamily="34" charset="0"/>
              </a:rPr>
              <a:t>3. Describe roles of interprofessional healthcare team members in helping patients and family members with advance care planning</a:t>
            </a:r>
          </a:p>
          <a:p>
            <a:endParaRPr lang="en-US" sz="1400" dirty="0">
              <a:latin typeface="Arial Narrow" panose="020B0604020202020204" pitchFamily="34" charset="0"/>
            </a:endParaRPr>
          </a:p>
          <a:p>
            <a:endParaRPr lang="en-US" sz="1400" dirty="0">
              <a:latin typeface="Arial Narrow" panose="020B0604020202020204" pitchFamily="34" charset="0"/>
            </a:endParaRPr>
          </a:p>
          <a:p>
            <a:endParaRPr lang="en-US" sz="1400" dirty="0">
              <a:latin typeface="Arial Narrow" panose="020B0604020202020204" pitchFamily="34" charset="0"/>
            </a:endParaRP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spTree>
    <p:extLst>
      <p:ext uri="{BB962C8B-B14F-4D97-AF65-F5344CB8AC3E}">
        <p14:creationId xmlns:p14="http://schemas.microsoft.com/office/powerpoint/2010/main" val="217571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up of hands shaking&#10;&#10;Description automatically generated with medium confidence">
            <a:extLst>
              <a:ext uri="{FF2B5EF4-FFF2-40B4-BE49-F238E27FC236}">
                <a16:creationId xmlns:a16="http://schemas.microsoft.com/office/drawing/2014/main" id="{E188CA03-FFF0-6428-9005-9E0605618E78}"/>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6324600" y="855719"/>
            <a:ext cx="2819400" cy="4230631"/>
          </a:xfrm>
          <a:prstGeom prst="rect">
            <a:avLst/>
          </a:prstGeom>
        </p:spPr>
      </p:pic>
      <p:sp>
        <p:nvSpPr>
          <p:cNvPr id="7" name="TextBox 6">
            <a:extLst>
              <a:ext uri="{FF2B5EF4-FFF2-40B4-BE49-F238E27FC236}">
                <a16:creationId xmlns:a16="http://schemas.microsoft.com/office/drawing/2014/main" id="{2A3DBF42-9363-AB4C-ADB7-87CB1BE9CD1D}"/>
              </a:ext>
            </a:extLst>
          </p:cNvPr>
          <p:cNvSpPr txBox="1"/>
          <p:nvPr/>
        </p:nvSpPr>
        <p:spPr>
          <a:xfrm>
            <a:off x="381000" y="1076415"/>
            <a:ext cx="56388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Best Case / Worst Case:</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Risk / Benefit of Intervention:</a:t>
            </a: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p:txBody>
      </p:sp>
      <p:grpSp>
        <p:nvGrpSpPr>
          <p:cNvPr id="9" name="object 2">
            <a:extLst>
              <a:ext uri="{FF2B5EF4-FFF2-40B4-BE49-F238E27FC236}">
                <a16:creationId xmlns:a16="http://schemas.microsoft.com/office/drawing/2014/main" id="{C6FDD018-2A44-4C49-96AA-7D87AEC8D75F}"/>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44F22092-3211-5840-AFB4-D4460F9BFBE0}"/>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5D152171-37FC-C44A-B951-03084CE611DC}"/>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25ADA40-F3CC-D140-AF4C-E15EE736AC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A89DA91D-A998-A346-BD4F-894C22C3ED1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44A9720A-4C32-3644-BA6E-653AF404BE37}"/>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5" name="TextBox 14">
            <a:extLst>
              <a:ext uri="{FF2B5EF4-FFF2-40B4-BE49-F238E27FC236}">
                <a16:creationId xmlns:a16="http://schemas.microsoft.com/office/drawing/2014/main" id="{3B35BE70-B5C6-804C-A726-2CD4F5B63C2C}"/>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Challenging Conversations</a:t>
            </a:r>
          </a:p>
        </p:txBody>
      </p:sp>
    </p:spTree>
    <p:extLst>
      <p:ext uri="{BB962C8B-B14F-4D97-AF65-F5344CB8AC3E}">
        <p14:creationId xmlns:p14="http://schemas.microsoft.com/office/powerpoint/2010/main" val="3590193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D7A2D85-C911-4C60-858F-BC41D629818E}"/>
              </a:ext>
            </a:extLst>
          </p:cNvPr>
          <p:cNvGrpSpPr/>
          <p:nvPr/>
        </p:nvGrpSpPr>
        <p:grpSpPr>
          <a:xfrm>
            <a:off x="0" y="299836"/>
            <a:ext cx="7692152" cy="4758381"/>
            <a:chOff x="0" y="299836"/>
            <a:chExt cx="7692152" cy="4758381"/>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0" y="935670"/>
              <a:ext cx="2743199" cy="4122547"/>
            </a:xfrm>
            <a:prstGeom prst="rect">
              <a:avLst/>
            </a:prstGeom>
          </p:spPr>
        </p:pic>
        <p:sp>
          <p:nvSpPr>
            <p:cNvPr id="9" name="TextBox 8">
              <a:extLst>
                <a:ext uri="{FF2B5EF4-FFF2-40B4-BE49-F238E27FC236}">
                  <a16:creationId xmlns:a16="http://schemas.microsoft.com/office/drawing/2014/main" id="{0649C25C-A966-F141-883F-30DCD42B04AD}"/>
                </a:ext>
              </a:extLst>
            </p:cNvPr>
            <p:cNvSpPr txBox="1"/>
            <p:nvPr/>
          </p:nvSpPr>
          <p:spPr>
            <a:xfrm>
              <a:off x="986552" y="299836"/>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grpSp>
      <p:sp>
        <p:nvSpPr>
          <p:cNvPr id="10" name="TextBox 9">
            <a:extLst>
              <a:ext uri="{FF2B5EF4-FFF2-40B4-BE49-F238E27FC236}">
                <a16:creationId xmlns:a16="http://schemas.microsoft.com/office/drawing/2014/main" id="{F36DD0FE-859A-AA44-AC0A-5A3F1CDDD8B6}"/>
              </a:ext>
            </a:extLst>
          </p:cNvPr>
          <p:cNvSpPr txBox="1"/>
          <p:nvPr/>
        </p:nvSpPr>
        <p:spPr>
          <a:xfrm>
            <a:off x="2895600" y="1123950"/>
            <a:ext cx="6096000" cy="448417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What role do other disciplines play in this patient’s end-of-life care?</a:t>
            </a:r>
          </a:p>
          <a:p>
            <a:endParaRPr lang="en-US" sz="1400" dirty="0">
              <a:latin typeface="Arial Narrow" panose="020B0604020202020204" pitchFamily="34" charset="0"/>
              <a:cs typeface="Arial Narrow" panose="020B0604020202020204" pitchFamily="34" charset="0"/>
            </a:endParaRPr>
          </a:p>
          <a:p>
            <a:pPr lvl="1"/>
            <a:r>
              <a:rPr lang="en-US" sz="1400" b="1" dirty="0">
                <a:latin typeface="Arial Narrow" panose="020B0604020202020204" pitchFamily="34" charset="0"/>
                <a:cs typeface="Arial Narrow" panose="020B0604020202020204" pitchFamily="34" charset="0"/>
              </a:rPr>
              <a:t>Physicians: </a:t>
            </a:r>
            <a:r>
              <a:rPr lang="en-US" sz="1400" dirty="0">
                <a:latin typeface="Arial Narrow" panose="020B0604020202020204" pitchFamily="34" charset="0"/>
                <a:cs typeface="Arial Narrow" panose="020B0604020202020204" pitchFamily="34" charset="0"/>
              </a:rPr>
              <a:t>Treatment decision making, risk and prognosis assessment, palliative care orders, hospice referral</a:t>
            </a:r>
          </a:p>
          <a:p>
            <a:pPr lvl="1"/>
            <a:r>
              <a:rPr lang="en-US" sz="1400" b="1" dirty="0">
                <a:latin typeface="Arial Narrow" panose="020B0604020202020204" pitchFamily="34" charset="0"/>
                <a:cs typeface="Arial Narrow" panose="020B0604020202020204" pitchFamily="34" charset="0"/>
              </a:rPr>
              <a:t>Pharmacists: </a:t>
            </a:r>
            <a:r>
              <a:rPr lang="en-US" sz="1400" dirty="0">
                <a:latin typeface="Arial Narrow" panose="020B0604020202020204" pitchFamily="34" charset="0"/>
                <a:cs typeface="Arial Narrow" panose="020B0604020202020204" pitchFamily="34" charset="0"/>
              </a:rPr>
              <a:t>Pharmacotherapy options, medication preparation/administration protocols, palliative and comfort care therapy/medication preparation/administration information, medication administration/effects counseling</a:t>
            </a:r>
          </a:p>
          <a:p>
            <a:pPr lvl="1"/>
            <a:r>
              <a:rPr lang="en-US" sz="1400" b="1" dirty="0">
                <a:latin typeface="Arial Narrow" panose="020B0604020202020204" pitchFamily="34" charset="0"/>
                <a:cs typeface="Arial Narrow" panose="020B0604020202020204" pitchFamily="34" charset="0"/>
              </a:rPr>
              <a:t>Nurses: </a:t>
            </a:r>
            <a:r>
              <a:rPr lang="en-US" sz="1400" dirty="0">
                <a:latin typeface="Arial Narrow" panose="020B0604020202020204" pitchFamily="34" charset="0"/>
                <a:cs typeface="Arial Narrow" panose="020B0604020202020204" pitchFamily="34" charset="0"/>
              </a:rPr>
              <a:t>Medication administration, continued patient assessment, communication with other team members regarding the patient, home health nursing care </a:t>
            </a:r>
          </a:p>
          <a:p>
            <a:pPr lvl="1"/>
            <a:r>
              <a:rPr lang="en-US" sz="1400" b="1" dirty="0">
                <a:latin typeface="Arial Narrow" panose="020B0604020202020204" pitchFamily="34" charset="0"/>
                <a:cs typeface="Arial Narrow" panose="020B0604020202020204" pitchFamily="34" charset="0"/>
              </a:rPr>
              <a:t>Social Worker: </a:t>
            </a:r>
            <a:r>
              <a:rPr lang="en-US" sz="1400" dirty="0">
                <a:latin typeface="Arial Narrow" panose="020B0604020202020204" pitchFamily="34" charset="0"/>
                <a:cs typeface="Arial Narrow" panose="020B0604020202020204" pitchFamily="34" charset="0"/>
              </a:rPr>
              <a:t>Community services, financial assistance resources, child-care resources</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Who can help you provide the best care and honor the patient’s wishes?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11" name="object 2">
            <a:extLst>
              <a:ext uri="{FF2B5EF4-FFF2-40B4-BE49-F238E27FC236}">
                <a16:creationId xmlns:a16="http://schemas.microsoft.com/office/drawing/2014/main" id="{21FFEA52-2716-634C-8EA1-0422BE0B4AC7}"/>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BEE4EE6B-47B2-C44B-9070-47071193409D}"/>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EE29641B-CCDA-6244-B1EB-2113BECA2E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6F8D0638-4646-7349-9823-CDCC9E53BC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CCB043B4-A686-EC43-A594-9D86DDEEC2C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EE4C4D22-5160-224C-B78B-EE9C880B2741}"/>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1071779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indoor, computer, using&#10;&#10;Description automatically generated">
            <a:extLst>
              <a:ext uri="{FF2B5EF4-FFF2-40B4-BE49-F238E27FC236}">
                <a16:creationId xmlns:a16="http://schemas.microsoft.com/office/drawing/2014/main" id="{7B033C6E-4884-673D-BA02-5A88BC9611AA}"/>
              </a:ext>
            </a:extLst>
          </p:cNvPr>
          <p:cNvPicPr>
            <a:picLocks noChangeAspect="1"/>
          </p:cNvPicPr>
          <p:nvPr/>
        </p:nvPicPr>
        <p:blipFill>
          <a:blip r:embed="rId2" cstate="print">
            <a:alphaModFix amt="37000"/>
            <a:extLst>
              <a:ext uri="{28A0092B-C50C-407E-A947-70E740481C1C}">
                <a14:useLocalDpi xmlns:a14="http://schemas.microsoft.com/office/drawing/2010/main"/>
              </a:ext>
            </a:extLst>
          </a:blip>
          <a:stretch>
            <a:fillRect/>
          </a:stretch>
        </p:blipFill>
        <p:spPr>
          <a:xfrm>
            <a:off x="6410325" y="930460"/>
            <a:ext cx="2733675" cy="4102003"/>
          </a:xfrm>
          <a:prstGeom prst="rect">
            <a:avLst/>
          </a:prstGeom>
        </p:spPr>
      </p:pic>
      <p:sp>
        <p:nvSpPr>
          <p:cNvPr id="6" name="TextBox 5">
            <a:extLst>
              <a:ext uri="{FF2B5EF4-FFF2-40B4-BE49-F238E27FC236}">
                <a16:creationId xmlns:a16="http://schemas.microsoft.com/office/drawing/2014/main" id="{4334BEB9-13D3-0741-B065-C9350CD1E014}"/>
              </a:ext>
            </a:extLst>
          </p:cNvPr>
          <p:cNvSpPr txBox="1"/>
          <p:nvPr/>
        </p:nvSpPr>
        <p:spPr>
          <a:xfrm>
            <a:off x="972185"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sp>
        <p:nvSpPr>
          <p:cNvPr id="7" name="TextBox 6">
            <a:extLst>
              <a:ext uri="{FF2B5EF4-FFF2-40B4-BE49-F238E27FC236}">
                <a16:creationId xmlns:a16="http://schemas.microsoft.com/office/drawing/2014/main" id="{E2E6FCF1-3428-2D46-B844-E7BBC7E0ED25}"/>
              </a:ext>
            </a:extLst>
          </p:cNvPr>
          <p:cNvSpPr txBox="1"/>
          <p:nvPr/>
        </p:nvSpPr>
        <p:spPr>
          <a:xfrm>
            <a:off x="247511" y="1049299"/>
            <a:ext cx="6000889" cy="321203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How will you approach utilizing a team approach to providing care?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Beyond referrals, how will you become comfortable with going outside your comfort zone? </a:t>
            </a: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Are there any integrative, traditional, or complementary therapies that will help the patient at this stage or later?  </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9" name="object 2">
            <a:extLst>
              <a:ext uri="{FF2B5EF4-FFF2-40B4-BE49-F238E27FC236}">
                <a16:creationId xmlns:a16="http://schemas.microsoft.com/office/drawing/2014/main" id="{ADE03299-498A-DF42-A25E-D796169BBF0E}"/>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1B1BDA9F-0930-E14A-93E8-E6D138F8E81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79F80EBB-3FDD-0C49-9F02-8CB35A1353B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C8582B5-131B-CF4E-9D10-EA995192DE05}"/>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B42F931A-4B80-184D-BEB0-8E99E05DEA3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AC5ABD90-B6A1-2A4D-A97E-C2184B768618}"/>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4290242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Can you identify any overarching bias?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Can you identify any possible assumptions one might make about this patient?</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What information about this patient might inform public policy or regulatory action?</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8" name="Group 7">
            <a:extLst>
              <a:ext uri="{FF2B5EF4-FFF2-40B4-BE49-F238E27FC236}">
                <a16:creationId xmlns:a16="http://schemas.microsoft.com/office/drawing/2014/main" id="{18D9F12B-E812-4356-A943-FC23D77E4306}"/>
              </a:ext>
            </a:extLst>
          </p:cNvPr>
          <p:cNvGrpSpPr/>
          <p:nvPr/>
        </p:nvGrpSpPr>
        <p:grpSpPr>
          <a:xfrm>
            <a:off x="986552" y="283329"/>
            <a:ext cx="7783074" cy="5321002"/>
            <a:chOff x="986552" y="283329"/>
            <a:chExt cx="7783074" cy="5321002"/>
          </a:xfrm>
        </p:grpSpPr>
        <p:sp>
          <p:nvSpPr>
            <p:cNvPr id="4" name="TextBox 3">
              <a:extLst>
                <a:ext uri="{FF2B5EF4-FFF2-40B4-BE49-F238E27FC236}">
                  <a16:creationId xmlns:a16="http://schemas.microsoft.com/office/drawing/2014/main" id="{23B36D85-79C4-F140-A855-8800697E030C}"/>
                </a:ext>
              </a:extLst>
            </p:cNvPr>
            <p:cNvSpPr txBox="1"/>
            <p:nvPr/>
          </p:nvSpPr>
          <p:spPr>
            <a:xfrm>
              <a:off x="986552"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Questions to Consider</a:t>
              </a:r>
            </a:p>
          </p:txBody>
        </p:sp>
        <p:sp>
          <p:nvSpPr>
            <p:cNvPr id="6" name="TextBox 5">
              <a:extLst>
                <a:ext uri="{FF2B5EF4-FFF2-40B4-BE49-F238E27FC236}">
                  <a16:creationId xmlns:a16="http://schemas.microsoft.com/office/drawing/2014/main" id="{A4382782-D71E-E64B-973B-A53E0035C199}"/>
                </a:ext>
              </a:extLst>
            </p:cNvPr>
            <p:cNvSpPr txBox="1"/>
            <p:nvPr/>
          </p:nvSpPr>
          <p:spPr>
            <a:xfrm>
              <a:off x="6864626" y="895350"/>
              <a:ext cx="1905000" cy="4708981"/>
            </a:xfrm>
            <a:prstGeom prst="rect">
              <a:avLst/>
            </a:prstGeom>
            <a:noFill/>
          </p:spPr>
          <p:txBody>
            <a:bodyPr wrap="square" rtlCol="0">
              <a:spAutoFit/>
            </a:bodyPr>
            <a:lstStyle/>
            <a:p>
              <a:r>
                <a:rPr lang="en-US" sz="30000" dirty="0">
                  <a:solidFill>
                    <a:schemeClr val="tx2">
                      <a:lumMod val="75000"/>
                      <a:alpha val="5000"/>
                    </a:schemeClr>
                  </a:solidFill>
                  <a:latin typeface="Arial Rounded MT Bold" panose="020F0704030504030204" pitchFamily="34" charset="77"/>
                  <a:cs typeface="Arial" panose="020B0604020202020204" pitchFamily="34" charset="0"/>
                </a:rPr>
                <a:t>?</a:t>
              </a:r>
              <a:r>
                <a:rPr lang="en-US" sz="30000" b="1" dirty="0">
                  <a:solidFill>
                    <a:schemeClr val="tx2">
                      <a:lumMod val="75000"/>
                      <a:alpha val="19000"/>
                    </a:schemeClr>
                  </a:solidFill>
                  <a:latin typeface="Arial Rounded MT Bold" panose="020F0704030504030204" pitchFamily="34" charset="77"/>
                </a:rPr>
                <a:t>  </a:t>
              </a:r>
            </a:p>
          </p:txBody>
        </p:sp>
      </p:gr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3288096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F6AC93-3761-FA44-9652-0EF44D67D343}"/>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grpSp>
        <p:nvGrpSpPr>
          <p:cNvPr id="7" name="Group 6">
            <a:extLst>
              <a:ext uri="{FF2B5EF4-FFF2-40B4-BE49-F238E27FC236}">
                <a16:creationId xmlns:a16="http://schemas.microsoft.com/office/drawing/2014/main" id="{7581F233-710B-4FE6-8B98-2283F4E772D1}"/>
              </a:ext>
            </a:extLst>
          </p:cNvPr>
          <p:cNvGrpSpPr/>
          <p:nvPr/>
        </p:nvGrpSpPr>
        <p:grpSpPr>
          <a:xfrm>
            <a:off x="381000" y="307608"/>
            <a:ext cx="8610600" cy="3925905"/>
            <a:chOff x="381000" y="307608"/>
            <a:chExt cx="8610600" cy="3925905"/>
          </a:xfrm>
        </p:grpSpPr>
        <p:sp>
          <p:nvSpPr>
            <p:cNvPr id="4" name="TextBox 3">
              <a:extLst>
                <a:ext uri="{FF2B5EF4-FFF2-40B4-BE49-F238E27FC236}">
                  <a16:creationId xmlns:a16="http://schemas.microsoft.com/office/drawing/2014/main" id="{23B36D85-79C4-F140-A855-8800697E030C}"/>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ADVANCE CARE DIRECTIVE</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advance care directives;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communicate and engage patients / families in advance care planning across settings and across the lifespan.</a:t>
              </a:r>
            </a:p>
            <a:p>
              <a:endParaRPr lang="en-US" sz="1400" spc="100" dirty="0">
                <a:solidFill>
                  <a:schemeClr val="accent1"/>
                </a:solidFill>
                <a:latin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PALLIATIVE CARE AND HOSPICE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palliative care and hospice;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this information to patients / families.</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7E1AD5E0-4D73-0942-826D-48DAA33942E4}"/>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05896CBA-3705-2F4D-B966-228ADFD650F9}"/>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6310BBD-B66F-8941-8415-8119B28A3DEF}"/>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D1A6A6F0-A46E-CC46-9583-C39E97A175BF}"/>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6D304234-A305-3D46-9E7F-377CCA5D79BC}"/>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2CCD3451-E462-6647-B968-51ED32BFDCB2}"/>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Rectangle 17">
            <a:extLst>
              <a:ext uri="{FF2B5EF4-FFF2-40B4-BE49-F238E27FC236}">
                <a16:creationId xmlns:a16="http://schemas.microsoft.com/office/drawing/2014/main" id="{CE795FC6-A73F-7649-95F6-7DC133A9BD4D}"/>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2490995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CA8A06-EC31-41F9-882C-F9F26AFEC9A9}"/>
              </a:ext>
            </a:extLst>
          </p:cNvPr>
          <p:cNvGrpSpPr/>
          <p:nvPr/>
        </p:nvGrpSpPr>
        <p:grpSpPr>
          <a:xfrm>
            <a:off x="304800" y="448697"/>
            <a:ext cx="8763000" cy="3569372"/>
            <a:chOff x="304800" y="448697"/>
            <a:chExt cx="8763000" cy="3569372"/>
          </a:xfrm>
        </p:grpSpPr>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6962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CULTURAL HUMILITY</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cultural considerations in the care of patients and families,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with humility, curiosity, care, respect, and dignity.</a:t>
              </a:r>
            </a:p>
            <a:p>
              <a:endParaRPr lang="en-US" sz="1400" spc="100" dirty="0">
                <a:solidFill>
                  <a:schemeClr val="tx2">
                    <a:lumMod val="75000"/>
                  </a:schemeClr>
                </a:solidFill>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8001000" cy="95410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COMMUNITY RESOURCES</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community resources to support serious illness and end-of-life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connect patients/families with these resources.</a:t>
              </a:r>
              <a:endParaRPr lang="en-US" sz="1400" spc="100" dirty="0">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D0DAD835-9ADA-324B-99CC-A835F7E0D915}"/>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AFEA19F7-9A29-7E4E-8341-9D5E55A4A27C}"/>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D165A96E-DEF4-3E40-8399-228D4BA844E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1DE343CD-CB22-1B43-A8CB-0B75E5E0B32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74980F1-7A8A-724D-A87E-26DF76D52968}"/>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B795EB88-6132-264C-BED6-3936A810211E}"/>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D17BE25B-9A7C-CA48-86AD-35FF4A83AEA2}"/>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9FB2166D-EBC3-9A4F-90BF-6E3154B0751C}"/>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761FF249-7D1D-3641-86BA-88FB3DDA7E1C}"/>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1802629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FCF268-AFAD-48CC-88DE-1F8CA861272F}"/>
              </a:ext>
            </a:extLst>
          </p:cNvPr>
          <p:cNvGrpSpPr/>
          <p:nvPr/>
        </p:nvGrpSpPr>
        <p:grpSpPr>
          <a:xfrm>
            <a:off x="381000" y="1076415"/>
            <a:ext cx="8610600" cy="3372542"/>
            <a:chOff x="381000" y="1076415"/>
            <a:chExt cx="8610600" cy="3372542"/>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CHALLENGING CONVERSATIONS</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how to deliver “best case / worst case”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conduct challenging conversations with patients / families (including how to discuss risk / benefits of interventions).</a:t>
              </a:r>
              <a:endParaRPr lang="en-US" sz="1400" spc="100" dirty="0">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INTERPROFESSIONAL CARE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the role of team members &amp; benefits of team-based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work with team members in the care of patients / families with serious illness or at the end of life.</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11F6B111-A5C6-B243-8A24-1F1CA0C2533E}"/>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E4371E29-C7C1-3340-900B-98FE708929A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7055D38-4CAC-1042-BB88-17F08F8DEE34}"/>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BA82D719-168D-B14B-B559-80E501B9C03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3AFBD9C-9A9B-1A4E-ADE8-E10AFBF15FFE}"/>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FED47A9C-A20C-EE40-B988-7E1053885A3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68F97360-58D6-F047-839D-45665058E249}"/>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1824F5A5-EC21-5848-9329-178FD9D9390E}"/>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B5C01A08-4E8C-F24A-B102-702863F5DA04}"/>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410164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05800" cy="3924151"/>
          </a:xfrm>
          <a:prstGeom prst="rect">
            <a:avLst/>
          </a:prstGeom>
          <a:noFill/>
        </p:spPr>
        <p:txBody>
          <a:bodyPr wrap="square" rtlCol="0">
            <a:spAutoFit/>
          </a:bodyPr>
          <a:lstStyle/>
          <a:p>
            <a:r>
              <a:rPr lang="en-US" sz="1400" dirty="0">
                <a:latin typeface="Arial Narrow" panose="020B0606020202030204" pitchFamily="34" charset="0"/>
              </a:rPr>
              <a:t>Helping Children When a Family Member Has Cancer, Dealing with a Parent's Terminal Illness: Why should I tell my children I’m dying? </a:t>
            </a:r>
            <a:r>
              <a:rPr lang="en-US" sz="1400" u="sng" dirty="0">
                <a:latin typeface="Arial Narrow" panose="020B0606020202030204" pitchFamily="34" charset="0"/>
                <a:hlinkClick r:id="rId2"/>
              </a:rPr>
              <a:t>https://www.cancer.org/treatment/children-and-cancer/when-a-family-member-has-cancer/dealing-with-parents-terminal-illness/why-tell-child.html</a:t>
            </a:r>
            <a:r>
              <a:rPr lang="en-US" sz="1400" dirty="0">
                <a:latin typeface="Arial Narrow" panose="020B0606020202030204" pitchFamily="34" charset="0"/>
              </a:rPr>
              <a:t> </a:t>
            </a:r>
          </a:p>
          <a:p>
            <a:r>
              <a:rPr lang="en-US" sz="1400" dirty="0">
                <a:latin typeface="Arial Narrow" panose="020B0606020202030204" pitchFamily="34" charset="0"/>
              </a:rPr>
              <a:t> </a:t>
            </a:r>
          </a:p>
          <a:p>
            <a:r>
              <a:rPr lang="en-US" sz="1400" dirty="0">
                <a:latin typeface="Arial Narrow" panose="020B0606020202030204" pitchFamily="34" charset="0"/>
              </a:rPr>
              <a:t>What if I’m a single parent and have a terminal illness?</a:t>
            </a:r>
            <a:endParaRPr lang="en-US" sz="1400" b="1" dirty="0">
              <a:latin typeface="Arial Narrow" panose="020B0606020202030204" pitchFamily="34" charset="0"/>
            </a:endParaRPr>
          </a:p>
          <a:p>
            <a:r>
              <a:rPr lang="en-US" sz="1400" u="sng" dirty="0">
                <a:latin typeface="Arial Narrow" panose="020B0606020202030204" pitchFamily="34" charset="0"/>
                <a:hlinkClick r:id="rId3"/>
              </a:rPr>
              <a:t>https://www.cancer.org/treatment/children-and-cancer/when-a-family-member-has-cancer/dealing-with-parents-terminal-illness/single-parent-dying.html</a:t>
            </a:r>
            <a:r>
              <a:rPr lang="en-US" sz="1400" dirty="0">
                <a:latin typeface="Arial Narrow" panose="020B0606020202030204" pitchFamily="34" charset="0"/>
              </a:rPr>
              <a:t> </a:t>
            </a:r>
          </a:p>
          <a:p>
            <a:r>
              <a:rPr lang="en-US" sz="1400" dirty="0">
                <a:latin typeface="Arial Narrow" panose="020B0606020202030204" pitchFamily="34" charset="0"/>
              </a:rPr>
              <a:t> </a:t>
            </a:r>
          </a:p>
          <a:p>
            <a:r>
              <a:rPr lang="en-US" sz="1400" dirty="0">
                <a:latin typeface="Arial Narrow" panose="020B0606020202030204" pitchFamily="34" charset="0"/>
              </a:rPr>
              <a:t>Casa de Los </a:t>
            </a:r>
            <a:r>
              <a:rPr lang="en-US" sz="1400" dirty="0" err="1">
                <a:latin typeface="Arial Narrow" panose="020B0606020202030204" pitchFamily="34" charset="0"/>
              </a:rPr>
              <a:t>Niños</a:t>
            </a:r>
            <a:endParaRPr lang="en-US" sz="1400" dirty="0">
              <a:latin typeface="Arial Narrow" panose="020B0606020202030204" pitchFamily="34" charset="0"/>
            </a:endParaRPr>
          </a:p>
          <a:p>
            <a:r>
              <a:rPr lang="en-US" sz="1400" u="sng" dirty="0">
                <a:latin typeface="Arial Narrow" panose="020B0606020202030204" pitchFamily="34" charset="0"/>
                <a:hlinkClick r:id="rId4"/>
              </a:rPr>
              <a:t>https://www.casadelosninos.org/about/history-2/</a:t>
            </a:r>
            <a:r>
              <a:rPr lang="en-US" sz="1400" dirty="0">
                <a:latin typeface="Arial Narrow" panose="020B0606020202030204" pitchFamily="34" charset="0"/>
              </a:rPr>
              <a:t> </a:t>
            </a:r>
          </a:p>
          <a:p>
            <a:r>
              <a:rPr lang="en-US" sz="1400" u="sng" dirty="0">
                <a:latin typeface="Arial Narrow" panose="020B0606020202030204" pitchFamily="34" charset="0"/>
                <a:hlinkClick r:id="rId5"/>
              </a:rPr>
              <a:t>https://esme.com/resources/wellness/a-focus-on-cancer-resources</a:t>
            </a:r>
            <a:endParaRPr lang="en-US" sz="1400" u="sng" dirty="0">
              <a:latin typeface="Arial Narrow" panose="020B0606020202030204" pitchFamily="34" charset="0"/>
            </a:endParaRPr>
          </a:p>
          <a:p>
            <a:endParaRPr kumimoji="0" lang="en-US" sz="1400" b="0" i="0" u="sng" strike="noStrike" kern="1200" cap="none" spc="0" normalizeH="0" baseline="0" noProof="0" dirty="0">
              <a:ln>
                <a:noFill/>
              </a:ln>
              <a:solidFill>
                <a:srgbClr val="1F497D">
                  <a:lumMod val="75000"/>
                </a:srgbClr>
              </a:solidFill>
              <a:effectLst/>
              <a:uLnTx/>
              <a:uFillTx/>
              <a:latin typeface="Arial Narrow" panose="020B0606020202030204" pitchFamily="34" charset="0"/>
              <a:cs typeface="Arial Narrow" panose="020B0604020202020204" pitchFamily="34" charset="0"/>
            </a:endParaRPr>
          </a:p>
          <a:p>
            <a:pPr lvl="0"/>
            <a:r>
              <a:rPr lang="en-US" sz="1400" u="sng" dirty="0">
                <a:latin typeface="Arial Narrow" panose="020B0606020202030204" pitchFamily="34" charset="0"/>
                <a:hlinkClick r:id="rId6"/>
              </a:rPr>
              <a:t>Singleton Moms</a:t>
            </a:r>
            <a:r>
              <a:rPr lang="en-US" sz="1400" dirty="0">
                <a:latin typeface="Arial Narrow" panose="020B0606020202030204" pitchFamily="34" charset="0"/>
              </a:rPr>
              <a:t>—Singleton Moms is a small, Arizona-based nonprofit with a mighty vision, dedicated to nurturing single parents battling cancer and their minor children.</a:t>
            </a:r>
          </a:p>
          <a:p>
            <a:pPr lvl="0"/>
            <a:endParaRPr lang="en-US" sz="1400" dirty="0">
              <a:latin typeface="Arial Narrow" panose="020B0606020202030204" pitchFamily="34" charset="0"/>
            </a:endParaRPr>
          </a:p>
          <a:p>
            <a:pPr lvl="0"/>
            <a:r>
              <a:rPr lang="en-US" sz="1400" dirty="0">
                <a:latin typeface="Arial Narrow" panose="020B0606020202030204" pitchFamily="34" charset="0"/>
              </a:rPr>
              <a:t>The </a:t>
            </a:r>
            <a:r>
              <a:rPr lang="en-US" sz="1400" u="sng" dirty="0">
                <a:latin typeface="Arial Narrow" panose="020B0606020202030204" pitchFamily="34" charset="0"/>
                <a:hlinkClick r:id="rId7"/>
              </a:rPr>
              <a:t>American Cancer Society</a:t>
            </a:r>
            <a:r>
              <a:rPr lang="en-US" sz="1400" dirty="0">
                <a:latin typeface="Arial Narrow" panose="020B0606020202030204" pitchFamily="34" charset="0"/>
              </a:rPr>
              <a:t>—Hundreds of informative pages written or approved by doctors and specialists in all kinds of cancer. For immediate help, call their support line: 1-800-227-2435.</a:t>
            </a:r>
          </a:p>
          <a:p>
            <a:endParaRPr kumimoji="0" lang="en-US" sz="1100" b="0" i="0" u="none" strike="noStrike" kern="1200" cap="none" spc="0" normalizeH="0" baseline="0" noProof="0" dirty="0">
              <a:ln>
                <a:noFill/>
              </a:ln>
              <a:solidFill>
                <a:srgbClr val="1F497D">
                  <a:lumMod val="75000"/>
                </a:srgbClr>
              </a:solidFill>
              <a:effectLst/>
              <a:uLnTx/>
              <a:uFillTx/>
              <a:latin typeface="Arial Narrow" panose="020B0606020202030204" pitchFamily="34" charset="0"/>
              <a:cs typeface="Arial Narrow" panose="020B0604020202020204" pitchFamily="34" charset="0"/>
            </a:endParaRPr>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Resources</a:t>
            </a:r>
          </a:p>
        </p:txBody>
      </p:sp>
    </p:spTree>
    <p:extLst>
      <p:ext uri="{BB962C8B-B14F-4D97-AF65-F5344CB8AC3E}">
        <p14:creationId xmlns:p14="http://schemas.microsoft.com/office/powerpoint/2010/main" val="1305054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E9F66D6-2427-254D-33A9-8B5A44FE7C37}"/>
              </a:ext>
            </a:extLst>
          </p:cNvPr>
          <p:cNvGrpSpPr/>
          <p:nvPr/>
        </p:nvGrpSpPr>
        <p:grpSpPr>
          <a:xfrm>
            <a:off x="3074801" y="965697"/>
            <a:ext cx="6002524" cy="3767908"/>
            <a:chOff x="3352800" y="935671"/>
            <a:chExt cx="6002524" cy="3767908"/>
          </a:xfrm>
        </p:grpSpPr>
        <p:pic>
          <p:nvPicPr>
            <p:cNvPr id="12" name="Picture 11" descr="A computer with a blank screen&#10;&#10;Description automatically generated with medium confidence">
              <a:extLst>
                <a:ext uri="{FF2B5EF4-FFF2-40B4-BE49-F238E27FC236}">
                  <a16:creationId xmlns:a16="http://schemas.microsoft.com/office/drawing/2014/main" id="{9005254A-7BE8-B024-219F-4D0F4E9175E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0" y="935671"/>
              <a:ext cx="6002524" cy="3767908"/>
            </a:xfrm>
            <a:prstGeom prst="rect">
              <a:avLst/>
            </a:prstGeom>
          </p:spPr>
        </p:pic>
        <p:pic>
          <p:nvPicPr>
            <p:cNvPr id="6" name="Picture 5" descr="Graphical user interface, website&#10;&#10;Description automatically generated">
              <a:extLst>
                <a:ext uri="{FF2B5EF4-FFF2-40B4-BE49-F238E27FC236}">
                  <a16:creationId xmlns:a16="http://schemas.microsoft.com/office/drawing/2014/main" id="{21884CFD-30A8-CC37-1C83-5135CC02B015}"/>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t="-319"/>
            <a:stretch/>
          </p:blipFill>
          <p:spPr>
            <a:xfrm>
              <a:off x="4914552" y="1463478"/>
              <a:ext cx="3522261" cy="1879100"/>
            </a:xfrm>
            <a:prstGeom prst="rect">
              <a:avLst/>
            </a:prstGeom>
          </p:spPr>
        </p:pic>
      </p:grpSp>
      <p:sp>
        <p:nvSpPr>
          <p:cNvPr id="17" name="object 7">
            <a:extLst>
              <a:ext uri="{FF2B5EF4-FFF2-40B4-BE49-F238E27FC236}">
                <a16:creationId xmlns:a16="http://schemas.microsoft.com/office/drawing/2014/main" id="{FED47A9C-A20C-EE40-B988-7E1053885A3D}"/>
              </a:ext>
            </a:extLst>
          </p:cNvPr>
          <p:cNvSpPr/>
          <p:nvPr/>
        </p:nvSpPr>
        <p:spPr>
          <a:xfrm>
            <a:off x="0" y="4781551"/>
            <a:ext cx="9144000" cy="362038"/>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algn="ctr">
              <a:lnSpc>
                <a:spcPct val="150000"/>
              </a:lnSpc>
            </a:pPr>
            <a:r>
              <a:rPr lang="en-US" sz="1200" dirty="0">
                <a:solidFill>
                  <a:schemeClr val="bg1"/>
                </a:solidFill>
              </a:rPr>
              <a:t>This project was funded by a grant from the David and Lura Lovell Foundation</a:t>
            </a:r>
            <a:endParaRPr sz="1200" dirty="0">
              <a:solidFill>
                <a:schemeClr val="bg1"/>
              </a:solidFill>
            </a:endParaRPr>
          </a:p>
        </p:txBody>
      </p:sp>
      <p:grpSp>
        <p:nvGrpSpPr>
          <p:cNvPr id="21" name="object 3">
            <a:extLst>
              <a:ext uri="{FF2B5EF4-FFF2-40B4-BE49-F238E27FC236}">
                <a16:creationId xmlns:a16="http://schemas.microsoft.com/office/drawing/2014/main" id="{95B4B6AF-D53B-7442-BD20-FC60B6B45E63}"/>
              </a:ext>
            </a:extLst>
          </p:cNvPr>
          <p:cNvGrpSpPr/>
          <p:nvPr/>
        </p:nvGrpSpPr>
        <p:grpSpPr>
          <a:xfrm>
            <a:off x="-5" y="0"/>
            <a:ext cx="9144000" cy="935990"/>
            <a:chOff x="-5" y="3425808"/>
            <a:chExt cx="9144000" cy="935990"/>
          </a:xfrm>
        </p:grpSpPr>
        <p:sp>
          <p:nvSpPr>
            <p:cNvPr id="22" name="object 4">
              <a:extLst>
                <a:ext uri="{FF2B5EF4-FFF2-40B4-BE49-F238E27FC236}">
                  <a16:creationId xmlns:a16="http://schemas.microsoft.com/office/drawing/2014/main" id="{128359EF-05BE-E34B-9E25-6CE342B0D4DD}"/>
                </a:ext>
              </a:extLst>
            </p:cNvPr>
            <p:cNvSpPr/>
            <p:nvPr/>
          </p:nvSpPr>
          <p:spPr>
            <a:xfrm>
              <a:off x="0" y="3425808"/>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C4E286AC-D124-3348-B516-3DD19143B753}"/>
                </a:ext>
              </a:extLst>
            </p:cNvPr>
            <p:cNvSpPr/>
            <p:nvPr/>
          </p:nvSpPr>
          <p:spPr>
            <a:xfrm>
              <a:off x="8172106" y="3425810"/>
              <a:ext cx="972185" cy="935990"/>
            </a:xfrm>
            <a:custGeom>
              <a:avLst/>
              <a:gdLst/>
              <a:ahLst/>
              <a:cxnLst/>
              <a:rect l="l" t="t" r="r" b="b"/>
              <a:pathLst>
                <a:path w="972184" h="935989">
                  <a:moveTo>
                    <a:pt x="971892" y="0"/>
                  </a:moveTo>
                  <a:lnTo>
                    <a:pt x="0" y="0"/>
                  </a:lnTo>
                  <a:lnTo>
                    <a:pt x="531444" y="935482"/>
                  </a:lnTo>
                  <a:lnTo>
                    <a:pt x="971892" y="935482"/>
                  </a:lnTo>
                  <a:lnTo>
                    <a:pt x="971892" y="0"/>
                  </a:lnTo>
                  <a:close/>
                </a:path>
              </a:pathLst>
            </a:custGeom>
            <a:solidFill>
              <a:srgbClr val="00265B"/>
            </a:solidFill>
          </p:spPr>
          <p:txBody>
            <a:bodyPr wrap="square" lIns="0" tIns="0" rIns="0" bIns="0" rtlCol="0"/>
            <a:lstStyle/>
            <a:p>
              <a:endParaRPr/>
            </a:p>
          </p:txBody>
        </p:sp>
        <p:sp>
          <p:nvSpPr>
            <p:cNvPr id="24" name="object 6">
              <a:extLst>
                <a:ext uri="{FF2B5EF4-FFF2-40B4-BE49-F238E27FC236}">
                  <a16:creationId xmlns:a16="http://schemas.microsoft.com/office/drawing/2014/main" id="{6824062B-4BFD-7343-BEAF-6F8B68C06CD9}"/>
                </a:ext>
              </a:extLst>
            </p:cNvPr>
            <p:cNvSpPr/>
            <p:nvPr/>
          </p:nvSpPr>
          <p:spPr>
            <a:xfrm>
              <a:off x="8535158" y="3425810"/>
              <a:ext cx="608965" cy="935990"/>
            </a:xfrm>
            <a:custGeom>
              <a:avLst/>
              <a:gdLst/>
              <a:ahLst/>
              <a:cxnLst/>
              <a:rect l="l" t="t" r="r" b="b"/>
              <a:pathLst>
                <a:path w="608965" h="935989">
                  <a:moveTo>
                    <a:pt x="608838" y="0"/>
                  </a:moveTo>
                  <a:lnTo>
                    <a:pt x="0" y="0"/>
                  </a:lnTo>
                  <a:lnTo>
                    <a:pt x="525119" y="935482"/>
                  </a:lnTo>
                  <a:lnTo>
                    <a:pt x="608838" y="935482"/>
                  </a:lnTo>
                  <a:lnTo>
                    <a:pt x="608838" y="0"/>
                  </a:lnTo>
                  <a:close/>
                </a:path>
              </a:pathLst>
            </a:custGeom>
            <a:solidFill>
              <a:srgbClr val="001B47"/>
            </a:solidFill>
          </p:spPr>
          <p:txBody>
            <a:bodyPr wrap="square" lIns="0" tIns="0" rIns="0" bIns="0" rtlCol="0"/>
            <a:lstStyle/>
            <a:p>
              <a:endParaRPr/>
            </a:p>
          </p:txBody>
        </p:sp>
        <p:sp>
          <p:nvSpPr>
            <p:cNvPr id="25" name="object 7">
              <a:extLst>
                <a:ext uri="{FF2B5EF4-FFF2-40B4-BE49-F238E27FC236}">
                  <a16:creationId xmlns:a16="http://schemas.microsoft.com/office/drawing/2014/main" id="{25EAAAD4-F306-804E-98F9-99FDE7DDBD8B}"/>
                </a:ext>
              </a:extLst>
            </p:cNvPr>
            <p:cNvSpPr/>
            <p:nvPr/>
          </p:nvSpPr>
          <p:spPr>
            <a:xfrm>
              <a:off x="8157548" y="3910629"/>
              <a:ext cx="546100" cy="450850"/>
            </a:xfrm>
            <a:custGeom>
              <a:avLst/>
              <a:gdLst/>
              <a:ahLst/>
              <a:cxnLst/>
              <a:rect l="l" t="t" r="r" b="b"/>
              <a:pathLst>
                <a:path w="546100" h="450850">
                  <a:moveTo>
                    <a:pt x="289979" y="0"/>
                  </a:moveTo>
                  <a:lnTo>
                    <a:pt x="0" y="450672"/>
                  </a:lnTo>
                  <a:lnTo>
                    <a:pt x="545998" y="450672"/>
                  </a:lnTo>
                  <a:lnTo>
                    <a:pt x="289979" y="0"/>
                  </a:lnTo>
                  <a:close/>
                </a:path>
              </a:pathLst>
            </a:custGeom>
            <a:solidFill>
              <a:srgbClr val="8B0015"/>
            </a:solidFill>
          </p:spPr>
          <p:txBody>
            <a:bodyPr wrap="square" lIns="0" tIns="0" rIns="0" bIns="0" rtlCol="0"/>
            <a:lstStyle/>
            <a:p>
              <a:endParaRPr/>
            </a:p>
          </p:txBody>
        </p:sp>
        <p:sp>
          <p:nvSpPr>
            <p:cNvPr id="26" name="object 8">
              <a:extLst>
                <a:ext uri="{FF2B5EF4-FFF2-40B4-BE49-F238E27FC236}">
                  <a16:creationId xmlns:a16="http://schemas.microsoft.com/office/drawing/2014/main" id="{8045B8B8-904E-594B-A3B4-15EC38ADBADB}"/>
                </a:ext>
              </a:extLst>
            </p:cNvPr>
            <p:cNvSpPr/>
            <p:nvPr/>
          </p:nvSpPr>
          <p:spPr>
            <a:xfrm>
              <a:off x="-5" y="3425810"/>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82"/>
                  </a:lnTo>
                  <a:lnTo>
                    <a:pt x="8157552" y="935482"/>
                  </a:lnTo>
                  <a:lnTo>
                    <a:pt x="8447532" y="484809"/>
                  </a:lnTo>
                  <a:lnTo>
                    <a:pt x="8172107" y="0"/>
                  </a:lnTo>
                  <a:close/>
                </a:path>
              </a:pathLst>
            </a:custGeom>
            <a:solidFill>
              <a:srgbClr val="BC2025"/>
            </a:solidFill>
          </p:spPr>
          <p:txBody>
            <a:bodyPr wrap="square" lIns="0" tIns="0" rIns="0" bIns="0" rtlCol="0"/>
            <a:lstStyle/>
            <a:p>
              <a:endParaRPr/>
            </a:p>
          </p:txBody>
        </p:sp>
      </p:grpSp>
      <p:sp>
        <p:nvSpPr>
          <p:cNvPr id="28" name="Title 10">
            <a:extLst>
              <a:ext uri="{FF2B5EF4-FFF2-40B4-BE49-F238E27FC236}">
                <a16:creationId xmlns:a16="http://schemas.microsoft.com/office/drawing/2014/main" id="{7D486CAB-D207-4047-8BDD-35C17CA7200B}"/>
              </a:ext>
            </a:extLst>
          </p:cNvPr>
          <p:cNvSpPr txBox="1">
            <a:spLocks/>
          </p:cNvSpPr>
          <p:nvPr/>
        </p:nvSpPr>
        <p:spPr>
          <a:xfrm>
            <a:off x="502283" y="1120042"/>
            <a:ext cx="2731572" cy="1020314"/>
          </a:xfrm>
          <a:prstGeom prst="rect">
            <a:avLst/>
          </a:prstGeom>
          <a:effectLst>
            <a:reflection endPos="0" dist="50800" dir="5400000" sy="-100000" algn="bl" rotWithShape="0"/>
          </a:effectLst>
        </p:spPr>
        <p:txBody>
          <a:bodyPr/>
          <a:lstStyle>
            <a:lvl1pPr>
              <a:defRPr b="0" i="0">
                <a:latin typeface="Arial Narrow" panose="020B0604020202020204" pitchFamily="34" charset="0"/>
                <a:ea typeface="+mj-ea"/>
                <a:cs typeface="Arial Narrow" panose="020B0604020202020204" pitchFamily="34" charset="0"/>
              </a:defRPr>
            </a:lvl1pPr>
          </a:lstStyle>
          <a:p>
            <a:r>
              <a:rPr lang="en-US" sz="6600" b="1" kern="0" dirty="0">
                <a:solidFill>
                  <a:srgbClr val="00255B"/>
                </a:solidFill>
                <a:latin typeface="Arial" panose="020B0604020202020204" pitchFamily="34" charset="0"/>
                <a:cs typeface="Arial" panose="020B0604020202020204" pitchFamily="34" charset="0"/>
              </a:rPr>
              <a:t>Thank </a:t>
            </a:r>
          </a:p>
        </p:txBody>
      </p:sp>
      <p:sp>
        <p:nvSpPr>
          <p:cNvPr id="29" name="Title 10">
            <a:extLst>
              <a:ext uri="{FF2B5EF4-FFF2-40B4-BE49-F238E27FC236}">
                <a16:creationId xmlns:a16="http://schemas.microsoft.com/office/drawing/2014/main" id="{34717DF2-4687-3440-A572-20C6AC2640C4}"/>
              </a:ext>
            </a:extLst>
          </p:cNvPr>
          <p:cNvSpPr txBox="1">
            <a:spLocks/>
          </p:cNvSpPr>
          <p:nvPr/>
        </p:nvSpPr>
        <p:spPr>
          <a:xfrm>
            <a:off x="2298068" y="1734254"/>
            <a:ext cx="1447800" cy="923330"/>
          </a:xfrm>
          <a:prstGeom prst="rect">
            <a:avLst/>
          </a:prstGeom>
          <a:effectLst>
            <a:reflection endPos="0" dist="50800" dir="5400000" sy="-100000" algn="bl" rotWithShape="0"/>
          </a:effectLst>
        </p:spPr>
        <p:txBody>
          <a:bodyPr wrap="square" lIns="0" tIns="0" rIns="0" bIns="0">
            <a:spAutoFit/>
          </a:bodyPr>
          <a:lstStyle>
            <a:lvl1pPr>
              <a:defRPr sz="7200" b="1" i="0">
                <a:solidFill>
                  <a:srgbClr val="231F20"/>
                </a:solidFill>
                <a:latin typeface="Proxima Nova Condensed"/>
                <a:ea typeface="+mj-ea"/>
                <a:cs typeface="Proxima Nova Condensed"/>
              </a:defRPr>
            </a:lvl1pPr>
          </a:lstStyle>
          <a:p>
            <a:r>
              <a:rPr lang="en-US" sz="6000" kern="0" dirty="0">
                <a:solidFill>
                  <a:srgbClr val="00255B"/>
                </a:solidFill>
                <a:latin typeface="Arial" panose="020B0604020202020204" pitchFamily="34" charset="0"/>
                <a:cs typeface="Arial" panose="020B0604020202020204" pitchFamily="34" charset="0"/>
              </a:rPr>
              <a:t>you</a:t>
            </a:r>
          </a:p>
        </p:txBody>
      </p:sp>
      <p:pic>
        <p:nvPicPr>
          <p:cNvPr id="30" name="object 14">
            <a:extLst>
              <a:ext uri="{FF2B5EF4-FFF2-40B4-BE49-F238E27FC236}">
                <a16:creationId xmlns:a16="http://schemas.microsoft.com/office/drawing/2014/main" id="{CFFE958E-80B0-014C-B13E-B636A5A374C5}"/>
              </a:ext>
            </a:extLst>
          </p:cNvPr>
          <p:cNvPicPr/>
          <p:nvPr/>
        </p:nvPicPr>
        <p:blipFill>
          <a:blip r:embed="rId4" cstate="screen">
            <a:extLst>
              <a:ext uri="{28A0092B-C50C-407E-A947-70E740481C1C}">
                <a14:useLocalDpi xmlns:a14="http://schemas.microsoft.com/office/drawing/2010/main"/>
              </a:ext>
            </a:extLst>
          </a:blip>
          <a:stretch>
            <a:fillRect/>
          </a:stretch>
        </p:blipFill>
        <p:spPr>
          <a:xfrm>
            <a:off x="228599" y="232242"/>
            <a:ext cx="3040831" cy="450850"/>
          </a:xfrm>
          <a:prstGeom prst="rect">
            <a:avLst/>
          </a:prstGeom>
        </p:spPr>
      </p:pic>
      <p:sp>
        <p:nvSpPr>
          <p:cNvPr id="14" name="object 9">
            <a:extLst>
              <a:ext uri="{FF2B5EF4-FFF2-40B4-BE49-F238E27FC236}">
                <a16:creationId xmlns:a16="http://schemas.microsoft.com/office/drawing/2014/main" id="{A656FCBE-6E3E-2C67-08B2-0728CCA35E64}"/>
              </a:ext>
            </a:extLst>
          </p:cNvPr>
          <p:cNvSpPr txBox="1"/>
          <p:nvPr/>
        </p:nvSpPr>
        <p:spPr>
          <a:xfrm>
            <a:off x="66675" y="2792958"/>
            <a:ext cx="4376855" cy="1159292"/>
          </a:xfrm>
          <a:prstGeom prst="rect">
            <a:avLst/>
          </a:prstGeom>
          <a:noFill/>
          <a:effectLst>
            <a:glow>
              <a:schemeClr val="accent1"/>
            </a:glow>
            <a:reflection endPos="0" dir="5400000" sy="-100000" algn="bl" rotWithShape="0"/>
          </a:effectLst>
        </p:spPr>
        <p:txBody>
          <a:bodyPr vert="horz" wrap="square" lIns="0" tIns="12700" rIns="0" bIns="0" rtlCol="0">
            <a:spAutoFit/>
          </a:bodyPr>
          <a:lstStyle/>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Please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visit the Center on Aging </a:t>
            </a:r>
          </a:p>
          <a:p>
            <a:pPr marL="1520190" marR="5080" indent="-1508125" algn="ctr">
              <a:lnSpc>
                <a:spcPct val="100000"/>
              </a:lnSpc>
              <a:spcBef>
                <a:spcPts val="100"/>
              </a:spcBef>
            </a:pPr>
            <a:r>
              <a:rPr lang="en-US" b="1" dirty="0">
                <a:solidFill>
                  <a:srgbClr val="8B0014"/>
                </a:solidFill>
                <a:latin typeface="Arial Narrow" panose="020B0604020202020204" pitchFamily="34" charset="0"/>
                <a:cs typeface="Arial Narrow" panose="020B0604020202020204" pitchFamily="34" charset="0"/>
                <a:hlinkClick r:id="rId5">
                  <a:extLst>
                    <a:ext uri="{A12FA001-AC4F-418D-AE19-62706E023703}">
                      <ahyp:hlinkClr xmlns:ahyp="http://schemas.microsoft.com/office/drawing/2018/hyperlinkcolor" val="tx"/>
                    </a:ext>
                  </a:extLst>
                </a:hlinkClick>
              </a:rPr>
              <a:t>aging.arizona.edu</a:t>
            </a:r>
            <a:r>
              <a:rPr lang="en-US" b="1" dirty="0">
                <a:solidFill>
                  <a:srgbClr val="C00000"/>
                </a:solidFill>
                <a:latin typeface="Arial Narrow" panose="020B0604020202020204" pitchFamily="34" charset="0"/>
                <a:cs typeface="Arial Narrow" panose="020B0604020202020204" pitchFamily="34" charset="0"/>
              </a:rPr>
              <a: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for</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more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information</a:t>
            </a:r>
            <a:r>
              <a:rPr lang="en-US" b="1" spc="-10"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on the CARES Toolkit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and other end-of-life resources</a:t>
            </a:r>
          </a:p>
        </p:txBody>
      </p:sp>
    </p:spTree>
    <p:extLst>
      <p:ext uri="{BB962C8B-B14F-4D97-AF65-F5344CB8AC3E}">
        <p14:creationId xmlns:p14="http://schemas.microsoft.com/office/powerpoint/2010/main" val="116397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rson, indoor, computer&#10;&#10;Description automatically generated">
            <a:extLst>
              <a:ext uri="{FF2B5EF4-FFF2-40B4-BE49-F238E27FC236}">
                <a16:creationId xmlns:a16="http://schemas.microsoft.com/office/drawing/2014/main" id="{8757E489-43F6-1387-D6A9-62B7F46A7C20}"/>
              </a:ext>
            </a:extLst>
          </p:cNvPr>
          <p:cNvPicPr>
            <a:picLocks noChangeAspect="1"/>
          </p:cNvPicPr>
          <p:nvPr/>
        </p:nvPicPr>
        <p:blipFill>
          <a:blip r:embed="rId2" cstate="print">
            <a:alphaModFix amt="52000"/>
            <a:extLst>
              <a:ext uri="{28A0092B-C50C-407E-A947-70E740481C1C}">
                <a14:useLocalDpi xmlns:a14="http://schemas.microsoft.com/office/drawing/2010/main"/>
              </a:ext>
            </a:extLst>
          </a:blip>
          <a:stretch>
            <a:fillRect/>
          </a:stretch>
        </p:blipFill>
        <p:spPr>
          <a:xfrm>
            <a:off x="6400800" y="917663"/>
            <a:ext cx="2743200" cy="4114800"/>
          </a:xfrm>
          <a:prstGeom prst="rect">
            <a:avLst/>
          </a:prstGeom>
        </p:spPr>
      </p:pic>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Specific Communication / Conversation Skills</a:t>
            </a:r>
          </a:p>
        </p:txBody>
      </p:sp>
      <p:sp>
        <p:nvSpPr>
          <p:cNvPr id="11" name="TextBox 10">
            <a:extLst>
              <a:ext uri="{FF2B5EF4-FFF2-40B4-BE49-F238E27FC236}">
                <a16:creationId xmlns:a16="http://schemas.microsoft.com/office/drawing/2014/main" id="{313B8798-F8B4-46FF-AFA4-B4C96C8DA122}"/>
              </a:ext>
            </a:extLst>
          </p:cNvPr>
          <p:cNvSpPr txBox="1"/>
          <p:nvPr/>
        </p:nvSpPr>
        <p:spPr>
          <a:xfrm>
            <a:off x="377634" y="1266603"/>
            <a:ext cx="5489765" cy="1815882"/>
          </a:xfrm>
          <a:prstGeom prst="rect">
            <a:avLst/>
          </a:prstGeom>
          <a:noFill/>
        </p:spPr>
        <p:txBody>
          <a:bodyPr wrap="square" rtlCol="0">
            <a:spAutoFit/>
          </a:bodyPr>
          <a:lstStyle/>
          <a:p>
            <a:r>
              <a:rPr lang="en-US" sz="1600" dirty="0">
                <a:latin typeface="Arial Narrow" panose="020B0604020202020204" pitchFamily="34" charset="0"/>
                <a:cs typeface="Arial Narrow" panose="020B0604020202020204" pitchFamily="34" charset="0"/>
              </a:rPr>
              <a:t>1. Communication with cultural awareness and humility  </a:t>
            </a:r>
          </a:p>
          <a:p>
            <a:endParaRPr lang="en-US" sz="1600" dirty="0">
              <a:latin typeface="Arial Narrow" panose="020B0604020202020204" pitchFamily="34" charset="0"/>
              <a:cs typeface="Arial Narrow" panose="020B0604020202020204" pitchFamily="34" charset="0"/>
            </a:endParaRPr>
          </a:p>
          <a:p>
            <a:r>
              <a:rPr lang="en-US" sz="1600" dirty="0">
                <a:latin typeface="Arial Narrow" panose="020B0604020202020204" pitchFamily="34" charset="0"/>
                <a:cs typeface="Arial Narrow" panose="020B0604020202020204" pitchFamily="34" charset="0"/>
              </a:rPr>
              <a:t>2. Communicating with a patient who is a healthcare professional</a:t>
            </a:r>
          </a:p>
          <a:p>
            <a:endParaRPr lang="en-US" sz="1600" dirty="0">
              <a:latin typeface="Arial Narrow" panose="020B0604020202020204" pitchFamily="34" charset="0"/>
              <a:cs typeface="Arial Narrow" panose="020B0604020202020204" pitchFamily="34" charset="0"/>
            </a:endParaRPr>
          </a:p>
          <a:p>
            <a:r>
              <a:rPr lang="en-US" sz="1600" dirty="0">
                <a:latin typeface="Arial Narrow" panose="020B0604020202020204" pitchFamily="34" charset="0"/>
                <a:cs typeface="Arial Narrow" panose="020B0604020202020204" pitchFamily="34" charset="0"/>
              </a:rPr>
              <a:t>3. Difficult conversations under difficulty circumstances when patient's wishes are not documented, and family members are not in agreement </a:t>
            </a:r>
          </a:p>
          <a:p>
            <a:endParaRPr lang="en-US" sz="1600" dirty="0">
              <a:latin typeface="Arial Narrow" panose="020B0604020202020204" pitchFamily="34" charset="0"/>
            </a:endParaRPr>
          </a:p>
        </p:txBody>
      </p:sp>
    </p:spTree>
    <p:extLst>
      <p:ext uri="{BB962C8B-B14F-4D97-AF65-F5344CB8AC3E}">
        <p14:creationId xmlns:p14="http://schemas.microsoft.com/office/powerpoint/2010/main" val="181413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lose-up of people shaking hands&#10;&#10;Description automatically generated">
            <a:extLst>
              <a:ext uri="{FF2B5EF4-FFF2-40B4-BE49-F238E27FC236}">
                <a16:creationId xmlns:a16="http://schemas.microsoft.com/office/drawing/2014/main" id="{E1BB9632-B191-F052-27A7-CF4FB913AAE7}"/>
              </a:ext>
            </a:extLst>
          </p:cNvPr>
          <p:cNvPicPr>
            <a:picLocks noChangeAspect="1"/>
          </p:cNvPicPr>
          <p:nvPr/>
        </p:nvPicPr>
        <p:blipFill>
          <a:blip r:embed="rId2" cstate="print">
            <a:alphaModFix amt="24000"/>
            <a:extLst>
              <a:ext uri="{28A0092B-C50C-407E-A947-70E740481C1C}">
                <a14:useLocalDpi xmlns:a14="http://schemas.microsoft.com/office/drawing/2010/main"/>
              </a:ext>
            </a:extLst>
          </a:blip>
          <a:stretch>
            <a:fillRect/>
          </a:stretch>
        </p:blipFill>
        <p:spPr>
          <a:xfrm>
            <a:off x="1241108" y="935671"/>
            <a:ext cx="7902892" cy="4207830"/>
          </a:xfrm>
          <a:prstGeom prst="rect">
            <a:avLst/>
          </a:prstGeom>
        </p:spPr>
      </p:pic>
      <p:sp>
        <p:nvSpPr>
          <p:cNvPr id="4" name="TextBox 3">
            <a:extLst>
              <a:ext uri="{FF2B5EF4-FFF2-40B4-BE49-F238E27FC236}">
                <a16:creationId xmlns:a16="http://schemas.microsoft.com/office/drawing/2014/main" id="{23B36D85-79C4-F140-A855-8800697E030C}"/>
              </a:ext>
            </a:extLst>
          </p:cNvPr>
          <p:cNvSpPr txBox="1"/>
          <p:nvPr/>
        </p:nvSpPr>
        <p:spPr>
          <a:xfrm>
            <a:off x="986552" y="217433"/>
            <a:ext cx="44958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Team Members</a:t>
            </a:r>
          </a:p>
        </p:txBody>
      </p:sp>
      <p:sp>
        <p:nvSpPr>
          <p:cNvPr id="6" name="TextBox 5">
            <a:extLst>
              <a:ext uri="{FF2B5EF4-FFF2-40B4-BE49-F238E27FC236}">
                <a16:creationId xmlns:a16="http://schemas.microsoft.com/office/drawing/2014/main" id="{F31E57EB-4039-C64F-95E4-CBE074D43483}"/>
              </a:ext>
            </a:extLst>
          </p:cNvPr>
          <p:cNvSpPr txBox="1"/>
          <p:nvPr/>
        </p:nvSpPr>
        <p:spPr>
          <a:xfrm>
            <a:off x="304800" y="1101670"/>
            <a:ext cx="5486400" cy="3539430"/>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Team Members/Role: </a:t>
            </a:r>
          </a:p>
          <a:p>
            <a:endParaRPr lang="en-US" sz="1400" u="sng" spc="100" dirty="0">
              <a:latin typeface="Arial Narrow" panose="020B0604020202020204" pitchFamily="34" charset="0"/>
              <a:cs typeface="Arial Narrow" panose="020B0604020202020204" pitchFamily="34" charset="0"/>
            </a:endParaRPr>
          </a:p>
          <a:p>
            <a:r>
              <a:rPr lang="en-US" sz="1400" u="sng" dirty="0">
                <a:latin typeface="Arial Narrow" panose="020B0604020202020204" pitchFamily="34" charset="0"/>
                <a:cs typeface="Arial Narrow" panose="020B0604020202020204" pitchFamily="34" charset="0"/>
              </a:rPr>
              <a:t>Physicians</a:t>
            </a:r>
            <a:r>
              <a:rPr lang="en-US" sz="1400" dirty="0">
                <a:latin typeface="Arial Narrow" panose="020B0604020202020204" pitchFamily="34" charset="0"/>
                <a:cs typeface="Arial Narrow" panose="020B0604020202020204" pitchFamily="34" charset="0"/>
              </a:rPr>
              <a:t>:</a:t>
            </a:r>
            <a:r>
              <a:rPr lang="en-US" sz="1400" b="1" dirty="0">
                <a:latin typeface="Arial Narrow" panose="020B0604020202020204" pitchFamily="34" charset="0"/>
                <a:cs typeface="Arial Narrow" panose="020B0604020202020204" pitchFamily="34" charset="0"/>
              </a:rPr>
              <a:t> </a:t>
            </a:r>
            <a:r>
              <a:rPr lang="en-US" sz="1400" dirty="0">
                <a:latin typeface="Arial Narrow" panose="020B0604020202020204" pitchFamily="34" charset="0"/>
                <a:cs typeface="Arial Narrow" panose="020B0604020202020204" pitchFamily="34" charset="0"/>
              </a:rPr>
              <a:t>Treatment decision making, risk and prognosis assessment, palliative care orders, hospice referral</a:t>
            </a:r>
          </a:p>
          <a:p>
            <a:endParaRPr lang="en-US" sz="1400" dirty="0">
              <a:latin typeface="Arial Narrow" panose="020B0604020202020204" pitchFamily="34" charset="0"/>
              <a:cs typeface="Arial Narrow" panose="020B0604020202020204" pitchFamily="34" charset="0"/>
            </a:endParaRPr>
          </a:p>
          <a:p>
            <a:r>
              <a:rPr lang="en-US" sz="1400" u="sng" dirty="0">
                <a:latin typeface="Arial Narrow" panose="020B0604020202020204" pitchFamily="34" charset="0"/>
                <a:cs typeface="Arial Narrow" panose="020B0604020202020204" pitchFamily="34" charset="0"/>
              </a:rPr>
              <a:t>Pharmacists</a:t>
            </a:r>
            <a:r>
              <a:rPr lang="en-US" sz="1400" dirty="0">
                <a:latin typeface="Arial Narrow" panose="020B0604020202020204" pitchFamily="34" charset="0"/>
                <a:cs typeface="Arial Narrow" panose="020B0604020202020204" pitchFamily="34" charset="0"/>
              </a:rPr>
              <a:t>:</a:t>
            </a:r>
            <a:r>
              <a:rPr lang="en-US" sz="1400" b="1" dirty="0">
                <a:latin typeface="Arial Narrow" panose="020B0604020202020204" pitchFamily="34" charset="0"/>
                <a:cs typeface="Arial Narrow" panose="020B0604020202020204" pitchFamily="34" charset="0"/>
              </a:rPr>
              <a:t> </a:t>
            </a:r>
            <a:r>
              <a:rPr lang="en-US" sz="1400" dirty="0">
                <a:latin typeface="Arial Narrow" panose="020B0604020202020204" pitchFamily="34" charset="0"/>
                <a:cs typeface="Arial Narrow" panose="020B0604020202020204" pitchFamily="34" charset="0"/>
              </a:rPr>
              <a:t>Pharmacotherapy options, medication preparation/administration protocols, palliative and comfort care therapy/medication preparation/administration information, medication administration/effects counseling</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u="sng" dirty="0">
                <a:latin typeface="Arial Narrow" panose="020B0604020202020204" pitchFamily="34" charset="0"/>
                <a:cs typeface="Arial Narrow" panose="020B0604020202020204" pitchFamily="34" charset="0"/>
              </a:rPr>
              <a:t>Nurses</a:t>
            </a:r>
            <a:r>
              <a:rPr lang="en-US" sz="1400" dirty="0">
                <a:latin typeface="Arial Narrow" panose="020B0604020202020204" pitchFamily="34" charset="0"/>
                <a:cs typeface="Arial Narrow" panose="020B0604020202020204" pitchFamily="34" charset="0"/>
              </a:rPr>
              <a:t>: Medication administration, continued patient assessment, communication with other team members regarding the patient, home health nursing care </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u="sng" dirty="0">
                <a:latin typeface="Arial Narrow" panose="020B0604020202020204" pitchFamily="34" charset="0"/>
                <a:cs typeface="Arial Narrow" panose="020B0604020202020204" pitchFamily="34" charset="0"/>
              </a:rPr>
              <a:t>Social Worker</a:t>
            </a:r>
            <a:r>
              <a:rPr lang="en-US" sz="1400" dirty="0">
                <a:latin typeface="Arial Narrow" panose="020B0604020202020204" pitchFamily="34" charset="0"/>
                <a:cs typeface="Arial Narrow" panose="020B0604020202020204" pitchFamily="34" charset="0"/>
              </a:rPr>
              <a:t>:</a:t>
            </a:r>
            <a:r>
              <a:rPr lang="en-US" sz="1400" b="1" dirty="0">
                <a:latin typeface="Arial Narrow" panose="020B0604020202020204" pitchFamily="34" charset="0"/>
                <a:cs typeface="Arial Narrow" panose="020B0604020202020204" pitchFamily="34" charset="0"/>
              </a:rPr>
              <a:t> </a:t>
            </a:r>
            <a:r>
              <a:rPr lang="en-US" sz="1400" dirty="0">
                <a:latin typeface="Arial Narrow" panose="020B0604020202020204" pitchFamily="34" charset="0"/>
                <a:cs typeface="Arial Narrow" panose="020B0604020202020204" pitchFamily="34" charset="0"/>
              </a:rPr>
              <a:t>Community services, financial assistance resources, child-care resources</a:t>
            </a:r>
          </a:p>
          <a:p>
            <a:endParaRPr lang="en-US" sz="1400" b="1" spc="100" dirty="0">
              <a:latin typeface="Arial Narrow" panose="020B0604020202020204" pitchFamily="34" charset="0"/>
              <a:cs typeface="Arial Narrow" panose="020B0604020202020204" pitchFamily="34" charset="0"/>
            </a:endParaRPr>
          </a:p>
        </p:txBody>
      </p:sp>
      <p:grpSp>
        <p:nvGrpSpPr>
          <p:cNvPr id="11" name="object 2">
            <a:extLst>
              <a:ext uri="{FF2B5EF4-FFF2-40B4-BE49-F238E27FC236}">
                <a16:creationId xmlns:a16="http://schemas.microsoft.com/office/drawing/2014/main" id="{A3097896-8A47-5142-ADBC-7C89EE90AF5D}"/>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4F25F523-7687-8D4F-B11E-630A9EE17A9E}"/>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D583D75-F7B9-AB49-8974-811FFCE064B9}"/>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F3D5FE3F-92DF-B349-AC30-DF4F18450B87}"/>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66A6A546-FC94-D246-AF1C-13BD8D9E75B0}"/>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699FB770-ABF0-3142-972B-9D5B0E27B1BB}"/>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276770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190500" y="935671"/>
            <a:ext cx="8763000" cy="3539430"/>
          </a:xfrm>
          <a:prstGeom prst="rect">
            <a:avLst/>
          </a:prstGeom>
          <a:noFill/>
        </p:spPr>
        <p:txBody>
          <a:bodyPr wrap="square" rtlCol="0">
            <a:spAutoFit/>
          </a:bodyPr>
          <a:lstStyle/>
          <a:p>
            <a:pPr algn="ctr"/>
            <a:r>
              <a:rPr lang="en-US" sz="1400" i="1" dirty="0">
                <a:solidFill>
                  <a:schemeClr val="bg1">
                    <a:lumMod val="65000"/>
                  </a:schemeClr>
                </a:solidFill>
                <a:latin typeface="Arial Narrow" panose="020B0604020202020204" pitchFamily="34" charset="0"/>
                <a:cs typeface="Arial Narrow" panose="020B0604020202020204" pitchFamily="34" charset="0"/>
              </a:rPr>
              <a:t>*NOTE: This case has two encounters</a:t>
            </a:r>
          </a:p>
          <a:p>
            <a:pPr algn="ctr"/>
            <a:endParaRPr lang="en-US" sz="1400" i="1" dirty="0">
              <a:solidFill>
                <a:schemeClr val="bg1">
                  <a:lumMod val="65000"/>
                </a:schemeClr>
              </a:solidFill>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Setting of Encounter #1</a:t>
            </a:r>
            <a:r>
              <a:rPr lang="en-US" sz="1400" dirty="0">
                <a:latin typeface="Arial Narrow" panose="020B0604020202020204" pitchFamily="34" charset="0"/>
                <a:cs typeface="Arial Narrow" panose="020B0604020202020204" pitchFamily="34" charset="0"/>
              </a:rPr>
              <a:t>: Primary Care Clinic</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You are the pharmacist working at a primary care clinic where you see patients in joint visits with the primary care physician (PCP) and provide interprofessional direct patient care. You are familiar with the next patient on the schedule. You assisted with the pharmacotherapy for her depression more than a year ago when her partner abandoned her and the children.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Context/Reason of Encounter #1:</a:t>
            </a:r>
            <a:r>
              <a:rPr lang="en-US" sz="1400" dirty="0">
                <a:latin typeface="Arial Narrow" panose="020B0604020202020204" pitchFamily="34" charset="0"/>
                <a:cs typeface="Arial Narrow" panose="020B0604020202020204" pitchFamily="34" charset="0"/>
              </a:rPr>
              <a:t> The patient is a 46-year-old female who was diagnosed with triple negative breast cancer (TNBC) about a year ago and since has been receiving oral chemotherapy. She is now concerned about her recent cough. She is worried that it may be tuberculosis (TB) as her daughter has recently been exposed. She is worried as is already weak from nausea, vomiting, and diarrhea from oral chemotherapy medication, capecitabine. Her anxiety has been under control with the medicines. You find out that she has not been told by the oncologist yet that the oral chemo medication is no longer suppressing the cancer growth and her breast tumor has metastasized to her lungs (that appointment for discussion with the oncologist is next week).</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190500" y="935671"/>
            <a:ext cx="8763000" cy="1600438"/>
          </a:xfrm>
          <a:prstGeom prst="rect">
            <a:avLst/>
          </a:prstGeom>
          <a:noFill/>
        </p:spPr>
        <p:txBody>
          <a:bodyPr wrap="square" rtlCol="0">
            <a:spAutoFit/>
          </a:bodyPr>
          <a:lstStyle/>
          <a:p>
            <a:pPr algn="ctr"/>
            <a:r>
              <a:rPr lang="en-US" sz="1400" i="1" dirty="0">
                <a:solidFill>
                  <a:schemeClr val="bg1">
                    <a:lumMod val="65000"/>
                  </a:schemeClr>
                </a:solidFill>
                <a:latin typeface="Arial Narrow" panose="020B0604020202020204" pitchFamily="34" charset="0"/>
                <a:cs typeface="Arial Narrow" panose="020B0604020202020204" pitchFamily="34" charset="0"/>
              </a:rPr>
              <a:t>*NOTE: This case has two encounters</a:t>
            </a:r>
          </a:p>
          <a:p>
            <a:pPr algn="ctr"/>
            <a:endParaRPr lang="en-US" sz="1400" i="1" dirty="0">
              <a:solidFill>
                <a:schemeClr val="bg1">
                  <a:lumMod val="65000"/>
                </a:schemeClr>
              </a:solidFill>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Setting of Encounter #2</a:t>
            </a:r>
            <a:r>
              <a:rPr lang="en-US" sz="1400" dirty="0">
                <a:latin typeface="Arial Narrow" panose="020B0604020202020204" pitchFamily="34" charset="0"/>
                <a:cs typeface="Arial Narrow" panose="020B0604020202020204" pitchFamily="34" charset="0"/>
              </a:rPr>
              <a:t>: Patient’s home.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Context/Reason of Encounter #2:</a:t>
            </a:r>
            <a:r>
              <a:rPr lang="en-US" sz="1400" dirty="0">
                <a:latin typeface="Arial Narrow" panose="020B0604020202020204" pitchFamily="34" charset="0"/>
                <a:cs typeface="Arial Narrow" panose="020B0604020202020204" pitchFamily="34" charset="0"/>
              </a:rPr>
              <a:t> Discussing palliative care and hospice care. Cancer has not responded to oral chemotherapy and has metastasized.</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extLst>
      <p:ext uri="{BB962C8B-B14F-4D97-AF65-F5344CB8AC3E}">
        <p14:creationId xmlns:p14="http://schemas.microsoft.com/office/powerpoint/2010/main" val="312284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65310" y="1241833"/>
            <a:ext cx="8382000" cy="353943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Gender</a:t>
            </a:r>
            <a:r>
              <a:rPr lang="en-US" sz="1400" dirty="0">
                <a:latin typeface="Arial Narrow" panose="020B0604020202020204" pitchFamily="34" charset="0"/>
                <a:cs typeface="Arial Narrow" panose="020B0604020202020204" pitchFamily="34" charset="0"/>
              </a:rPr>
              <a:t>: Female</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Age</a:t>
            </a:r>
            <a:r>
              <a:rPr lang="en-US" sz="1400" dirty="0">
                <a:latin typeface="Arial Narrow" panose="020B0604020202020204" pitchFamily="34" charset="0"/>
                <a:cs typeface="Arial Narrow" panose="020B0604020202020204" pitchFamily="34" charset="0"/>
              </a:rPr>
              <a:t>: 46-years-old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Ethnicity</a:t>
            </a:r>
            <a:r>
              <a:rPr lang="en-US" sz="1400" dirty="0">
                <a:latin typeface="Arial Narrow" panose="020B0604020202020204" pitchFamily="34" charset="0"/>
                <a:cs typeface="Arial Narrow" panose="020B0604020202020204" pitchFamily="34" charset="0"/>
              </a:rPr>
              <a:t>: Prefers not to identify</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Living Situation</a:t>
            </a:r>
            <a:r>
              <a:rPr lang="en-US" sz="1400" dirty="0">
                <a:latin typeface="Arial Narrow" panose="020B0604020202020204" pitchFamily="34" charset="0"/>
                <a:cs typeface="Arial Narrow" panose="020B0604020202020204" pitchFamily="34" charset="0"/>
              </a:rPr>
              <a:t>: Patient and her 3 children (ages 4, 10, and 12) live in a small apartment with 2 bedrooms. English is the primary language spoken at home. Same-sex partner has abandoned family and has not responded to any attempts for contact.  Divorced from same sex partner. Patient provides all care for children. Currently able to perform all activities of daily living (ADLs). She is a single mother and the only source of income to support her family.</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Patient Occupation: </a:t>
            </a:r>
            <a:r>
              <a:rPr lang="en-US" sz="1400" dirty="0">
                <a:latin typeface="Arial Narrow" panose="020B0604020202020204" pitchFamily="34" charset="0"/>
                <a:cs typeface="Arial Narrow" panose="020B0604020202020204" pitchFamily="34" charset="0"/>
              </a:rPr>
              <a:t>Nurse</a:t>
            </a:r>
            <a:r>
              <a:rPr lang="en-US" sz="1400" b="1" dirty="0">
                <a:latin typeface="Arial Narrow" panose="020B0604020202020204" pitchFamily="34" charset="0"/>
                <a:cs typeface="Arial Narrow" panose="020B0604020202020204" pitchFamily="34" charset="0"/>
              </a:rPr>
              <a:t>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Insurance Coverage Status: </a:t>
            </a:r>
            <a:r>
              <a:rPr lang="en-US" sz="1400" dirty="0">
                <a:latin typeface="Arial Narrow" panose="020B0604020202020204" pitchFamily="34" charset="0"/>
                <a:cs typeface="Arial Narrow" panose="020B0604020202020204" pitchFamily="34" charset="0"/>
              </a:rPr>
              <a:t>United Healthcare provided by employer. No short-term disability benefits. Does not have life insurance.</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1994136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228600" y="1219319"/>
            <a:ext cx="8610599" cy="332398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Family / Caregiver Issues</a:t>
            </a:r>
            <a:r>
              <a:rPr lang="en-US" sz="1400" dirty="0">
                <a:latin typeface="Arial Narrow" panose="020B0604020202020204" pitchFamily="34" charset="0"/>
                <a:cs typeface="Arial Narrow" panose="020B0604020202020204" pitchFamily="34" charset="0"/>
              </a:rPr>
              <a:t>: Patient is a caregiver to 3 children. Divorced and estranged from same-sex partner of 15 years. Has 3 children, ages 4 (f), 10 (m) and 12 (f).</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Economic Status: </a:t>
            </a:r>
            <a:r>
              <a:rPr lang="en-US" sz="1400" dirty="0">
                <a:latin typeface="Arial Narrow" panose="020B0604020202020204" pitchFamily="34" charset="0"/>
                <a:cs typeface="Arial Narrow" panose="020B0604020202020204" pitchFamily="34" charset="0"/>
              </a:rPr>
              <a:t>Lower-middle class.</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Determinants of Health</a:t>
            </a:r>
            <a:r>
              <a:rPr lang="en-US" sz="1400" dirty="0">
                <a:latin typeface="Arial Narrow" panose="020B0604020202020204" pitchFamily="34" charset="0"/>
                <a:cs typeface="Arial Narrow" panose="020B0604020202020204" pitchFamily="34" charset="0"/>
              </a:rPr>
              <a:t>: She is living paycheck to paycheck, has a steady employment for last 10 years, health literate, educated as LPN and works at a long-term care facility.</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 Mental Health Wellbeing</a:t>
            </a:r>
            <a:r>
              <a:rPr lang="en-US" sz="1400" dirty="0">
                <a:latin typeface="Arial Narrow" panose="020B0604020202020204" pitchFamily="34" charset="0"/>
                <a:cs typeface="Arial Narrow" panose="020B0604020202020204" pitchFamily="34" charset="0"/>
              </a:rPr>
              <a:t>: Tries to meditate when has the time.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Religious / Spiritual Considerations</a:t>
            </a:r>
            <a:r>
              <a:rPr lang="en-US" sz="1400" dirty="0">
                <a:latin typeface="Arial Narrow" panose="020B0604020202020204" pitchFamily="34" charset="0"/>
                <a:cs typeface="Arial Narrow" panose="020B0604020202020204" pitchFamily="34" charset="0"/>
              </a:rPr>
              <a:t>: She had Catholic religious beliefs but now feels abandoned by God because of her illness and partner leaving.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Cultural Beliefs / Perspectives</a:t>
            </a:r>
            <a:r>
              <a:rPr lang="en-US" sz="1400" dirty="0">
                <a:latin typeface="Arial Narrow" panose="020B0604020202020204" pitchFamily="34" charset="0"/>
                <a:cs typeface="Arial Narrow" panose="020B0604020202020204" pitchFamily="34" charset="0"/>
              </a:rPr>
              <a:t>: LGBTQ+ perspectives.</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214084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061826"/>
            <a:ext cx="8382000" cy="3816429"/>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History of Present Illness: </a:t>
            </a:r>
          </a:p>
          <a:p>
            <a:endParaRPr lang="en-US" sz="900" b="1" dirty="0">
              <a:latin typeface="Arial Narrow" panose="020B0604020202020204" pitchFamily="34" charset="0"/>
              <a:cs typeface="Arial Narrow" panose="020B0604020202020204" pitchFamily="34" charset="0"/>
            </a:endParaRPr>
          </a:p>
          <a:p>
            <a:pPr lvl="1"/>
            <a:r>
              <a:rPr lang="en-US" sz="1400" b="1" dirty="0">
                <a:latin typeface="Arial Narrow" panose="020B0604020202020204" pitchFamily="34" charset="0"/>
                <a:cs typeface="Arial Narrow" panose="020B0604020202020204" pitchFamily="34" charset="0"/>
              </a:rPr>
              <a:t>Encounter #1: </a:t>
            </a:r>
            <a:r>
              <a:rPr lang="en-US" sz="1400" dirty="0">
                <a:latin typeface="Arial Narrow" panose="020B0604020202020204" pitchFamily="34" charset="0"/>
                <a:cs typeface="Arial Narrow" panose="020B0604020202020204" pitchFamily="34" charset="0"/>
              </a:rPr>
              <a:t>An otherwise healthy post-menopausal female palpated a mass in her left breast upon self-exam about a year ago. Initial examination with fine need aspiration showed an approximately 2 cm malignant tumor with axillary lymph node involvement. Following a left breast mastectomy, the mass was confirmed as triple negative breast cancer (ypT2N1); 4 lymph nodes were positive. Has been receiving capecitabine oral chemotherapy and initially responded well to it. She presents with a cough and dyspnea. Her daughter had been exposed to TB at her friend’s house. Therefore, she wants to get evaluated and get something for the cough. </a:t>
            </a:r>
          </a:p>
          <a:p>
            <a:pPr lvl="1"/>
            <a:endParaRPr lang="en-US" sz="900" dirty="0">
              <a:latin typeface="Arial Narrow" panose="020B0604020202020204" pitchFamily="34" charset="0"/>
              <a:cs typeface="Arial Narrow" panose="020B0604020202020204" pitchFamily="34" charset="0"/>
            </a:endParaRPr>
          </a:p>
          <a:p>
            <a:pPr lvl="1"/>
            <a:r>
              <a:rPr lang="en-US" sz="1400" dirty="0">
                <a:latin typeface="Arial Narrow" panose="020B0604020202020204" pitchFamily="34" charset="0"/>
                <a:cs typeface="Arial Narrow" panose="020B0604020202020204" pitchFamily="34" charset="0"/>
              </a:rPr>
              <a:t>She has been experiencing nausea, vomiting, and diarrhea with her chemotherapy. Has poor appetite and is fatigued. Has been anxious worrying about what would happen with her children if she does not survive. Patient is independent with all ADLs but weak from nausea and inability to eat due to her oral chemotherapy that she has been 100% compliant to the schedule for the last 12 months. She spends a lot of time resting due to her weakness but feels that it is worth it for her to be well again. She has an appointment with her oncologist next week to discuss the results of a recent routine imaging. </a:t>
            </a:r>
          </a:p>
          <a:p>
            <a:pPr lvl="1"/>
            <a:endParaRPr lang="en-US" sz="1400" dirty="0">
              <a:latin typeface="Arial Narrow" panose="020B0604020202020204" pitchFamily="34" charset="0"/>
              <a:cs typeface="Arial Narrow" panose="020B0604020202020204" pitchFamily="34" charset="0"/>
            </a:endParaRPr>
          </a:p>
          <a:p>
            <a:pPr lvl="1"/>
            <a:r>
              <a:rPr lang="en-US" sz="1400" b="1" dirty="0">
                <a:latin typeface="Arial Narrow" panose="020B0604020202020204" pitchFamily="34" charset="0"/>
                <a:cs typeface="Arial Narrow" panose="020B0604020202020204" pitchFamily="34" charset="0"/>
              </a:rPr>
              <a:t>Encounter #2: </a:t>
            </a:r>
            <a:r>
              <a:rPr lang="en-US" sz="1400" dirty="0">
                <a:latin typeface="Arial Narrow" panose="020B0604020202020204" pitchFamily="34" charset="0"/>
                <a:cs typeface="Arial Narrow" panose="020B0604020202020204" pitchFamily="34" charset="0"/>
              </a:rPr>
              <a:t>Patient’s imaging showed two small lesions in her left lung that were biopsied and confirmed as metastatic disease from the triple negative breast cancer (TNBC). </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106219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7981</TotalTime>
  <Words>3236</Words>
  <Application>Microsoft Macintosh PowerPoint</Application>
  <PresentationFormat>On-screen Show (16:9)</PresentationFormat>
  <Paragraphs>292</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Black</vt:lpstr>
      <vt:lpstr>Arial Narrow</vt:lpstr>
      <vt:lpstr>Arial Rounded MT Bold</vt:lpstr>
      <vt:lpstr>Calibri</vt:lpstr>
      <vt:lpstr>Proxima Nova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Lisa O'Neill</dc:creator>
  <cp:lastModifiedBy>Microsoft Office User</cp:lastModifiedBy>
  <cp:revision>74</cp:revision>
  <cp:lastPrinted>2022-06-22T17:08:54Z</cp:lastPrinted>
  <dcterms:created xsi:type="dcterms:W3CDTF">2022-02-03T17:38:39Z</dcterms:created>
  <dcterms:modified xsi:type="dcterms:W3CDTF">2022-07-19T20:04:34Z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2022-02-03T00:00:00Z</vt:filetime>
  </property>
  <property fmtid="{D5CDD505-2E9C-101B-9397-08002B2CF9AE}" pid="3" name="Creator">
    <vt:lpwstr>Adobe Illustrator 26.0 (Macintosh)</vt:lpwstr>
  </property>
  <property fmtid="{D5CDD505-2E9C-101B-9397-08002B2CF9AE}" pid="4" name="LastSaved">
    <vt:filetime>2022-02-03T00:00:00Z</vt:filetime>
  </property>
</Properties>
</file>