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81" r:id="rId3"/>
    <p:sldId id="266" r:id="rId4"/>
    <p:sldId id="260" r:id="rId5"/>
    <p:sldId id="257" r:id="rId6"/>
    <p:sldId id="286" r:id="rId7"/>
    <p:sldId id="287" r:id="rId8"/>
    <p:sldId id="288" r:id="rId9"/>
    <p:sldId id="283" r:id="rId10"/>
    <p:sldId id="267" r:id="rId11"/>
    <p:sldId id="289" r:id="rId12"/>
    <p:sldId id="269" r:id="rId13"/>
    <p:sldId id="291" r:id="rId14"/>
    <p:sldId id="270" r:id="rId15"/>
    <p:sldId id="268" r:id="rId16"/>
    <p:sldId id="290" r:id="rId17"/>
    <p:sldId id="285" r:id="rId18"/>
    <p:sldId id="272" r:id="rId19"/>
    <p:sldId id="273" r:id="rId20"/>
    <p:sldId id="274" r:id="rId21"/>
    <p:sldId id="275" r:id="rId22"/>
    <p:sldId id="262" r:id="rId23"/>
    <p:sldId id="263" r:id="rId24"/>
    <p:sldId id="276" r:id="rId25"/>
    <p:sldId id="277" r:id="rId26"/>
    <p:sldId id="278" r:id="rId27"/>
    <p:sldId id="279" r:id="rId28"/>
    <p:sldId id="282" r:id="rId29"/>
    <p:sldId id="280" r:id="rId30"/>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C4834C-71CA-4302-82C1-027B5B153D2B}" name="Rebecca Tardiff" initials="RT" userId="S-1-5-21-48521506-155455779-1838369846-12347" providerId="AD"/>
  <p188:author id="{8443ED59-20C7-4FDF-8DCA-8A14D1AA1C8C}" name="Microsoft Office User" initials="MOU" userId="Microsoft Office User" providerId="None"/>
  <p188:author id="{279690C6-8DEE-1062-187C-BDECA9C9FE3B}" name="Maryam Fazel" initials="MF" userId="Maryam Faze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74"/>
    <p:restoredTop sz="94898"/>
  </p:normalViewPr>
  <p:slideViewPr>
    <p:cSldViewPr>
      <p:cViewPr varScale="1">
        <p:scale>
          <a:sx n="162" d="100"/>
          <a:sy n="162" d="100"/>
        </p:scale>
        <p:origin x="232"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40939A8C-0C2D-4E21-9FAF-BF6947CA7ED3}" type="datetimeFigureOut">
              <a:rPr lang="en-US" smtClean="0"/>
              <a:t>7/19/22</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30DAA7E3-D20E-4AC2-BA5E-8E6782C49B6A}" type="slidenum">
              <a:rPr lang="en-US" smtClean="0"/>
              <a:t>‹#›</a:t>
            </a:fld>
            <a:endParaRPr lang="en-US"/>
          </a:p>
        </p:txBody>
      </p:sp>
    </p:spTree>
    <p:extLst>
      <p:ext uri="{BB962C8B-B14F-4D97-AF65-F5344CB8AC3E}">
        <p14:creationId xmlns:p14="http://schemas.microsoft.com/office/powerpoint/2010/main" val="94295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AA7E3-D20E-4AC2-BA5E-8E6782C49B6A}" type="slidenum">
              <a:rPr lang="en-US" smtClean="0"/>
              <a:t>2</a:t>
            </a:fld>
            <a:endParaRPr lang="en-US"/>
          </a:p>
        </p:txBody>
      </p:sp>
    </p:spTree>
    <p:extLst>
      <p:ext uri="{BB962C8B-B14F-4D97-AF65-F5344CB8AC3E}">
        <p14:creationId xmlns:p14="http://schemas.microsoft.com/office/powerpoint/2010/main" val="271529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AA7E3-D20E-4AC2-BA5E-8E6782C49B6A}" type="slidenum">
              <a:rPr lang="en-US" smtClean="0"/>
              <a:t>17</a:t>
            </a:fld>
            <a:endParaRPr lang="en-US"/>
          </a:p>
        </p:txBody>
      </p:sp>
    </p:spTree>
    <p:extLst>
      <p:ext uri="{BB962C8B-B14F-4D97-AF65-F5344CB8AC3E}">
        <p14:creationId xmlns:p14="http://schemas.microsoft.com/office/powerpoint/2010/main" val="3570332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7/19/22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ihs.gov/aboutihs/" TargetMode="External"/><Relationship Id="rId2" Type="http://schemas.openxmlformats.org/officeDocument/2006/relationships/hyperlink" Target="https://www.covid19treatmentguidelines.nih.gov/management/clinical-management/hospitalized-adults--therapeutic-management/#:~:text=The%20Panel%20recommends%20remdesivir%20(without,of%20the%20disease%20(BIIa" TargetMode="External"/><Relationship Id="rId1" Type="http://schemas.openxmlformats.org/officeDocument/2006/relationships/slideLayout" Target="../slideLayouts/slideLayout2.xml"/><Relationship Id="rId4" Type="http://schemas.openxmlformats.org/officeDocument/2006/relationships/hyperlink" Target="https://www.ihs.gov/findhealthcar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19" name="object 16">
            <a:extLst>
              <a:ext uri="{FF2B5EF4-FFF2-40B4-BE49-F238E27FC236}">
                <a16:creationId xmlns:a16="http://schemas.microsoft.com/office/drawing/2014/main" id="{167FB3BB-5718-3769-E87C-8C72D7045928}"/>
              </a:ext>
            </a:extLst>
          </p:cNvPr>
          <p:cNvSpPr txBox="1"/>
          <p:nvPr/>
        </p:nvSpPr>
        <p:spPr>
          <a:xfrm>
            <a:off x="696485" y="3319457"/>
            <a:ext cx="7804820"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lang="en-US" sz="2000" b="1" dirty="0">
                <a:solidFill>
                  <a:srgbClr val="231F20"/>
                </a:solidFill>
                <a:latin typeface="Arial Narrow" panose="020B0604020202020204" pitchFamily="34" charset="0"/>
                <a:cs typeface="Arial Narrow" panose="020B0604020202020204" pitchFamily="34" charset="0"/>
              </a:rPr>
              <a:t>: </a:t>
            </a:r>
            <a:r>
              <a:rPr lang="en-US" sz="2000" dirty="0">
                <a:solidFill>
                  <a:srgbClr val="231F20"/>
                </a:solidFill>
                <a:latin typeface="Arial Narrow" panose="020B0604020202020204" pitchFamily="34" charset="0"/>
                <a:cs typeface="Arial Narrow" panose="020B0604020202020204" pitchFamily="34" charset="0"/>
              </a:rPr>
              <a:t>35-Year-Old Native American Man Living with COVID-19 — Scenario 1</a:t>
            </a:r>
            <a:endParaRPr sz="2000"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73C7301A-E72A-D120-7F8E-A2DBA18E36F1}"/>
              </a:ext>
            </a:extLst>
          </p:cNvPr>
          <p:cNvSpPr txBox="1"/>
          <p:nvPr/>
        </p:nvSpPr>
        <p:spPr>
          <a:xfrm>
            <a:off x="486097" y="199637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2F3AB1F9-84BF-8332-053E-3BB1ACDD867C}"/>
              </a:ext>
            </a:extLst>
          </p:cNvPr>
          <p:cNvSpPr/>
          <p:nvPr/>
        </p:nvSpPr>
        <p:spPr>
          <a:xfrm>
            <a:off x="2045186" y="133756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228600" y="1276350"/>
            <a:ext cx="8610599" cy="332398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The patient is a caregiver for his parents as their only living child. The patient’s significant other is the mother to his three children who would need special care and consideration, including COVID-19 testing for family who were exposed.</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Income — seasonal construction worker, no insurance, employment site in the city, outside of reservation, but still visits his family on the reservation, caught COVID-19 at work or in the city.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 Lives in an intergenerational household on the reservation. Family members were exposed to COVID-19 by the patient. The parents’ home on the reservation does not have running water or indoor plumbing which complicates sanitation recommendations for COVID-19. The patient contributed financially to his family on the reservation. Socioeconomic burden will be increased without the patient’s income. There are Navajo programs for financial aid and food services – in towns and reservation office with the Department of Economic Security (DES). Legal resources – Navajo legal aid (help with issues on bank account with patient’s name only, life insurance beneficiary with children and parents, financial aid for death, car ownership etc.) As the significant other is not married to the patient, there are many legal issues to resolve. </a:t>
            </a:r>
          </a:p>
          <a:p>
            <a:endParaRPr lang="en-US" sz="1400" b="1"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228600" y="1276350"/>
            <a:ext cx="8610599"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 The patient is a former athlete in high school. He worked at parents’ home with animals and was physically active. He was diagnosed with diabetes since he started working in construction in the city where he was living in hotels and eating fast food. </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a:t>
            </a:r>
            <a:r>
              <a:rPr lang="en-US" sz="1400" dirty="0">
                <a:effectLst/>
                <a:latin typeface="Arial Narrow" panose="020B0606020202030204" pitchFamily="34" charset="0"/>
              </a:rPr>
              <a:t>See Cultural Beliefs / Perspectives section.</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In Navajo people’s traditional culture, death is seen as something that other people should avoid being close to since the negative spirit may be brought back home. People are reluctant to attend funerals.  Funeral practice is challenging: In light of COVD-19, where the funeral will be held, how to pay for it (Navajo pays ¼), and who will transport and prepare the body if they choose to have a traditional funeral. Also, there are conflicts on having a contemporary funeral (desires of the young mother) vs. having traditional funeral (desires of the patient’s parents) etc. The family would need to talk with social worker or other special persons from the hospital to understand the process and to make the decision.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1075115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10350" y="1209704"/>
            <a:ext cx="8382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 </a:t>
            </a:r>
            <a:r>
              <a:rPr lang="en-US" sz="1400" dirty="0">
                <a:latin typeface="Arial Narrow" panose="020B0604020202020204" pitchFamily="34" charset="0"/>
                <a:cs typeface="Arial Narrow" panose="020B0604020202020204" pitchFamily="34" charset="0"/>
              </a:rPr>
              <a:t>Patient presents to emergency department (ED) with complaints of worsening shortness of breath after 6 days of flu/cold-like symptoms including fever, cough, and fatigue that he had unsuccessfully tried to treat with OTC medications and Navajo teas.  At ED, the patient tested positive for COVID-19 and the initial chest x-ray was consistent with COVID-19 pneumonia.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Due to deterioration in his respiratory function, the patient started on oxygen supplementation. He subsequently experienced ARDS due to COVID-19 pneumonia and was intubated and transferred to ICU and is currently on mechanical ventilation.</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At ED:</a:t>
            </a:r>
          </a:p>
          <a:p>
            <a:r>
              <a:rPr lang="en-US" sz="1400" b="1" dirty="0">
                <a:latin typeface="Arial Narrow" panose="020B0604020202020204" pitchFamily="34" charset="0"/>
                <a:cs typeface="Arial Narrow" panose="020B0604020202020204" pitchFamily="34" charset="0"/>
              </a:rPr>
              <a:t>Vital Signs: </a:t>
            </a:r>
          </a:p>
          <a:p>
            <a:r>
              <a:rPr lang="en-US" sz="1400" dirty="0">
                <a:latin typeface="Arial Narrow" panose="020B0604020202020204" pitchFamily="34" charset="0"/>
                <a:cs typeface="Arial Narrow" panose="020B0604020202020204" pitchFamily="34" charset="0"/>
              </a:rPr>
              <a:t>-        Temperature: 38.2 </a:t>
            </a:r>
            <a:r>
              <a:rPr lang="en-US" sz="1400" dirty="0" err="1">
                <a:latin typeface="Arial Narrow" panose="020B0604020202020204" pitchFamily="34" charset="0"/>
                <a:cs typeface="Arial Narrow" panose="020B0604020202020204" pitchFamily="34" charset="0"/>
              </a:rPr>
              <a:t>DegC</a:t>
            </a:r>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Peripheral Pulse Rate: 110</a:t>
            </a:r>
          </a:p>
          <a:p>
            <a:r>
              <a:rPr lang="en-US" sz="1400" dirty="0">
                <a:latin typeface="Arial Narrow" panose="020B0604020202020204" pitchFamily="34" charset="0"/>
                <a:cs typeface="Arial Narrow" panose="020B0604020202020204" pitchFamily="34" charset="0"/>
              </a:rPr>
              <a:t>-        Respiratory Rate: 28 breaths/min</a:t>
            </a:r>
          </a:p>
          <a:p>
            <a:r>
              <a:rPr lang="en-US" sz="1400" dirty="0">
                <a:latin typeface="Arial Narrow" panose="020B0604020202020204" pitchFamily="34" charset="0"/>
                <a:cs typeface="Arial Narrow" panose="020B0604020202020204" pitchFamily="34" charset="0"/>
              </a:rPr>
              <a:t>-        Blood Pressure: 158/85</a:t>
            </a:r>
          </a:p>
          <a:p>
            <a:r>
              <a:rPr lang="en-US" sz="1400" dirty="0">
                <a:latin typeface="Arial Narrow" panose="020B0604020202020204" pitchFamily="34" charset="0"/>
                <a:cs typeface="Arial Narrow" panose="020B0604020202020204" pitchFamily="34" charset="0"/>
              </a:rPr>
              <a:t>-        SpO2: 88% (room air) </a:t>
            </a:r>
          </a:p>
          <a:p>
            <a:endParaRPr lang="en-US" sz="1400" b="1"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10350" y="999067"/>
            <a:ext cx="8382000" cy="3539430"/>
          </a:xfrm>
          <a:prstGeom prst="rect">
            <a:avLst/>
          </a:prstGeom>
          <a:noFill/>
        </p:spPr>
        <p:txBody>
          <a:bodyPr wrap="square" rtlCol="0">
            <a:spAutoFit/>
          </a:bodyPr>
          <a:lstStyle/>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Physical Exam:</a:t>
            </a:r>
            <a:endParaRPr lang="en-US" sz="1400" i="1"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Alert, ill-appearing</a:t>
            </a:r>
          </a:p>
          <a:p>
            <a:pPr lvl="1"/>
            <a:r>
              <a:rPr lang="en-US" sz="1400" u="sng" dirty="0">
                <a:latin typeface="Arial Narrow" panose="020B0604020202020204" pitchFamily="34" charset="0"/>
                <a:cs typeface="Arial Narrow" panose="020B0604020202020204" pitchFamily="34" charset="0"/>
              </a:rPr>
              <a:t>Skin</a:t>
            </a:r>
            <a:r>
              <a:rPr lang="en-US" sz="1400" dirty="0">
                <a:latin typeface="Arial Narrow" panose="020B0604020202020204" pitchFamily="34" charset="0"/>
                <a:cs typeface="Arial Narrow" panose="020B0604020202020204" pitchFamily="34" charset="0"/>
              </a:rPr>
              <a:t>: Warm, dry</a:t>
            </a:r>
          </a:p>
          <a:p>
            <a:pPr lvl="1"/>
            <a:r>
              <a:rPr lang="en-US" sz="1400" u="sng" dirty="0">
                <a:latin typeface="Arial Narrow" panose="020B0604020202020204" pitchFamily="34" charset="0"/>
                <a:cs typeface="Arial Narrow" panose="020B0604020202020204" pitchFamily="34" charset="0"/>
              </a:rPr>
              <a:t>Head</a:t>
            </a:r>
            <a:r>
              <a:rPr lang="en-US" sz="1400" dirty="0">
                <a:latin typeface="Arial Narrow" panose="020B0604020202020204" pitchFamily="34" charset="0"/>
                <a:cs typeface="Arial Narrow" panose="020B0604020202020204" pitchFamily="34" charset="0"/>
              </a:rPr>
              <a:t>: Normocephalic, atraumatic</a:t>
            </a:r>
          </a:p>
          <a:p>
            <a:pPr lvl="1"/>
            <a:r>
              <a:rPr lang="en-US" sz="1400" u="sng" dirty="0">
                <a:latin typeface="Arial Narrow" panose="020B0604020202020204" pitchFamily="34" charset="0"/>
                <a:cs typeface="Arial Narrow" panose="020B0604020202020204" pitchFamily="34" charset="0"/>
              </a:rPr>
              <a:t>Neck</a:t>
            </a:r>
            <a:r>
              <a:rPr lang="en-US" sz="1400" dirty="0">
                <a:latin typeface="Arial Narrow" panose="020B0604020202020204" pitchFamily="34" charset="0"/>
                <a:cs typeface="Arial Narrow" panose="020B0604020202020204" pitchFamily="34" charset="0"/>
              </a:rPr>
              <a:t>: Supple, trachea midline</a:t>
            </a:r>
          </a:p>
          <a:p>
            <a:pPr lvl="1"/>
            <a:r>
              <a:rPr lang="en-US" sz="1400" u="sng" dirty="0">
                <a:latin typeface="Arial Narrow" panose="020B0604020202020204" pitchFamily="34" charset="0"/>
                <a:cs typeface="Arial Narrow" panose="020B0604020202020204" pitchFamily="34" charset="0"/>
              </a:rPr>
              <a:t>Eye</a:t>
            </a:r>
            <a:r>
              <a:rPr lang="en-US" sz="1400" dirty="0">
                <a:latin typeface="Arial Narrow" panose="020B0604020202020204" pitchFamily="34" charset="0"/>
                <a:cs typeface="Arial Narrow" panose="020B0604020202020204" pitchFamily="34" charset="0"/>
              </a:rPr>
              <a:t>: Extraocular movements are intact, normal conjunctiva</a:t>
            </a:r>
          </a:p>
          <a:p>
            <a:pPr lvl="1"/>
            <a:r>
              <a:rPr lang="en-US" sz="1400" u="sng" dirty="0">
                <a:latin typeface="Arial Narrow" panose="020B0604020202020204" pitchFamily="34" charset="0"/>
                <a:cs typeface="Arial Narrow" panose="020B0604020202020204" pitchFamily="34" charset="0"/>
              </a:rPr>
              <a:t>Cardiovascular</a:t>
            </a:r>
            <a:r>
              <a:rPr lang="en-US" sz="1400" dirty="0">
                <a:latin typeface="Arial Narrow" panose="020B0604020202020204" pitchFamily="34" charset="0"/>
                <a:cs typeface="Arial Narrow" panose="020B0604020202020204" pitchFamily="34" charset="0"/>
              </a:rPr>
              <a:t>: Tachycardic, regular rhythm, no murmur, 1+ bilateral lower extremity pitting edema</a:t>
            </a:r>
          </a:p>
          <a:p>
            <a:pPr lvl="1"/>
            <a:r>
              <a:rPr lang="en-US" sz="1400" u="sng" dirty="0">
                <a:latin typeface="Arial Narrow" panose="020B0604020202020204" pitchFamily="34" charset="0"/>
                <a:cs typeface="Arial Narrow" panose="020B0604020202020204" pitchFamily="34" charset="0"/>
              </a:rPr>
              <a:t>Respiratory</a:t>
            </a:r>
            <a:r>
              <a:rPr lang="en-US" sz="1400" dirty="0">
                <a:latin typeface="Arial Narrow" panose="020B0604020202020204" pitchFamily="34" charset="0"/>
                <a:cs typeface="Arial Narrow" panose="020B0604020202020204" pitchFamily="34" charset="0"/>
              </a:rPr>
              <a:t>: Tachypneic, crackles at bilateral lung bases</a:t>
            </a:r>
          </a:p>
          <a:p>
            <a:pPr lvl="1"/>
            <a:r>
              <a:rPr lang="en-US" sz="1400" u="sng" dirty="0">
                <a:latin typeface="Arial Narrow" panose="020B0604020202020204" pitchFamily="34" charset="0"/>
                <a:cs typeface="Arial Narrow" panose="020B0604020202020204" pitchFamily="34" charset="0"/>
              </a:rPr>
              <a:t>Gastrointestinal</a:t>
            </a:r>
            <a:r>
              <a:rPr lang="en-US" sz="1400" dirty="0">
                <a:latin typeface="Arial Narrow" panose="020B0604020202020204" pitchFamily="34" charset="0"/>
                <a:cs typeface="Arial Narrow" panose="020B0604020202020204" pitchFamily="34" charset="0"/>
              </a:rPr>
              <a:t>: Soft, obese, non-tender, non-distended</a:t>
            </a:r>
          </a:p>
          <a:p>
            <a:pPr lvl="1"/>
            <a:r>
              <a:rPr lang="en-US" sz="1400" u="sng" dirty="0">
                <a:latin typeface="Arial Narrow" panose="020B0604020202020204" pitchFamily="34" charset="0"/>
                <a:cs typeface="Arial Narrow" panose="020B0604020202020204" pitchFamily="34" charset="0"/>
              </a:rPr>
              <a:t>Neurological</a:t>
            </a:r>
            <a:r>
              <a:rPr lang="en-US" sz="1400" dirty="0">
                <a:latin typeface="Arial Narrow" panose="020B0604020202020204" pitchFamily="34" charset="0"/>
                <a:cs typeface="Arial Narrow" panose="020B0604020202020204" pitchFamily="34" charset="0"/>
              </a:rPr>
              <a:t>: Alert and oriented to person, place, time and situation. No focal neurological deficit observed.</a:t>
            </a:r>
            <a:endParaRPr lang="en-US" sz="1400" b="1" dirty="0">
              <a:latin typeface="Arial Narrow" panose="020B0604020202020204" pitchFamily="34" charset="0"/>
              <a:cs typeface="Arial Narrow" panose="020B0604020202020204" pitchFamily="34" charset="0"/>
            </a:endParaRPr>
          </a:p>
          <a:p>
            <a:pPr lvl="1"/>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 </a:t>
            </a:r>
          </a:p>
          <a:p>
            <a:pPr lvl="1"/>
            <a:r>
              <a:rPr lang="en-US" sz="1400" dirty="0">
                <a:latin typeface="Arial Narrow" panose="020B0604020202020204" pitchFamily="34" charset="0"/>
                <a:cs typeface="Arial Narrow" panose="020B0604020202020204" pitchFamily="34" charset="0"/>
              </a:rPr>
              <a:t>General [+] Fatigue, [+] myalgias, [+] fever/chills</a:t>
            </a:r>
          </a:p>
          <a:p>
            <a:pPr lvl="1"/>
            <a:r>
              <a:rPr lang="en-US" sz="1400" dirty="0">
                <a:latin typeface="Arial Narrow" panose="020B0604020202020204" pitchFamily="34" charset="0"/>
                <a:cs typeface="Arial Narrow" panose="020B0604020202020204" pitchFamily="34" charset="0"/>
              </a:rPr>
              <a:t>HEENT [+] Congestion, [+] sore throat, [+] loss of taste and smell</a:t>
            </a:r>
          </a:p>
          <a:p>
            <a:pPr lvl="1"/>
            <a:r>
              <a:rPr lang="en-US" sz="1400" dirty="0">
                <a:latin typeface="Arial Narrow" panose="020B0604020202020204" pitchFamily="34" charset="0"/>
                <a:cs typeface="Arial Narrow" panose="020B0604020202020204" pitchFamily="34" charset="0"/>
              </a:rPr>
              <a:t>Respiratory [+] Cough, [+] Shortness of breath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96616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86092" y="1276350"/>
            <a:ext cx="8382000" cy="385797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Medications / Treatments: </a:t>
            </a:r>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Herb medicine, traditional Navajo medical practice. </a:t>
            </a:r>
          </a:p>
          <a:p>
            <a:r>
              <a:rPr lang="en-US" sz="1400" dirty="0">
                <a:latin typeface="Arial Narrow" panose="020B0604020202020204" pitchFamily="34" charset="0"/>
                <a:cs typeface="Arial Narrow" panose="020B0604020202020204" pitchFamily="34" charset="0"/>
              </a:rPr>
              <a:t>Metformin 500 mg twice daily – Highly adherent per Surescripts</a:t>
            </a:r>
          </a:p>
          <a:p>
            <a:r>
              <a:rPr lang="en-US" sz="1400" dirty="0">
                <a:latin typeface="Arial Narrow" panose="020B0604020202020204" pitchFamily="34" charset="0"/>
                <a:cs typeface="Arial Narrow" panose="020B0604020202020204" pitchFamily="34" charset="0"/>
              </a:rPr>
              <a:t>Atorvastatin 20 mg once daily – Highly adherent per Surescripts</a:t>
            </a:r>
          </a:p>
          <a:p>
            <a:r>
              <a:rPr lang="en-US" sz="1400" dirty="0">
                <a:latin typeface="Arial Narrow" panose="020B0604020202020204" pitchFamily="34" charset="0"/>
                <a:cs typeface="Arial Narrow" panose="020B0604020202020204" pitchFamily="34" charset="0"/>
              </a:rPr>
              <a:t>Lisinopril 10 mg once daily - Highly adherent per Surescripts</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None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 </a:t>
            </a:r>
            <a:r>
              <a:rPr lang="en-US" sz="1400" dirty="0">
                <a:latin typeface="Arial Narrow" panose="020B0604020202020204" pitchFamily="34" charset="0"/>
                <a:cs typeface="Arial Narrow" panose="020B0604020202020204" pitchFamily="34" charset="0"/>
              </a:rPr>
              <a:t>The patient chews tobacco but does not use alcohol or other substances.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Diabetes, and high cholesterol and blood pressure. He has good mobility and mental health.</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Father: Heart Failure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picture containing outdoor, tree, sky, flower&#10;&#10;Description automatically generated">
            <a:extLst>
              <a:ext uri="{FF2B5EF4-FFF2-40B4-BE49-F238E27FC236}">
                <a16:creationId xmlns:a16="http://schemas.microsoft.com/office/drawing/2014/main" id="{EEE34B88-7A63-AED4-0D1A-0B92C47AB64E}"/>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124200" y="1106598"/>
            <a:ext cx="5715000" cy="364253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services:</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285750" marR="0" lvl="0" indent="-285750" algn="l" defTabSz="914400" rtl="0" eaLnBrk="1" fontAlgn="auto" latinLnBrk="0" hangingPunct="1">
              <a:buClrTx/>
              <a:buSzTx/>
              <a:buFont typeface="Arial" panose="020B0604020202020204" pitchFamily="34" charset="0"/>
              <a:buChar char="•"/>
              <a:tabLst/>
              <a:defRPr/>
            </a:pPr>
            <a:endParaRPr lang="en-US" sz="1400" dirty="0">
              <a:solidFill>
                <a:prstClr val="black"/>
              </a:solidFill>
              <a:latin typeface="Arial Narrow" panose="020B0604020202020204" pitchFamily="34" charset="0"/>
            </a:endParaRPr>
          </a:p>
          <a:p>
            <a:pPr lvl="1">
              <a:defRPr/>
            </a:pPr>
            <a:r>
              <a:rPr lang="en-US" sz="1400" dirty="0">
                <a:solidFill>
                  <a:prstClr val="black"/>
                </a:solidFill>
                <a:latin typeface="Arial Narrow" panose="020B0604020202020204" pitchFamily="34" charset="0"/>
              </a:rPr>
              <a:t>Indian Health Services (agency) does have contracts with nursing home and long-term care facilities as well as hospice if the patient needs to be transferred. However, the patient continues not doing well and is rapidly progressing to a critical point that the providers inform the family to be prepared to take him off the ventilator. </a:t>
            </a: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R="0" lvl="0" algn="l" defTabSz="914400" rtl="0" eaLnBrk="1" fontAlgn="auto" latinLnBrk="0" hangingPunct="1">
              <a:buClrTx/>
              <a:buSzTx/>
              <a:tabLst/>
              <a:defRPr/>
            </a:pPr>
            <a:endParaRPr lang="en-US" sz="1400" dirty="0">
              <a:solidFill>
                <a:prstClr val="black"/>
              </a:solidFill>
              <a:latin typeface="Arial Narrow" panose="020B0604020202020204" pitchFamily="34" charset="0"/>
            </a:endParaRPr>
          </a:p>
          <a:p>
            <a:pPr lvl="1">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lvl="1">
              <a:defRPr/>
            </a:pPr>
            <a:endParaRPr lang="en-US" sz="1400" dirty="0">
              <a:solidFill>
                <a:prstClr val="black"/>
              </a:solidFill>
              <a:latin typeface="Arial Narrow" panose="020B0604020202020204" pitchFamily="34" charset="0"/>
            </a:endParaRPr>
          </a:p>
          <a:p>
            <a:pPr lvl="1">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800" y="1106598"/>
            <a:ext cx="8534400" cy="5150641"/>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community-based services:</a:t>
            </a: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285750" marR="0" lvl="0" indent="-285750" algn="l" defTabSz="914400" rtl="0" eaLnBrk="1" fontAlgn="auto" latinLnBrk="0" hangingPunct="1">
              <a:buClrTx/>
              <a:buSzTx/>
              <a:buFont typeface="Arial" panose="020B0604020202020204" pitchFamily="34" charset="0"/>
              <a:buChar char="•"/>
              <a:tabLst/>
              <a:defRPr/>
            </a:pPr>
            <a:endParaRPr lang="en-US" sz="1400" dirty="0">
              <a:solidFill>
                <a:prstClr val="black"/>
              </a:solidFill>
              <a:latin typeface="Arial Narrow" panose="020B0604020202020204" pitchFamily="34" charset="0"/>
            </a:endParaRPr>
          </a:p>
          <a:p>
            <a:pPr marL="742950" lvl="1" indent="-285750">
              <a:buFont typeface="Arial" panose="020B0604020202020204" pitchFamily="34" charset="0"/>
              <a:buChar char="•"/>
              <a:defRPr/>
            </a:pPr>
            <a:r>
              <a:rPr lang="en-US" sz="1400" dirty="0">
                <a:solidFill>
                  <a:prstClr val="black"/>
                </a:solidFill>
                <a:latin typeface="Arial Narrow" panose="020B0604020202020204" pitchFamily="34" charset="0"/>
              </a:rPr>
              <a:t>Since the patient has COVID-19, he will not be able to be discharged back to home now, although there are  Community Health Representatives (CHRs) who will visit patient if he was able to return home. </a:t>
            </a:r>
          </a:p>
          <a:p>
            <a:pPr marL="742950" lvl="1" indent="-285750">
              <a:buFont typeface="Arial" panose="020B0604020202020204" pitchFamily="34" charset="0"/>
              <a:buChar char="•"/>
              <a:defRPr/>
            </a:pPr>
            <a:r>
              <a:rPr lang="en-US" sz="1400" dirty="0">
                <a:solidFill>
                  <a:prstClr val="black"/>
                </a:solidFill>
                <a:latin typeface="Arial Narrow" panose="020B0604020202020204" pitchFamily="34" charset="0"/>
              </a:rPr>
              <a:t>Regarding death – family members will have to make the decision and help with all the associated issues of death. There are no community services on death. The family would be sending two people to go to the hospital in the final hours of the patient, and other family members would communicate via iPad with the nurse and patient. The two family members would wear protection suit and stand outside of the window of the hospital room of the patient. Nurse would communicate with the family using iPad on zoom, encouraging family members to talk to the patient in the last hours (last for 8 hours); relatives would come in across the country via iPad— talking to the patient, and singing for the patient etc. </a:t>
            </a:r>
          </a:p>
          <a:p>
            <a:pPr marL="742950" lvl="1" indent="-285750">
              <a:buFont typeface="Arial" panose="020B0604020202020204" pitchFamily="34" charset="0"/>
              <a:buChar char="•"/>
              <a:defRPr/>
            </a:pPr>
            <a:r>
              <a:rPr lang="en-US" sz="1400" dirty="0">
                <a:solidFill>
                  <a:prstClr val="black"/>
                </a:solidFill>
                <a:latin typeface="Arial Narrow" panose="020B0604020202020204" pitchFamily="34" charset="0"/>
              </a:rPr>
              <a:t>Bereavement support for the children is available if the young mother will give consent for it.</a:t>
            </a:r>
          </a:p>
          <a:p>
            <a:pPr marL="742950" lvl="1" indent="-285750">
              <a:buFont typeface="Arial" panose="020B0604020202020204" pitchFamily="34" charset="0"/>
              <a:buChar char="•"/>
              <a:defRPr/>
            </a:pPr>
            <a:r>
              <a:rPr lang="en-US" sz="1400" dirty="0">
                <a:solidFill>
                  <a:prstClr val="black"/>
                </a:solidFill>
                <a:latin typeface="Arial Narrow" panose="020B0604020202020204" pitchFamily="34" charset="0"/>
              </a:rPr>
              <a:t>It is important to inquire about religious or spiritual beliefs from the family members to guide further discussion and clinical decision-making. Often, traditional healers or trusted spiritual leaders can be consulted. </a:t>
            </a:r>
          </a:p>
          <a:p>
            <a:pPr lvl="1">
              <a:defRPr/>
            </a:pPr>
            <a:endParaRPr lang="en-US" sz="1400" dirty="0">
              <a:solidFill>
                <a:prstClr val="black"/>
              </a:solidFill>
              <a:latin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endParaRPr lang="en-US" sz="1400" dirty="0">
              <a:solidFill>
                <a:prstClr val="black"/>
              </a:solidFill>
              <a:latin typeface="Arial Narrow" panose="020B0604020202020204" pitchFamily="34" charset="0"/>
            </a:endParaRPr>
          </a:p>
          <a:p>
            <a:pPr lvl="1">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lvl="1">
              <a:defRPr/>
            </a:pPr>
            <a:endParaRPr lang="en-US" sz="1400" dirty="0">
              <a:solidFill>
                <a:prstClr val="black"/>
              </a:solidFill>
              <a:latin typeface="Arial Narrow" panose="020B0604020202020204" pitchFamily="34" charset="0"/>
            </a:endParaRPr>
          </a:p>
          <a:p>
            <a:pPr lvl="1">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584270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
        <p:nvSpPr>
          <p:cNvPr id="11" name="TextBox 10">
            <a:extLst>
              <a:ext uri="{FF2B5EF4-FFF2-40B4-BE49-F238E27FC236}">
                <a16:creationId xmlns:a16="http://schemas.microsoft.com/office/drawing/2014/main" id="{D48C9FDF-E2E9-0C5C-A5DB-55D06A26DF67}"/>
              </a:ext>
            </a:extLst>
          </p:cNvPr>
          <p:cNvSpPr txBox="1"/>
          <p:nvPr/>
        </p:nvSpPr>
        <p:spPr>
          <a:xfrm>
            <a:off x="396050" y="1219319"/>
            <a:ext cx="8610600" cy="738664"/>
          </a:xfrm>
          <a:prstGeom prst="rect">
            <a:avLst/>
          </a:prstGeom>
          <a:noFill/>
        </p:spPr>
        <p:txBody>
          <a:bodyPr wrap="square">
            <a:spAutoFit/>
          </a:bodyPr>
          <a:lstStyle/>
          <a:p>
            <a:r>
              <a:rPr lang="en-US" sz="1400" dirty="0">
                <a:latin typeface="Arial Narrow" panose="020B0606020202030204" pitchFamily="34" charset="0"/>
              </a:rPr>
              <a:t>Patient n</a:t>
            </a:r>
            <a:r>
              <a:rPr lang="en-US" sz="1400" dirty="0">
                <a:effectLst/>
                <a:latin typeface="Arial Narrow" panose="020B0606020202030204" pitchFamily="34" charset="0"/>
              </a:rPr>
              <a:t>eeds mechanical ventilation; hence, needs sedation.</a:t>
            </a:r>
          </a:p>
          <a:p>
            <a:r>
              <a:rPr lang="en-US" sz="1400" dirty="0">
                <a:effectLst/>
                <a:latin typeface="Arial Narrow" panose="020B0606020202030204" pitchFamily="34" charset="0"/>
              </a:rPr>
              <a:t> </a:t>
            </a:r>
          </a:p>
          <a:p>
            <a:r>
              <a:rPr lang="en-US" sz="1400" dirty="0">
                <a:effectLst/>
                <a:latin typeface="Arial Narrow" panose="020B0606020202030204" pitchFamily="34" charset="0"/>
              </a:rPr>
              <a:t>Overall poor prognosis of recovery. </a:t>
            </a:r>
            <a:endParaRPr lang="en-US" sz="1400" dirty="0">
              <a:latin typeface="Arial Narrow" panose="020B0606020202030204" pitchFamily="34" charset="0"/>
            </a:endParaRPr>
          </a:p>
        </p:txBody>
      </p:sp>
    </p:spTree>
    <p:extLst>
      <p:ext uri="{BB962C8B-B14F-4D97-AF65-F5344CB8AC3E}">
        <p14:creationId xmlns:p14="http://schemas.microsoft.com/office/powerpoint/2010/main" val="342707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2996205"/>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No advance care planning on file as culturally the patient and family don’t talk about death, so there are no advance directives or wills. However, they have been educated about planning and know that advance directives will not lead to death but that it prepares you for the situation if it happens. The patient’s significant other claims she had the conversation with the patient regarding his directs and wills. She remembers that an IHS clinic healthcare provider encouraged she and the patient to engage in planning when they had their last child, they started a portfolio in the Arizona Health Current registry but never finished or submitted the data because their visit was primarily a wellness baby visit, and there were other appointments booked that day. Visits to the clinic require traveling a long distance and so the family doesn’t go unless a family member is very ill. Home remedies are preferred. The couple continued to discuss some of their wishes on the drive home but did not think to document them and were afraid to get his parents involved in the conversation because it is not culturally appropriate to talk about death.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17306"/>
            <a:ext cx="2743438" cy="4115157"/>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
        <p:nvSpPr>
          <p:cNvPr id="5" name="TextBox 4">
            <a:extLst>
              <a:ext uri="{FF2B5EF4-FFF2-40B4-BE49-F238E27FC236}">
                <a16:creationId xmlns:a16="http://schemas.microsoft.com/office/drawing/2014/main" id="{E961AADA-5022-B04E-BBA2-437C941BF9D1}"/>
              </a:ext>
            </a:extLst>
          </p:cNvPr>
          <p:cNvSpPr txBox="1"/>
          <p:nvPr/>
        </p:nvSpPr>
        <p:spPr>
          <a:xfrm>
            <a:off x="380881" y="1187299"/>
            <a:ext cx="5638800" cy="299659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Advance care planning based on his wishes</a:t>
            </a:r>
          </a:p>
          <a:p>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p>
          <a:p>
            <a:endParaRPr lang="en-US" sz="1400" b="1"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t>
            </a: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69479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77634" y="1266603"/>
            <a:ext cx="5718365" cy="3108543"/>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1. Advance Care Planning: Engage patients/families in advance care planning across settings and across the lifespan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2. Discuss palliative care and hospice options</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3. Describe roles of interprofessional healthcare team members in helping patients and family members with advance care planning</a:t>
            </a: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3"/>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364253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Are there any ethical/legal considerations that need our attention?</a:t>
            </a:r>
          </a:p>
          <a:p>
            <a:r>
              <a:rPr lang="en-US" sz="1400" dirty="0">
                <a:latin typeface="Arial Narrow" panose="020B0604020202020204" pitchFamily="34" charset="0"/>
                <a:cs typeface="Arial Narrow" panose="020B0604020202020204" pitchFamily="34" charset="0"/>
              </a:rPr>
              <a:t>·       What specific knowledge is needed by the medical team to provide the best care?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How can you help to provide the best answer to the family’s question?</a:t>
            </a:r>
          </a:p>
          <a:p>
            <a:r>
              <a:rPr lang="en-US" sz="1400" dirty="0">
                <a:latin typeface="Arial Narrow" panose="020B0604020202020204" pitchFamily="34" charset="0"/>
                <a:cs typeface="Arial Narrow" panose="020B0604020202020204" pitchFamily="34" charset="0"/>
              </a:rPr>
              <a:t>·       How can we help family members with their advance care planning?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E188CA03-FFF0-6428-9005-9E0605618E78}"/>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96000" cy="448417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Nurse will be the main person with the communication. </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Physician will say about the large picture. </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Pharmacist will coordinate medications with IHS, oxygen home (if the patient survived), treatment options etc.</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Social worker, patient care-technician, billing staff, therapist, and transportation coordinator may also be involved. </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Public health (case confirmation, contact tracing, social support, policy issues) – who should pay, advocate for the family and patient (IHS is the last resource), advanced directives (Navajo common law marriages vs. legal marriages), community health workers etc.</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computer, using&#10;&#10;Description automatically generated">
            <a:extLst>
              <a:ext uri="{FF2B5EF4-FFF2-40B4-BE49-F238E27FC236}">
                <a16:creationId xmlns:a16="http://schemas.microsoft.com/office/drawing/2014/main" id="{7B033C6E-4884-673D-BA02-5A88BC9611AA}"/>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
        <p:nvSpPr>
          <p:cNvPr id="3" name="Text Placeholder 2">
            <a:extLst>
              <a:ext uri="{FF2B5EF4-FFF2-40B4-BE49-F238E27FC236}">
                <a16:creationId xmlns:a16="http://schemas.microsoft.com/office/drawing/2014/main" id="{4B7055E3-B231-9C57-9A5C-A2BCA772A8ED}"/>
              </a:ext>
            </a:extLst>
          </p:cNvPr>
          <p:cNvSpPr>
            <a:spLocks noGrp="1"/>
          </p:cNvSpPr>
          <p:nvPr>
            <p:ph type="body" idx="1"/>
          </p:nvPr>
        </p:nvSpPr>
        <p:spPr>
          <a:xfrm>
            <a:off x="457200" y="1183005"/>
            <a:ext cx="8229600" cy="3323987"/>
          </a:xfrm>
        </p:spPr>
        <p:txBody>
          <a:bodyPr/>
          <a:lstStyle/>
          <a:p>
            <a:pPr marL="285750" indent="-285750">
              <a:buFont typeface="Arial" panose="020B0604020202020204" pitchFamily="34" charset="0"/>
              <a:buChar char="•"/>
            </a:pPr>
            <a:r>
              <a:rPr lang="en-US" dirty="0"/>
              <a:t>National Institute of Health (NIH)</a:t>
            </a:r>
          </a:p>
          <a:p>
            <a:r>
              <a:rPr lang="en-US" dirty="0"/>
              <a:t>Therapeutic Management of Hospitalized Adults with COVID-19</a:t>
            </a:r>
          </a:p>
          <a:p>
            <a:r>
              <a:rPr lang="en-US" dirty="0">
                <a:hlinkClick r:id="rId2"/>
              </a:rPr>
              <a:t>https://www.covid19treatmentguidelines.nih.gov/management/clinical-management/hospitalized-adults--therapeutic-management/#:~:text=The%20Panel%20recommends%20remdesivir%20(without,of%20the%20disease%20(BIIa</a:t>
            </a:r>
            <a:r>
              <a:rPr lang="en-US" dirty="0"/>
              <a:t>)</a:t>
            </a:r>
          </a:p>
          <a:p>
            <a:endParaRPr lang="en-US" dirty="0"/>
          </a:p>
          <a:p>
            <a:pPr marL="285750" indent="-285750">
              <a:buFont typeface="Arial" panose="020B0604020202020204" pitchFamily="34" charset="0"/>
              <a:buChar char="•"/>
            </a:pPr>
            <a:r>
              <a:rPr lang="en-US" dirty="0"/>
              <a:t>Indian Health Service (IHS)</a:t>
            </a:r>
          </a:p>
          <a:p>
            <a:r>
              <a:rPr lang="en-US" dirty="0">
                <a:hlinkClick r:id="rId3"/>
              </a:rPr>
              <a:t>https://www.ihs.gov/aboutihs/</a:t>
            </a:r>
            <a:r>
              <a:rPr lang="en-US" dirty="0"/>
              <a:t> </a:t>
            </a:r>
          </a:p>
          <a:p>
            <a:r>
              <a:rPr lang="en-US" dirty="0"/>
              <a:t>HIS Health Care</a:t>
            </a:r>
          </a:p>
          <a:p>
            <a:r>
              <a:rPr lang="en-US" dirty="0">
                <a:hlinkClick r:id="rId4"/>
              </a:rPr>
              <a:t>https://www.ihs.gov/findhealthcare/</a:t>
            </a:r>
            <a:r>
              <a:rPr lang="en-US" dirty="0"/>
              <a:t> </a:t>
            </a:r>
          </a:p>
          <a:p>
            <a:endParaRPr lang="en-US" dirty="0"/>
          </a:p>
        </p:txBody>
      </p:sp>
    </p:spTree>
    <p:extLst>
      <p:ext uri="{BB962C8B-B14F-4D97-AF65-F5344CB8AC3E}">
        <p14:creationId xmlns:p14="http://schemas.microsoft.com/office/powerpoint/2010/main" val="1305054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E9F66D6-2427-254D-33A9-8B5A44FE7C37}"/>
              </a:ext>
            </a:extLst>
          </p:cNvPr>
          <p:cNvGrpSpPr/>
          <p:nvPr/>
        </p:nvGrpSpPr>
        <p:grpSpPr>
          <a:xfrm>
            <a:off x="3074801" y="965697"/>
            <a:ext cx="6002524" cy="3767908"/>
            <a:chOff x="3352800" y="935671"/>
            <a:chExt cx="6002524" cy="3767908"/>
          </a:xfrm>
        </p:grpSpPr>
        <p:pic>
          <p:nvPicPr>
            <p:cNvPr id="12" name="Picture 11" descr="A computer with a blank screen&#10;&#10;Description automatically generated with medium confidence">
              <a:extLst>
                <a:ext uri="{FF2B5EF4-FFF2-40B4-BE49-F238E27FC236}">
                  <a16:creationId xmlns:a16="http://schemas.microsoft.com/office/drawing/2014/main" id="{9005254A-7BE8-B024-219F-4D0F4E9175E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6" name="Picture 5" descr="Graphical user interface, website&#10;&#10;Description automatically generated">
              <a:extLst>
                <a:ext uri="{FF2B5EF4-FFF2-40B4-BE49-F238E27FC236}">
                  <a16:creationId xmlns:a16="http://schemas.microsoft.com/office/drawing/2014/main" id="{21884CFD-30A8-CC37-1C83-5135CC02B015}"/>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7" name="object 7">
            <a:extLst>
              <a:ext uri="{FF2B5EF4-FFF2-40B4-BE49-F238E27FC236}">
                <a16:creationId xmlns:a16="http://schemas.microsoft.com/office/drawing/2014/main" id="{FED47A9C-A20C-EE40-B988-7E1053885A3D}"/>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1" name="object 3">
            <a:extLst>
              <a:ext uri="{FF2B5EF4-FFF2-40B4-BE49-F238E27FC236}">
                <a16:creationId xmlns:a16="http://schemas.microsoft.com/office/drawing/2014/main" id="{95B4B6AF-D53B-7442-BD20-FC60B6B45E63}"/>
              </a:ext>
            </a:extLst>
          </p:cNvPr>
          <p:cNvGrpSpPr/>
          <p:nvPr/>
        </p:nvGrpSpPr>
        <p:grpSpPr>
          <a:xfrm>
            <a:off x="-5" y="0"/>
            <a:ext cx="9144000" cy="935990"/>
            <a:chOff x="-5" y="3425808"/>
            <a:chExt cx="9144000" cy="935990"/>
          </a:xfrm>
        </p:grpSpPr>
        <p:sp>
          <p:nvSpPr>
            <p:cNvPr id="22" name="object 4">
              <a:extLst>
                <a:ext uri="{FF2B5EF4-FFF2-40B4-BE49-F238E27FC236}">
                  <a16:creationId xmlns:a16="http://schemas.microsoft.com/office/drawing/2014/main" id="{128359EF-05BE-E34B-9E25-6CE342B0D4DD}"/>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4E286AC-D124-3348-B516-3DD19143B753}"/>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24" name="object 6">
              <a:extLst>
                <a:ext uri="{FF2B5EF4-FFF2-40B4-BE49-F238E27FC236}">
                  <a16:creationId xmlns:a16="http://schemas.microsoft.com/office/drawing/2014/main" id="{6824062B-4BFD-7343-BEAF-6F8B68C06CD9}"/>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25" name="object 7">
              <a:extLst>
                <a:ext uri="{FF2B5EF4-FFF2-40B4-BE49-F238E27FC236}">
                  <a16:creationId xmlns:a16="http://schemas.microsoft.com/office/drawing/2014/main" id="{25EAAAD4-F306-804E-98F9-99FDE7DDBD8B}"/>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26" name="object 8">
              <a:extLst>
                <a:ext uri="{FF2B5EF4-FFF2-40B4-BE49-F238E27FC236}">
                  <a16:creationId xmlns:a16="http://schemas.microsoft.com/office/drawing/2014/main" id="{8045B8B8-904E-594B-A3B4-15EC38ADBADB}"/>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28" name="Title 10">
            <a:extLst>
              <a:ext uri="{FF2B5EF4-FFF2-40B4-BE49-F238E27FC236}">
                <a16:creationId xmlns:a16="http://schemas.microsoft.com/office/drawing/2014/main" id="{7D486CAB-D207-4047-8BDD-35C17CA7200B}"/>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29" name="Title 10">
            <a:extLst>
              <a:ext uri="{FF2B5EF4-FFF2-40B4-BE49-F238E27FC236}">
                <a16:creationId xmlns:a16="http://schemas.microsoft.com/office/drawing/2014/main" id="{34717DF2-4687-3440-A572-20C6AC2640C4}"/>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0" name="object 14">
            <a:extLst>
              <a:ext uri="{FF2B5EF4-FFF2-40B4-BE49-F238E27FC236}">
                <a16:creationId xmlns:a16="http://schemas.microsoft.com/office/drawing/2014/main" id="{CFFE958E-80B0-014C-B13E-B636A5A374C5}"/>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599" y="232242"/>
            <a:ext cx="3040831" cy="450850"/>
          </a:xfrm>
          <a:prstGeom prst="rect">
            <a:avLst/>
          </a:prstGeom>
        </p:spPr>
      </p:pic>
      <p:sp>
        <p:nvSpPr>
          <p:cNvPr id="14" name="object 9">
            <a:extLst>
              <a:ext uri="{FF2B5EF4-FFF2-40B4-BE49-F238E27FC236}">
                <a16:creationId xmlns:a16="http://schemas.microsoft.com/office/drawing/2014/main" id="{A656FCBE-6E3E-2C67-08B2-0728CCA35E64}"/>
              </a:ext>
            </a:extLst>
          </p:cNvPr>
          <p:cNvSpPr txBox="1"/>
          <p:nvPr/>
        </p:nvSpPr>
        <p:spPr>
          <a:xfrm>
            <a:off x="66675" y="2792958"/>
            <a:ext cx="4376855"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rson, indoor, computer&#10;&#10;Description automatically generated">
            <a:extLst>
              <a:ext uri="{FF2B5EF4-FFF2-40B4-BE49-F238E27FC236}">
                <a16:creationId xmlns:a16="http://schemas.microsoft.com/office/drawing/2014/main" id="{8757E489-43F6-1387-D6A9-62B7F46A7C20}"/>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17663"/>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24" name="TextBox 23">
            <a:extLst>
              <a:ext uri="{FF2B5EF4-FFF2-40B4-BE49-F238E27FC236}">
                <a16:creationId xmlns:a16="http://schemas.microsoft.com/office/drawing/2014/main" id="{39518F48-52DD-4EE8-B423-BEDA6EC65E0D}"/>
              </a:ext>
            </a:extLst>
          </p:cNvPr>
          <p:cNvSpPr txBox="1"/>
          <p:nvPr/>
        </p:nvSpPr>
        <p:spPr>
          <a:xfrm>
            <a:off x="377634" y="1266603"/>
            <a:ext cx="5794565" cy="1815882"/>
          </a:xfrm>
          <a:prstGeom prst="rect">
            <a:avLst/>
          </a:prstGeom>
          <a:noFill/>
        </p:spPr>
        <p:txBody>
          <a:bodyPr wrap="square" rtlCol="0">
            <a:spAutoFit/>
          </a:bodyPr>
          <a:lstStyle/>
          <a:p>
            <a:r>
              <a:rPr lang="en-US" sz="1400" dirty="0">
                <a:latin typeface="Arial Narrow" panose="020B0604020202020204" pitchFamily="34" charset="0"/>
              </a:rPr>
              <a:t>1. Communication with cultural awareness and humility  </a:t>
            </a:r>
          </a:p>
          <a:p>
            <a:endParaRPr lang="en-US" sz="1400" dirty="0">
              <a:latin typeface="Arial Narrow" panose="020B0604020202020204" pitchFamily="34" charset="0"/>
            </a:endParaRPr>
          </a:p>
          <a:p>
            <a:r>
              <a:rPr lang="en-US" sz="1400" dirty="0">
                <a:latin typeface="Arial Narrow" panose="020B0604020202020204" pitchFamily="34" charset="0"/>
              </a:rPr>
              <a:t>2. Communicating when there are language barriers</a:t>
            </a:r>
          </a:p>
          <a:p>
            <a:endParaRPr lang="en-US" sz="1400" dirty="0">
              <a:latin typeface="Arial Narrow" panose="020B0604020202020204" pitchFamily="34" charset="0"/>
            </a:endParaRPr>
          </a:p>
          <a:p>
            <a:r>
              <a:rPr lang="en-US" sz="1400" dirty="0">
                <a:latin typeface="Arial Narrow" panose="020B0604020202020204" pitchFamily="34" charset="0"/>
              </a:rPr>
              <a:t>3. Difficult conversations under difficulty circumstances when patient's wishes are not documented, and family members are not in agreement </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5486400" cy="30777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 </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7" name="TextBox 16">
            <a:extLst>
              <a:ext uri="{FF2B5EF4-FFF2-40B4-BE49-F238E27FC236}">
                <a16:creationId xmlns:a16="http://schemas.microsoft.com/office/drawing/2014/main" id="{AF3D8D04-2E00-4246-A400-08758D97966D}"/>
              </a:ext>
            </a:extLst>
          </p:cNvPr>
          <p:cNvSpPr txBox="1"/>
          <p:nvPr/>
        </p:nvSpPr>
        <p:spPr>
          <a:xfrm>
            <a:off x="304482" y="1549150"/>
            <a:ext cx="5794565"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Narrow" panose="020B0604020202020204" pitchFamily="34" charset="0"/>
              </a:rPr>
              <a:t>ED and ICU physicians</a:t>
            </a:r>
          </a:p>
          <a:p>
            <a:pPr marL="285750" indent="-285750">
              <a:buFont typeface="Arial" panose="020B0604020202020204" pitchFamily="34" charset="0"/>
              <a:buChar char="•"/>
            </a:pPr>
            <a:r>
              <a:rPr lang="en-US" sz="1400" dirty="0">
                <a:latin typeface="Arial Narrow" panose="020B0604020202020204" pitchFamily="34" charset="0"/>
              </a:rPr>
              <a:t>ED and ICU pharmacists</a:t>
            </a:r>
          </a:p>
          <a:p>
            <a:pPr marL="285750" indent="-285750">
              <a:buFont typeface="Arial" panose="020B0604020202020204" pitchFamily="34" charset="0"/>
              <a:buChar char="•"/>
            </a:pPr>
            <a:r>
              <a:rPr lang="en-US" sz="1400" dirty="0">
                <a:latin typeface="Arial Narrow" panose="020B0604020202020204" pitchFamily="34" charset="0"/>
              </a:rPr>
              <a:t>ED and ICU nurses</a:t>
            </a:r>
          </a:p>
          <a:p>
            <a:pPr marL="285750" indent="-285750">
              <a:buFont typeface="Arial" panose="020B0604020202020204" pitchFamily="34" charset="0"/>
              <a:buChar char="•"/>
            </a:pPr>
            <a:r>
              <a:rPr lang="en-US" sz="1400" dirty="0">
                <a:latin typeface="Arial Narrow" panose="020B0604020202020204" pitchFamily="34" charset="0"/>
              </a:rPr>
              <a:t>Public health professional</a:t>
            </a:r>
          </a:p>
          <a:p>
            <a:pPr marL="285750" indent="-285750">
              <a:buFont typeface="Arial" panose="020B0604020202020204" pitchFamily="34" charset="0"/>
              <a:buChar char="•"/>
            </a:pPr>
            <a:r>
              <a:rPr lang="en-US" sz="1400" dirty="0">
                <a:latin typeface="Arial Narrow" panose="020B0604020202020204" pitchFamily="34" charset="0"/>
              </a:rPr>
              <a:t>Respiratory therapist </a:t>
            </a:r>
          </a:p>
          <a:p>
            <a:pPr marL="285750" indent="-285750">
              <a:buFont typeface="Arial" panose="020B0604020202020204" pitchFamily="34" charset="0"/>
              <a:buChar char="•"/>
            </a:pPr>
            <a:r>
              <a:rPr lang="en-US" sz="1400" dirty="0">
                <a:latin typeface="Arial Narrow" panose="020B0604020202020204" pitchFamily="34" charset="0"/>
              </a:rPr>
              <a:t>Social worker</a:t>
            </a:r>
          </a:p>
          <a:p>
            <a:pPr marL="285750" indent="-285750">
              <a:buFont typeface="Arial" panose="020B0604020202020204" pitchFamily="34" charset="0"/>
              <a:buChar char="•"/>
            </a:pPr>
            <a:r>
              <a:rPr lang="en-US" sz="1400" dirty="0">
                <a:latin typeface="Arial Narrow" panose="020B0604020202020204" pitchFamily="34" charset="0"/>
              </a:rPr>
              <a:t>Family</a:t>
            </a:r>
          </a:p>
          <a:p>
            <a:pPr marL="285750" indent="-285750">
              <a:buFont typeface="Arial" panose="020B0604020202020204" pitchFamily="34" charset="0"/>
              <a:buChar char="•"/>
            </a:pPr>
            <a:r>
              <a:rPr lang="en-US" sz="1400" dirty="0">
                <a:latin typeface="Arial Narrow" panose="020B0604020202020204" pitchFamily="34" charset="0"/>
              </a:rPr>
              <a:t>Navajo Nation Leaders</a:t>
            </a:r>
          </a:p>
          <a:p>
            <a:pPr marL="285750" indent="-285750">
              <a:buFont typeface="Arial" panose="020B0604020202020204" pitchFamily="34" charset="0"/>
              <a:buChar char="•"/>
            </a:pPr>
            <a:endParaRPr lang="en-US" sz="1400" dirty="0">
              <a:latin typeface="Arial Narrow" panose="020B0604020202020204" pitchFamily="34" charset="0"/>
            </a:endParaRPr>
          </a:p>
          <a:p>
            <a:pPr marL="285750" indent="-285750">
              <a:buFont typeface="Arial" panose="020B0604020202020204" pitchFamily="34" charset="0"/>
              <a:buChar char="•"/>
            </a:pPr>
            <a:endParaRPr lang="en-US" sz="1400" dirty="0">
              <a:latin typeface="Arial Narrow" panose="020B0604020202020204" pitchFamily="34" charset="0"/>
            </a:endParaRPr>
          </a:p>
          <a:p>
            <a:pPr marL="285750" indent="-285750">
              <a:buFont typeface="Arial" panose="020B0604020202020204" pitchFamily="34" charset="0"/>
              <a:buChar char="•"/>
            </a:pPr>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228600" y="1047750"/>
            <a:ext cx="8763000" cy="3970318"/>
          </a:xfrm>
          <a:prstGeom prst="rect">
            <a:avLst/>
          </a:prstGeom>
          <a:noFill/>
        </p:spPr>
        <p:txBody>
          <a:bodyPr wrap="square" rtlCol="0">
            <a:spAutoFit/>
          </a:bodyPr>
          <a:lstStyle/>
          <a:p>
            <a:pPr algn="ctr"/>
            <a:r>
              <a:rPr lang="en-US" sz="1400" i="1" dirty="0">
                <a:solidFill>
                  <a:schemeClr val="bg1">
                    <a:lumMod val="65000"/>
                  </a:schemeClr>
                </a:solidFill>
                <a:latin typeface="Arial Narrow" panose="020B0604020202020204" pitchFamily="34" charset="0"/>
                <a:cs typeface="Arial Narrow" panose="020B0604020202020204" pitchFamily="34" charset="0"/>
              </a:rPr>
              <a:t>*NOTE: This case has two encounter settings</a:t>
            </a:r>
          </a:p>
          <a:p>
            <a:pPr algn="ctr"/>
            <a:endParaRPr lang="en-US" sz="1400" i="1" dirty="0">
              <a:solidFill>
                <a:schemeClr val="bg1">
                  <a:lumMod val="6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Setting of Encounter #1</a:t>
            </a:r>
            <a:r>
              <a:rPr lang="en-US" sz="1400" dirty="0">
                <a:latin typeface="Arial Narrow" panose="020B0604020202020204" pitchFamily="34" charset="0"/>
                <a:cs typeface="Arial Narrow" panose="020B0604020202020204" pitchFamily="34" charset="0"/>
              </a:rPr>
              <a:t>: Emergency Department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for Encounter #1: </a:t>
            </a:r>
            <a:r>
              <a:rPr lang="en-US" sz="1400" dirty="0">
                <a:latin typeface="Arial Narrow" panose="020B0604020202020204" pitchFamily="34" charset="0"/>
                <a:cs typeface="Arial Narrow" panose="020B0604020202020204" pitchFamily="34" charset="0"/>
              </a:rPr>
              <a:t>A 35-year-old male with Past Medical History (PMH) of diabetes, hyperlipidemia, and hypertension coming to the Emergency Department (ED) at Northwest Medical Center complaining of flu/cold-like symptoms and fever. The patient had not been feeling well for a few days with some cold symptoms, such as fatigue, cough, and headaches. He used over the counter (OTC) medications to treat these symptoms with minimal relief. He did not see a doctor since he had no time off and was afraid of losing his job. Since the start of the symptoms (about 6 days ago), the patient went back to his home on the reservation to visit his family. His parents provided Navajo teas to ease his flu symptoms, but his difficulty of breathing quickly worsened.</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Initial vital signs showed </a:t>
            </a:r>
            <a:r>
              <a:rPr lang="en-US" sz="1400" b="1" dirty="0">
                <a:latin typeface="Arial Narrow" panose="020B0604020202020204" pitchFamily="34" charset="0"/>
                <a:cs typeface="Arial Narrow" panose="020B0604020202020204" pitchFamily="34" charset="0"/>
              </a:rPr>
              <a:t>Temperature</a:t>
            </a:r>
            <a:r>
              <a:rPr lang="en-US" sz="1400" dirty="0">
                <a:latin typeface="Arial Narrow" panose="020B0604020202020204" pitchFamily="34" charset="0"/>
                <a:cs typeface="Arial Narrow" panose="020B0604020202020204" pitchFamily="34" charset="0"/>
              </a:rPr>
              <a:t>: 38.2 degree C, </a:t>
            </a:r>
            <a:r>
              <a:rPr lang="en-US" sz="1400" b="1" dirty="0">
                <a:latin typeface="Arial Narrow" panose="020B0604020202020204" pitchFamily="34" charset="0"/>
                <a:cs typeface="Arial Narrow" panose="020B0604020202020204" pitchFamily="34" charset="0"/>
              </a:rPr>
              <a:t>Peripheral Pulse Rate</a:t>
            </a:r>
            <a:r>
              <a:rPr lang="en-US" sz="1400" dirty="0">
                <a:latin typeface="Arial Narrow" panose="020B0604020202020204" pitchFamily="34" charset="0"/>
                <a:cs typeface="Arial Narrow" panose="020B0604020202020204" pitchFamily="34" charset="0"/>
              </a:rPr>
              <a:t>: 110, </a:t>
            </a:r>
            <a:r>
              <a:rPr lang="en-US" sz="1400" b="1" dirty="0">
                <a:latin typeface="Arial Narrow" panose="020B0604020202020204" pitchFamily="34" charset="0"/>
                <a:cs typeface="Arial Narrow" panose="020B0604020202020204" pitchFamily="34" charset="0"/>
              </a:rPr>
              <a:t>Respiratory Rate</a:t>
            </a:r>
            <a:r>
              <a:rPr lang="en-US" sz="1400" dirty="0">
                <a:latin typeface="Arial Narrow" panose="020B0604020202020204" pitchFamily="34" charset="0"/>
                <a:cs typeface="Arial Narrow" panose="020B0604020202020204" pitchFamily="34" charset="0"/>
              </a:rPr>
              <a:t>: 28 breaths/min, </a:t>
            </a:r>
            <a:r>
              <a:rPr lang="en-US" sz="1400" b="1" dirty="0">
                <a:latin typeface="Arial Narrow" panose="020B0604020202020204" pitchFamily="34" charset="0"/>
                <a:cs typeface="Arial Narrow" panose="020B0604020202020204" pitchFamily="34" charset="0"/>
              </a:rPr>
              <a:t>Blood Pressure</a:t>
            </a:r>
            <a:r>
              <a:rPr lang="en-US" sz="1400" dirty="0">
                <a:latin typeface="Arial Narrow" panose="020B0604020202020204" pitchFamily="34" charset="0"/>
                <a:cs typeface="Arial Narrow" panose="020B0604020202020204" pitchFamily="34" charset="0"/>
              </a:rPr>
              <a:t>: 158/85, </a:t>
            </a:r>
            <a:r>
              <a:rPr lang="en-US" sz="1400" b="1" dirty="0">
                <a:latin typeface="Arial Narrow" panose="020B0604020202020204" pitchFamily="34" charset="0"/>
                <a:cs typeface="Arial Narrow" panose="020B0604020202020204" pitchFamily="34" charset="0"/>
              </a:rPr>
              <a:t>SpO2</a:t>
            </a:r>
            <a:r>
              <a:rPr lang="en-US" sz="1400" dirty="0">
                <a:latin typeface="Arial Narrow" panose="020B0604020202020204" pitchFamily="34" charset="0"/>
                <a:cs typeface="Arial Narrow" panose="020B0604020202020204" pitchFamily="34" charset="0"/>
              </a:rPr>
              <a:t>: 88% (room air). The patient tested positive for COVID-19 and the initial chest x-ray was consistent with COVID-19 pneumonia. Due to deterioration in his respiratory function, the patient started on oxygen supplementation. The emergency medicine pharmacist received order for remdesivir and dexamethasone to be started in this patient. While verifying these orders, the pharmacist noticed that code status information had not been updated for this patient. The pharmacist decided to speak to the patient and update this critical information in his profile.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203132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Context for Encounter #1 (continued):</a:t>
            </a:r>
          </a:p>
          <a:p>
            <a:endParaRPr lang="en-US" sz="1400" b="1" dirty="0">
              <a:latin typeface="Arial Narrow" panose="020B0604020202020204" pitchFamily="34" charset="0"/>
              <a:cs typeface="Arial Narrow" panose="020B0604020202020204" pitchFamily="34" charset="0"/>
            </a:endParaRP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How would you discuss the steps of advance care planning with this patient?</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is the specific communication/conversation skill(s) that is needed for this case?</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How do you ensure you know/understand the patient’s care preferences and values?</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Does the patient have decisional capacity?  What more would you need to know?</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Reason for Encounter #1</a:t>
            </a:r>
            <a:r>
              <a:rPr lang="en-US" sz="1400" dirty="0">
                <a:latin typeface="Arial Narrow" panose="020B0604020202020204" pitchFamily="34" charset="0"/>
                <a:cs typeface="Arial Narrow" panose="020B0604020202020204" pitchFamily="34" charset="0"/>
              </a:rPr>
              <a:t>: Flu symptoms and short of breath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2199350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504753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 #2</a:t>
            </a:r>
            <a:r>
              <a:rPr lang="en-US" sz="1400" dirty="0">
                <a:latin typeface="Arial Narrow" panose="020B0604020202020204" pitchFamily="34" charset="0"/>
                <a:cs typeface="Arial Narrow" panose="020B0604020202020204" pitchFamily="34" charset="0"/>
              </a:rPr>
              <a:t>: Intensive Care Unit (ICU)</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of Encounter #2: </a:t>
            </a:r>
            <a:r>
              <a:rPr lang="en-US" sz="1400" dirty="0">
                <a:latin typeface="Arial Narrow" panose="020B0604020202020204" pitchFamily="34" charset="0"/>
                <a:cs typeface="Arial Narrow" panose="020B0604020202020204" pitchFamily="34" charset="0"/>
              </a:rPr>
              <a:t>The patient’s oxygen saturation and work of breathing initially improved with high-flow nasal cannula but his respiratory status worsened until patient needed to be intubated for worsening COVID-19 pneumonia and associated acute respiratory distress syndrome (ARDS). The patient was transferred to the ICU before you could finish documenting their advance directives in the chart. Mechanical ventilation requires sedating medications; therefore, the patient is unable to make end-of-life decisions. His mother is communicating with the providers about what the patient’s main interest may be and what she wants the provider to do as the patient’s condition is progressing to more critical stages. The decision on whether to keep the patient on the ventilator has to be made. Now the whole family is on the iPad with the health provider, and a translator is needed for the patient’s parents. The registered nurse talks to the patient’s mother via iPad on zoom for the final decision-making of removing him from or keeping him on the ventilator. All the family members are on zoom with a translator. The nurse engages in discussion with the family about the patient situation and a physician also joins briefly and says something like, “In my experience, this was likely to occur with other COVID-19 patients I’ve cared for.” Through the conversation, the patient’s family are informed about the patient’s poor prognosis with low likelihood for survival and the nurse speaks with the family about the process of controlling pain for the patient. The patient’s parents are requesting any kind of intervention to keep their son alive. They approach the ICU pharmacist and ask about “Ivermectin” (low quality evidence medication) to be used in their son. </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3653294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Context for Encounter #2 (continued):</a:t>
            </a:r>
          </a:p>
          <a:p>
            <a:endParaRPr lang="en-US" sz="1400" b="1" dirty="0">
              <a:latin typeface="Arial Narrow" panose="020B0604020202020204" pitchFamily="34" charset="0"/>
              <a:cs typeface="Arial Narrow" panose="020B0604020202020204" pitchFamily="34" charset="0"/>
            </a:endParaRP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How can you help to provide the best answer to the family’s question?</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Are there any ethical/legal considerations that need our attention?</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specific knowledge is needed by the medical team to provide the best care?</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How can we help family members with their advance care planning? </a:t>
            </a: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Reason for Encounter #2</a:t>
            </a:r>
            <a:r>
              <a:rPr lang="en-US" sz="1400" dirty="0">
                <a:latin typeface="Arial Narrow" panose="020B0604020202020204" pitchFamily="34" charset="0"/>
                <a:cs typeface="Arial Narrow" panose="020B0604020202020204" pitchFamily="34" charset="0"/>
              </a:rPr>
              <a:t>: Flu symptoms and short of breath</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3203679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81000" y="1004825"/>
            <a:ext cx="8382000" cy="397031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Male</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35-years-old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Native American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Lives in an apartment with his significant other, who is the mother of his three children, but they are not married. His parents have an apartment in the city nearby, but right now are back in their reservation home.  Young mother speaks English, but the patient’s parents prefer their Native Language – Navajo.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 Patient has a seasonal job in a construction company and travels around the cities for work. There is no insurance for seasonal workers in the company.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The patient only has Indian Health Services (IHS) — mainly primary care. </a:t>
            </a:r>
          </a:p>
          <a:p>
            <a:r>
              <a:rPr lang="en-US" sz="1400" dirty="0">
                <a:latin typeface="Arial Narrow" panose="020B0604020202020204" pitchFamily="34" charset="0"/>
                <a:cs typeface="Arial Narrow" panose="020B0604020202020204" pitchFamily="34" charset="0"/>
              </a:rPr>
              <a:t>Health services provided outside of IHS requires a PRC (Purchased/Referred Care). If IHS does not have adequate funding, these requests are sometimes denied or delayed, and the approval is not likely to happen in an emergent situation. Patient or family would have to work out with IHS for benefits if the service is outside of the approved providers. May be eligible for Medicaid but is not currently covered.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1994136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7936</TotalTime>
  <Words>3279</Words>
  <Application>Microsoft Macintosh PowerPoint</Application>
  <PresentationFormat>On-screen Show (16:9)</PresentationFormat>
  <Paragraphs>307</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70</cp:revision>
  <cp:lastPrinted>2022-06-22T17:08:54Z</cp:lastPrinted>
  <dcterms:created xsi:type="dcterms:W3CDTF">2022-02-03T17:38:39Z</dcterms:created>
  <dcterms:modified xsi:type="dcterms:W3CDTF">2022-07-19T20:07:20Z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