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1" r:id="rId3"/>
    <p:sldId id="266" r:id="rId4"/>
    <p:sldId id="260" r:id="rId5"/>
    <p:sldId id="257" r:id="rId6"/>
    <p:sldId id="294" r:id="rId7"/>
    <p:sldId id="284" r:id="rId8"/>
    <p:sldId id="283" r:id="rId9"/>
    <p:sldId id="267" r:id="rId10"/>
    <p:sldId id="289" r:id="rId11"/>
    <p:sldId id="269" r:id="rId12"/>
    <p:sldId id="292" r:id="rId13"/>
    <p:sldId id="293" r:id="rId14"/>
    <p:sldId id="270" r:id="rId15"/>
    <p:sldId id="295" r:id="rId16"/>
    <p:sldId id="268" r:id="rId17"/>
    <p:sldId id="285" r:id="rId18"/>
    <p:sldId id="272" r:id="rId19"/>
    <p:sldId id="273" r:id="rId20"/>
    <p:sldId id="274" r:id="rId21"/>
    <p:sldId id="275" r:id="rId22"/>
    <p:sldId id="262" r:id="rId23"/>
    <p:sldId id="263" r:id="rId24"/>
    <p:sldId id="276" r:id="rId25"/>
    <p:sldId id="277" r:id="rId26"/>
    <p:sldId id="278" r:id="rId27"/>
    <p:sldId id="279" r:id="rId28"/>
    <p:sldId id="282" r:id="rId29"/>
    <p:sldId id="280" r:id="rId3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6"/>
    <p:restoredTop sz="94830"/>
  </p:normalViewPr>
  <p:slideViewPr>
    <p:cSldViewPr>
      <p:cViewPr varScale="1">
        <p:scale>
          <a:sx n="154" d="100"/>
          <a:sy n="154" d="100"/>
        </p:scale>
        <p:origin x="216" y="3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217FE19-45BE-4586-94F0-4962718BEA18}" type="datetimeFigureOut">
              <a:rPr lang="en-US" smtClean="0"/>
              <a:t>7/19/22</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AAD11F64-00C1-4AB5-854B-D1F0BAF4EE09}" type="slidenum">
              <a:rPr lang="en-US" smtClean="0"/>
              <a:t>‹#›</a:t>
            </a:fld>
            <a:endParaRPr lang="en-US"/>
          </a:p>
        </p:txBody>
      </p:sp>
    </p:spTree>
    <p:extLst>
      <p:ext uri="{BB962C8B-B14F-4D97-AF65-F5344CB8AC3E}">
        <p14:creationId xmlns:p14="http://schemas.microsoft.com/office/powerpoint/2010/main" val="8151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11F64-00C1-4AB5-854B-D1F0BAF4EE09}" type="slidenum">
              <a:rPr lang="en-US" smtClean="0"/>
              <a:t>11</a:t>
            </a:fld>
            <a:endParaRPr lang="en-US"/>
          </a:p>
        </p:txBody>
      </p:sp>
    </p:spTree>
    <p:extLst>
      <p:ext uri="{BB962C8B-B14F-4D97-AF65-F5344CB8AC3E}">
        <p14:creationId xmlns:p14="http://schemas.microsoft.com/office/powerpoint/2010/main" val="82150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apa.org/pi/aging/programs/eol/end-of-life-diversity" TargetMode="External"/><Relationship Id="rId2" Type="http://schemas.openxmlformats.org/officeDocument/2006/relationships/hyperlink" Target="https://ascopubs.org/doi/full/10.1200/OP.20.00684"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152400" y="3319457"/>
            <a:ext cx="883920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1900" dirty="0">
                <a:solidFill>
                  <a:srgbClr val="231F20"/>
                </a:solidFill>
                <a:latin typeface="Arial Narrow" panose="020B0604020202020204" pitchFamily="34" charset="0"/>
                <a:cs typeface="Arial Narrow" panose="020B0604020202020204" pitchFamily="34" charset="0"/>
              </a:rPr>
              <a:t>79-Year-Old Asian-American Man Living with Dementia &amp; Polypharmacy — Scenario 1</a:t>
            </a:r>
            <a:endParaRPr sz="19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76350"/>
            <a:ext cx="8610599" cy="289310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Does light yardwork</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Christian, was active in a local Korean church until the COVID-19 shut down, then has not returned in person. Watches the virtual service on some Sundays.</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Believes diet and exercise is most important, but has limited functional capacity and breathing difficulties for vigorous exercise now.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07511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67331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p>
          <a:p>
            <a:endParaRPr lang="en-US" sz="1400" b="1" dirty="0">
              <a:latin typeface="Arial Narrow" panose="020B0604020202020204" pitchFamily="34" charset="0"/>
              <a:cs typeface="Arial Narrow" panose="020B0604020202020204" pitchFamily="34" charset="0"/>
            </a:endParaRPr>
          </a:p>
          <a:p>
            <a:pPr lvl="1"/>
            <a:r>
              <a:rPr lang="en-US" sz="1600" dirty="0">
                <a:latin typeface="Arial Narrow" panose="020B0604020202020204" pitchFamily="34" charset="0"/>
                <a:cs typeface="Arial Narrow" panose="020B0604020202020204" pitchFamily="34" charset="0"/>
              </a:rPr>
              <a:t>Encounter #1: 79-year-old Asian-American man with multiple chronic conditions including to Parkinson’s disease, dementia, diabetes, hypertension, dyslipidemia, chronic obstructive pulmonary disease (COPD) and osteoarthritis. </a:t>
            </a:r>
          </a:p>
          <a:p>
            <a:pPr lvl="1"/>
            <a:endParaRPr lang="en-US" sz="1600" dirty="0">
              <a:latin typeface="Arial Narrow" panose="020B0604020202020204" pitchFamily="34" charset="0"/>
              <a:cs typeface="Arial Narrow" panose="020B0604020202020204" pitchFamily="34" charset="0"/>
            </a:endParaRPr>
          </a:p>
          <a:p>
            <a:pPr lvl="1"/>
            <a:endParaRPr lang="en-US" sz="1600" dirty="0">
              <a:latin typeface="Arial Narrow" panose="020B0604020202020204" pitchFamily="34" charset="0"/>
              <a:cs typeface="Arial Narrow" panose="020B0604020202020204" pitchFamily="34" charset="0"/>
            </a:endParaRPr>
          </a:p>
          <a:p>
            <a:pPr lvl="1"/>
            <a:r>
              <a:rPr lang="en-US" sz="1600" dirty="0">
                <a:latin typeface="Arial Narrow" panose="020B0604020202020204" pitchFamily="34" charset="0"/>
                <a:cs typeface="Arial Narrow" panose="020B0604020202020204" pitchFamily="34" charset="0"/>
              </a:rPr>
              <a:t>Encounter #2: Patient is in similar physical and cognitive status, but his breathing and medication adherence have improved greatly with correct use of inhalers and less burdensome medication organization and schedule.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He has been prescribed 10 prescription medications, takes several vitamins as supplement, and herbal products. The patient speaks Korean and English. He complains of difficulty using inhalers for his COPD and has been hospitalized twice in the last year due to exacerbations.  </a:t>
            </a:r>
          </a:p>
          <a:p>
            <a:pPr lvl="1"/>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The wife says she tries to organize his medications for him to take 5 times a day, but sometimes patient misses taking medications due to doing light yardwork outside or simply forgetting. The patient is independent in ADLs, dependent in IADLS - wife manages their finances, drives patient to medical appointments, prepares their meals, and maintains living areas of the home, though patient enjoys light yardwork. On Mini-Mental State Examination (MMSE) = 15. Patient and wife are not ready to discuss advance care planning.</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Wife reports he is taking medications twice daily and uses inhalers on time with having to use the rescue inhaler once in the last week when he went outside to do yardwork. He is ready to decrease vitamin and supplement use per recommendations from last visit. On exam, MMSE = 15. He and wife are open to discussing advance care planning now.</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47925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47750"/>
            <a:ext cx="8382000"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Looks stated age. Attentive and can answer most questions, except medication-related questions (wife answers). Some spontaneous conversation. MMSE = 15</a:t>
            </a:r>
          </a:p>
          <a:p>
            <a:r>
              <a:rPr lang="en-US" sz="1400" dirty="0">
                <a:latin typeface="Arial Narrow" panose="020B0604020202020204" pitchFamily="34" charset="0"/>
                <a:cs typeface="Arial Narrow" panose="020B0604020202020204" pitchFamily="34" charset="0"/>
              </a:rPr>
              <a:t>Patient is 5’6”, weight = 141 </a:t>
            </a:r>
            <a:r>
              <a:rPr lang="en-US" sz="1400" dirty="0" err="1">
                <a:latin typeface="Arial Narrow" panose="020B0604020202020204" pitchFamily="34" charset="0"/>
                <a:cs typeface="Arial Narrow" panose="020B0604020202020204" pitchFamily="34" charset="0"/>
              </a:rPr>
              <a:t>lb</a:t>
            </a:r>
            <a:r>
              <a:rPr lang="en-US" sz="1400" dirty="0">
                <a:latin typeface="Arial Narrow" panose="020B0604020202020204" pitchFamily="34" charset="0"/>
                <a:cs typeface="Arial Narrow" panose="020B0604020202020204" pitchFamily="34" charset="0"/>
              </a:rPr>
              <a:t>, BMI = 22.7 (close to the upper limit of healthy range for Asian Americans) </a:t>
            </a:r>
          </a:p>
          <a:p>
            <a:r>
              <a:rPr lang="en-US" sz="1400" dirty="0">
                <a:latin typeface="Arial Narrow" panose="020B0604020202020204" pitchFamily="34" charset="0"/>
                <a:cs typeface="Arial Narrow" panose="020B0604020202020204" pitchFamily="34" charset="0"/>
              </a:rPr>
              <a:t>Fair dentition, moderate hearing loss </a:t>
            </a:r>
          </a:p>
          <a:p>
            <a:r>
              <a:rPr lang="en-US" sz="1400" dirty="0">
                <a:latin typeface="Arial Narrow" panose="020B0604020202020204" pitchFamily="34" charset="0"/>
                <a:cs typeface="Arial Narrow" panose="020B0604020202020204" pitchFamily="34" charset="0"/>
              </a:rPr>
              <a:t>CN 2-12 Normal</a:t>
            </a:r>
          </a:p>
          <a:p>
            <a:r>
              <a:rPr lang="en-US" sz="1400" dirty="0">
                <a:latin typeface="Arial Narrow" panose="020B0604020202020204" pitchFamily="34" charset="0"/>
                <a:cs typeface="Arial Narrow" panose="020B0604020202020204" pitchFamily="34" charset="0"/>
              </a:rPr>
              <a:t>Thyroid: WNL</a:t>
            </a:r>
          </a:p>
          <a:p>
            <a:r>
              <a:rPr lang="en-US" sz="1400" dirty="0">
                <a:latin typeface="Arial Narrow" panose="020B0604020202020204" pitchFamily="34" charset="0"/>
                <a:cs typeface="Arial Narrow" panose="020B0604020202020204" pitchFamily="34" charset="0"/>
              </a:rPr>
              <a:t>CVS: normal capillary refill hands and feet.  </a:t>
            </a:r>
          </a:p>
          <a:p>
            <a:r>
              <a:rPr lang="en-US" sz="1400" dirty="0">
                <a:latin typeface="Arial Narrow" panose="020B0604020202020204" pitchFamily="34" charset="0"/>
                <a:cs typeface="Arial Narrow" panose="020B0604020202020204" pitchFamily="34" charset="0"/>
              </a:rPr>
              <a:t>BP=134/72, HR: 74 and regular, normal S1, S2, no extra sounds or murmurs.  </a:t>
            </a:r>
          </a:p>
          <a:p>
            <a:r>
              <a:rPr lang="en-US" sz="1400" dirty="0">
                <a:latin typeface="Arial Narrow" panose="020B0604020202020204" pitchFamily="34" charset="0"/>
                <a:cs typeface="Arial Narrow" panose="020B0604020202020204" pitchFamily="34" charset="0"/>
              </a:rPr>
              <a:t>Resp: RR=12, no wheezes but slight crackles throughout.  </a:t>
            </a:r>
          </a:p>
          <a:p>
            <a:r>
              <a:rPr lang="en-US" sz="1400" dirty="0">
                <a:latin typeface="Arial Narrow" panose="020B0604020202020204" pitchFamily="34" charset="0"/>
                <a:cs typeface="Arial Narrow" panose="020B0604020202020204" pitchFamily="34" charset="0"/>
              </a:rPr>
              <a:t>GI: unremarkable</a:t>
            </a:r>
          </a:p>
          <a:p>
            <a:r>
              <a:rPr lang="en-US" sz="1400" dirty="0">
                <a:latin typeface="Arial Narrow" panose="020B0604020202020204" pitchFamily="34" charset="0"/>
                <a:cs typeface="Arial Narrow" panose="020B0604020202020204" pitchFamily="34" charset="0"/>
              </a:rPr>
              <a:t>PPP: able to use all limbs, no swelling, no bruising. Gait stable and can walk.  </a:t>
            </a:r>
          </a:p>
          <a:p>
            <a:r>
              <a:rPr lang="en-US" sz="1400" dirty="0">
                <a:latin typeface="Arial Narrow" panose="020B0604020202020204" pitchFamily="34" charset="0"/>
                <a:cs typeface="Arial Narrow" panose="020B0604020202020204" pitchFamily="34" charset="0"/>
              </a:rPr>
              <a:t>Skin intact.</a:t>
            </a:r>
          </a:p>
          <a:p>
            <a:pPr lvl="1"/>
            <a:endParaRPr lang="en-US" sz="1400" dirty="0">
              <a:latin typeface="Arial Narrow" panose="020B0604020202020204" pitchFamily="34" charset="0"/>
              <a:cs typeface="Arial Narrow" panose="020B0604020202020204" pitchFamily="34" charset="0"/>
            </a:endParaRPr>
          </a:p>
          <a:p>
            <a:pPr lvl="1"/>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55292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261028"/>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 </a:t>
            </a:r>
          </a:p>
          <a:p>
            <a:pPr lvl="1"/>
            <a:r>
              <a:rPr lang="en-US" sz="1400" u="sng" dirty="0">
                <a:latin typeface="Arial Narrow" panose="020B0604020202020204" pitchFamily="34" charset="0"/>
                <a:cs typeface="Arial Narrow" panose="020B0604020202020204" pitchFamily="34" charset="0"/>
              </a:rPr>
              <a:t>Prescriptions</a:t>
            </a:r>
            <a:r>
              <a:rPr lang="en-US" sz="1400" dirty="0">
                <a:latin typeface="Arial Narrow" panose="020B0604020202020204" pitchFamily="34" charset="0"/>
                <a:cs typeface="Arial Narrow" panose="020B0604020202020204" pitchFamily="34" charset="0"/>
              </a:rPr>
              <a:t> – Albuterol inhaler, Carbidopa-levodopa, Donepezil, Fluticasone/Vilanterol inhaler, Hydrochlorothiazide, Lisinopril, Metformin, Rosuvastatin, Sitagliptin, Tiotropium </a:t>
            </a:r>
            <a:r>
              <a:rPr lang="en-US" sz="1400" dirty="0" err="1">
                <a:latin typeface="Arial Narrow" panose="020B0604020202020204" pitchFamily="34" charset="0"/>
                <a:cs typeface="Arial Narrow" panose="020B0604020202020204" pitchFamily="34" charset="0"/>
              </a:rPr>
              <a:t>handihaler</a:t>
            </a:r>
            <a:r>
              <a:rPr lang="en-US" sz="1400" dirty="0">
                <a:latin typeface="Arial Narrow" panose="020B0604020202020204" pitchFamily="34" charset="0"/>
                <a:cs typeface="Arial Narrow" panose="020B0604020202020204" pitchFamily="34" charset="0"/>
              </a:rPr>
              <a:t>.</a:t>
            </a:r>
          </a:p>
          <a:p>
            <a:pPr lvl="1"/>
            <a:r>
              <a:rPr lang="en-US" sz="1400" u="sng" dirty="0">
                <a:latin typeface="Arial Narrow" panose="020B0604020202020204" pitchFamily="34" charset="0"/>
                <a:cs typeface="Arial Narrow" panose="020B0604020202020204" pitchFamily="34" charset="0"/>
              </a:rPr>
              <a:t>OTC products/vitamin supplements </a:t>
            </a:r>
            <a:r>
              <a:rPr lang="en-US" sz="1400" dirty="0">
                <a:latin typeface="Arial Narrow" panose="020B0604020202020204" pitchFamily="34" charset="0"/>
                <a:cs typeface="Arial Narrow" panose="020B0604020202020204" pitchFamily="34" charset="0"/>
              </a:rPr>
              <a:t>– Aspirin, Calcium, Fish Oil, Multivitamin (Senior formula), Naproxen, B-Complex, Vitamin D, Zinc.</a:t>
            </a:r>
          </a:p>
          <a:p>
            <a:pPr lvl="1"/>
            <a:r>
              <a:rPr lang="en-US" sz="1400" u="sng" dirty="0">
                <a:latin typeface="Arial Narrow" panose="020B0604020202020204" pitchFamily="34" charset="0"/>
                <a:cs typeface="Arial Narrow" panose="020B0604020202020204" pitchFamily="34" charset="0"/>
              </a:rPr>
              <a:t>Herbal agents </a:t>
            </a:r>
            <a:r>
              <a:rPr lang="en-US" sz="1400" dirty="0">
                <a:latin typeface="Arial Narrow" panose="020B0604020202020204" pitchFamily="34" charset="0"/>
                <a:cs typeface="Arial Narrow" panose="020B0604020202020204" pitchFamily="34" charset="0"/>
              </a:rPr>
              <a:t>– Echinacea, Ginger root, Ginkgo biloba, Glucosamine + Chondroitin, Melatonin.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 tobacco currently (used to smoke but quit 13 years ago when diagnosed with COPD); drinks alcohol every evening and more often on weekends; no other substance use.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 </a:t>
            </a:r>
            <a:r>
              <a:rPr lang="en-US" sz="1400" dirty="0">
                <a:latin typeface="Arial Narrow" panose="020B0604020202020204" pitchFamily="34" charset="0"/>
                <a:cs typeface="Arial Narrow" panose="020B0604020202020204" pitchFamily="34" charset="0"/>
              </a:rPr>
              <a:t>Colonoscopy and prostate exam – up to date and no positive findings; Last blood work 1 year ago. Immunizations – up to date.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261028"/>
            <a:ext cx="8382000" cy="3642536"/>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Parkinson’s disease diagnosed 3 years ago – symptoms controlled on medications; Dementia – unsure if Parkinson’s disease or Alzheimer’s disease in origin; Diabetes type 2 – diagnosed 10 years ago, controlled on medications; Hypertension – diagnosed 10 years ago and blood pressure high at first visit, likely due to nonadherence to medications; Dyslipidemia – diagnosed 5 years ago, nonadherence to a statin medication at first visit;  COPD – diagnosed 13 years ago (former smoker), nonadherence to inhalers with inadequate technique at first visit; Osteoarthritis – was using OTC nonsteroidal anti-inflammatory drugs at first visit; Hard of hearing – moderate.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Unknown family medical history.</a:t>
            </a:r>
          </a:p>
          <a:p>
            <a:r>
              <a:rPr lang="en-US" sz="1400" dirty="0">
                <a:latin typeface="Arial Narrow" panose="020B0604020202020204" pitchFamily="34" charset="0"/>
                <a:cs typeface="Arial Narrow" panose="020B0604020202020204" pitchFamily="34" charset="0"/>
              </a:rPr>
              <a:t>The patient lives with his wife in Tucson and has a daughter in Atlanta, who has a husband and 3 teenage children (1 in college and 2 in high school).</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84674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lvl="1">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None received. </a:t>
            </a: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L="285750" indent="-285750">
              <a:buFont typeface="Arial" panose="020B0604020202020204" pitchFamily="34" charset="0"/>
              <a:buChar char="•"/>
              <a:defRPr/>
            </a:pPr>
            <a:r>
              <a:rPr lang="en-US" sz="1400" b="1" dirty="0">
                <a:solidFill>
                  <a:prstClr val="black"/>
                </a:solidFill>
                <a:latin typeface="Arial Narrow" panose="020B0604020202020204" pitchFamily="34" charset="0"/>
              </a:rPr>
              <a:t>Community Services:  </a:t>
            </a:r>
            <a:r>
              <a:rPr lang="en-US" sz="1400" dirty="0">
                <a:solidFill>
                  <a:prstClr val="black"/>
                </a:solidFill>
                <a:latin typeface="Arial Narrow" panose="020B0604020202020204" pitchFamily="34" charset="0"/>
              </a:rPr>
              <a:t>Eligibility / Enrollment / Contact Information</a:t>
            </a:r>
          </a:p>
          <a:p>
            <a:pPr marL="285750" indent="-285750">
              <a:buFont typeface="Arial" panose="020B0604020202020204" pitchFamily="34" charset="0"/>
              <a:buChar char="•"/>
              <a:defRPr/>
            </a:pPr>
            <a:endParaRPr lang="en-US" sz="1400" dirty="0">
              <a:solidFill>
                <a:prstClr val="black"/>
              </a:solidFill>
              <a:latin typeface="Arial Narrow" panose="020B0604020202020204" pitchFamily="34" charset="0"/>
            </a:endParaRPr>
          </a:p>
          <a:p>
            <a:pPr>
              <a:defRPr/>
            </a:pPr>
            <a:r>
              <a:rPr lang="en-US" sz="1400" dirty="0">
                <a:solidFill>
                  <a:prstClr val="black"/>
                </a:solidFill>
                <a:latin typeface="Arial Narrow" panose="020B0604020202020204" pitchFamily="34" charset="0"/>
              </a:rPr>
              <a:t>None received, may need new services, if unable to downsize home – independent senior living option might be ideal. </a:t>
            </a:r>
          </a:p>
          <a:p>
            <a:pPr>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defRPr/>
            </a:pPr>
            <a:r>
              <a:rPr lang="en-US" sz="1400" dirty="0">
                <a:solidFill>
                  <a:prstClr val="black"/>
                </a:solidFill>
                <a:latin typeface="Arial Narrow" panose="020B0604020202020204" pitchFamily="34" charset="0"/>
              </a:rPr>
              <a:t>Students should: </a:t>
            </a:r>
          </a:p>
          <a:p>
            <a:pPr>
              <a:defRPr/>
            </a:pPr>
            <a:r>
              <a:rPr lang="en-US" sz="1400" dirty="0">
                <a:solidFill>
                  <a:prstClr val="black"/>
                </a:solidFill>
                <a:latin typeface="Arial Narrow" panose="020B0604020202020204" pitchFamily="34" charset="0"/>
              </a:rPr>
              <a:t>(1) know about community resources to support serious illness and end of life care, </a:t>
            </a:r>
          </a:p>
          <a:p>
            <a:pPr>
              <a:defRPr/>
            </a:pPr>
            <a:r>
              <a:rPr lang="en-US" sz="1400" dirty="0">
                <a:solidFill>
                  <a:prstClr val="black"/>
                </a:solidFill>
                <a:latin typeface="Arial Narrow" panose="020B0604020202020204" pitchFamily="34" charset="0"/>
              </a:rPr>
              <a:t>(2) help a patient, family member, caregiver navigate their eligibility for coverage (Medicaid, Medicare) and services, and (3) effectively connect patients / families with these resources (eligibility, enrollment, navigation).</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11" name="TextBox 10">
            <a:extLst>
              <a:ext uri="{FF2B5EF4-FFF2-40B4-BE49-F238E27FC236}">
                <a16:creationId xmlns:a16="http://schemas.microsoft.com/office/drawing/2014/main" id="{9D6D1A66-8FBE-B930-1E50-FD2DDEADACCA}"/>
              </a:ext>
            </a:extLst>
          </p:cNvPr>
          <p:cNvSpPr txBox="1"/>
          <p:nvPr/>
        </p:nvSpPr>
        <p:spPr>
          <a:xfrm>
            <a:off x="304800" y="1200150"/>
            <a:ext cx="84582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The patient is an Asian-American older male with moderate dementia, may be Parkinson’s disease or Alzheimer’s disease related dementia, MMSE = 15. Using polypharmacy with complex regimen that is difficult for wife to manage – medication nonadherence noted and past hospitalization due to COPD exacerbations. Optimal care would include (1) medication management – simplifying medication regimen to enable wife’s organization, switching potentially inappropriate medications to safer agents for this older patient, increasing medication adherence, and minimizing adverse effects/events; (2) chronic disease management, particularly COPD to prevent further hospitalization; (3) providing support to the patient and wife, optimizing safety and quality of life for both, and (4) discussing what matters most and advance care planning. Patient and wife are willing to take medication management recommendations and steps, but not open to discussing advance care planning at this visit. Willing to return for a follow up visit for polypharmacy and chronic disease management in 8 weeks.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The patient and wife return with medication management strategies implemented and improved adherence to medications. He is willing to streamline his vitamins and herbal use today to further simplify his medication regimen to lessen wife’s organization and management burden. They are both ready and willing to discuss advance care planning at this time also. They are open to reviewing the Arizona Advance Health Care Directives booklet and bring questions to the next visit. </a:t>
            </a:r>
            <a:endParaRPr lang="en-US" dirty="0"/>
          </a:p>
        </p:txBody>
      </p:sp>
    </p:spTree>
    <p:extLst>
      <p:ext uri="{BB962C8B-B14F-4D97-AF65-F5344CB8AC3E}">
        <p14:creationId xmlns:p14="http://schemas.microsoft.com/office/powerpoint/2010/main" val="342707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996205"/>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None. Patient assumes wife will decide, but they have differing opinions about end-of-life interventions. No DNR. </a:t>
            </a: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MMSE = 15: He can make end-of-life decisions at this time. Not open to conversations about advance care planning.</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a:t>
            </a:r>
            <a:r>
              <a:rPr lang="en-US" sz="1400" dirty="0">
                <a:latin typeface="Arial Narrow" panose="020B0604020202020204" pitchFamily="34" charset="0"/>
                <a:cs typeface="Arial Narrow" panose="020B0604020202020204" pitchFamily="34" charset="0"/>
              </a:rPr>
              <a:t>, MMSE = 15: Same cognitive status. Patient and wife open to conversations about advance care planning. Their opinions differ on chest compressions and intubation. Wife wants patient to live as long as possible, no matter his state. The patient wants cardiopulmonary resuscitation (CPR) but not breathing or feeding tubes.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85836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The patient shared that what matters most to him is to continue living independently with his wife and attending his grandchildren’s high school and college graduations. </a:t>
            </a: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rPr>
              <a:t>Encounter #1</a:t>
            </a:r>
            <a:r>
              <a:rPr lang="en-US" sz="1400" dirty="0">
                <a:latin typeface="Arial Narrow" panose="020B0604020202020204" pitchFamily="34" charset="0"/>
              </a:rPr>
              <a:t>: Continue to live independently with his wife and attend his grandchildren’s high school and college graduations. Not open to discussing end-of-life plans; wishes to feel healthy first. </a:t>
            </a:r>
          </a:p>
          <a:p>
            <a:pPr lvl="1"/>
            <a:r>
              <a:rPr lang="en-US" sz="1400" dirty="0">
                <a:latin typeface="Arial Narrow" panose="020B0604020202020204" pitchFamily="34" charset="0"/>
              </a:rPr>
              <a:t> </a:t>
            </a:r>
          </a:p>
          <a:p>
            <a:pPr lvl="1"/>
            <a:r>
              <a:rPr lang="en-US" sz="1400" b="1" dirty="0">
                <a:latin typeface="Arial Narrow" panose="020B0604020202020204" pitchFamily="34" charset="0"/>
              </a:rPr>
              <a:t>Encounter #2: </a:t>
            </a:r>
            <a:r>
              <a:rPr lang="en-US" sz="1400" dirty="0">
                <a:latin typeface="Arial Narrow" panose="020B0604020202020204" pitchFamily="34" charset="0"/>
              </a:rPr>
              <a:t>Patient returns to the Geriatrics Pharmacy Clinic 8 weeks later for follow up of his medication management and inhaler use. Better medication adherence and no hospitalization since the last visit. He and wife are more open now to thinking about and discussing their end-of-life plans. </a:t>
            </a:r>
          </a:p>
          <a:p>
            <a:endParaRPr lang="en-US" sz="1400" b="1" dirty="0">
              <a:latin typeface="Arial Narrow" panose="020B0604020202020204" pitchFamily="34" charset="0"/>
              <a:cs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6947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4" y="1266603"/>
            <a:ext cx="5718365" cy="2862322"/>
          </a:xfrm>
          <a:prstGeom prst="rect">
            <a:avLst/>
          </a:prstGeom>
          <a:noFill/>
        </p:spPr>
        <p:txBody>
          <a:bodyPr wrap="square" rtlCol="0">
            <a:spAutoFit/>
          </a:bodyPr>
          <a:lstStyle/>
          <a:p>
            <a:r>
              <a:rPr lang="en-US" dirty="0">
                <a:latin typeface="Arial Narrow" panose="020B0606020202030204" pitchFamily="34" charset="0"/>
              </a:rPr>
              <a:t>1. Advance Care Planning: Engage patients/families in advance care planning across settings and across the lifespan </a:t>
            </a:r>
          </a:p>
          <a:p>
            <a:endParaRPr lang="en-US" dirty="0">
              <a:latin typeface="Arial Narrow" panose="020B0606020202030204" pitchFamily="34" charset="0"/>
            </a:endParaRPr>
          </a:p>
          <a:p>
            <a:r>
              <a:rPr lang="en-US" dirty="0">
                <a:latin typeface="Arial Narrow" panose="020B0606020202030204" pitchFamily="34" charset="0"/>
              </a:rPr>
              <a:t>2. Discuss opportunities for end-of-life conversations</a:t>
            </a:r>
          </a:p>
          <a:p>
            <a:endParaRPr lang="en-US" dirty="0">
              <a:latin typeface="Arial Narrow" panose="020B0606020202030204" pitchFamily="34" charset="0"/>
            </a:endParaRPr>
          </a:p>
          <a:p>
            <a:r>
              <a:rPr lang="en-US" dirty="0">
                <a:latin typeface="Arial Narrow" panose="020B0606020202030204" pitchFamily="34" charset="0"/>
              </a:rPr>
              <a:t>3. Describe roles of interprofessional healthcare team members in helping patients and family members with advance care planning</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most important at this stage?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document what matters most to the patient/wife and goals of care?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questions do you anticipate the patient/wife having after their review of the Arizona Advance Health Care Directives booklet?</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r>
              <a:rPr lang="en-US" sz="1400" dirty="0">
                <a:latin typeface="Arial Narrow" panose="020B0604020202020204" pitchFamily="34" charset="0"/>
                <a:cs typeface="Arial Narrow" panose="020B0604020202020204" pitchFamily="34" charset="0"/>
              </a:rPr>
              <a:t>Students should: 1) know about advance care directives and forms, 2) communicate and engage patients, families, care partners in advance care planning across settings and across lifespan.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r>
              <a:rPr lang="en-US" sz="1400" dirty="0">
                <a:latin typeface="Arial Narrow" panose="020B0604020202020204" pitchFamily="34" charset="0"/>
              </a:rPr>
              <a:t>Patient's wishes and advance care directives information</a:t>
            </a:r>
          </a:p>
          <a:p>
            <a:r>
              <a:rPr lang="en-US" sz="1400" dirty="0">
                <a:latin typeface="Arial Narrow" panose="020B0604020202020204" pitchFamily="34" charset="0"/>
              </a:rPr>
              <a:t>Patient's will and asset management plan</a:t>
            </a:r>
          </a:p>
          <a:p>
            <a:r>
              <a:rPr lang="en-US" sz="1400" dirty="0">
                <a:latin typeface="Arial Narrow" panose="020B0604020202020204" pitchFamily="34" charset="0"/>
              </a:rPr>
              <a:t>National and community resources</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96000" cy="3837845"/>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Students should: </a:t>
            </a:r>
          </a:p>
          <a:p>
            <a:r>
              <a:rPr lang="en-US" sz="1400" dirty="0">
                <a:latin typeface="Arial Narrow" panose="020B0604020202020204" pitchFamily="34" charset="0"/>
                <a:cs typeface="Arial Narrow" panose="020B0604020202020204" pitchFamily="34" charset="0"/>
              </a:rPr>
              <a:t>(1) know about the role of team members &amp; benefits of team-based care such as for respite care, physical therapy, pharmacologic management of pain / uncomfortable symptoms at the end of life</a:t>
            </a:r>
          </a:p>
          <a:p>
            <a:r>
              <a:rPr lang="en-US" sz="1400" dirty="0">
                <a:latin typeface="Arial Narrow" panose="020B0604020202020204" pitchFamily="34" charset="0"/>
                <a:cs typeface="Arial Narrow" panose="020B0604020202020204" pitchFamily="34" charset="0"/>
              </a:rPr>
              <a:t>(2) effectively work with team members in the care of patients / families with serious illness or at the end of life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23506"/>
            <a:ext cx="8382000" cy="3970318"/>
          </a:xfrm>
          <a:prstGeom prst="rect">
            <a:avLst/>
          </a:prstGeom>
          <a:noFill/>
        </p:spPr>
        <p:txBody>
          <a:bodyPr wrap="square" rtlCol="0">
            <a:spAutoFit/>
          </a:bodyPr>
          <a:lstStyle/>
          <a:p>
            <a:r>
              <a:rPr lang="en-US" sz="1200" dirty="0">
                <a:latin typeface="Arial Narrow" panose="020B0606020202030204" pitchFamily="34" charset="0"/>
              </a:rPr>
              <a:t>Advance Directives for Medical Decisions: </a:t>
            </a:r>
            <a:r>
              <a:rPr lang="en-US" sz="1200" dirty="0" err="1">
                <a:latin typeface="Arial Narrow" panose="020B0606020202030204" pitchFamily="34" charset="0"/>
              </a:rPr>
              <a:t>Zagaria</a:t>
            </a:r>
            <a:r>
              <a:rPr lang="en-US" sz="1200" dirty="0">
                <a:latin typeface="Arial Narrow" panose="020B0606020202030204" pitchFamily="34" charset="0"/>
              </a:rPr>
              <a:t> MAE. </a:t>
            </a:r>
            <a:r>
              <a:rPr lang="en-US" sz="1200" dirty="0">
                <a:solidFill>
                  <a:srgbClr val="1A1C1F"/>
                </a:solidFill>
                <a:latin typeface="Arial Narrow" panose="020B0606020202030204" pitchFamily="34" charset="0"/>
              </a:rPr>
              <a:t>US Pharm. 2012;37(7):20-22. </a:t>
            </a:r>
            <a:endParaRPr lang="en-US" sz="1200" dirty="0">
              <a:solidFill>
                <a:srgbClr val="000000"/>
              </a:solidFill>
              <a:latin typeface="Arial Narrow" panose="020B0606020202030204" pitchFamily="34" charset="0"/>
            </a:endParaRPr>
          </a:p>
          <a:p>
            <a:r>
              <a:rPr lang="en-US" sz="1200" u="sng" dirty="0">
                <a:solidFill>
                  <a:srgbClr val="0A4DB5"/>
                </a:solidFill>
                <a:latin typeface="Arial Narrow" panose="020B0606020202030204" pitchFamily="34" charset="0"/>
              </a:rPr>
              <a:t>https://www.uspharmacist.com/article/advance-directives-for-medical-decisions</a:t>
            </a:r>
            <a:endParaRPr lang="en-US"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Pharmacist care planning services: What matters most</a:t>
            </a:r>
          </a:p>
          <a:p>
            <a:r>
              <a:rPr lang="da-DK" sz="1200" dirty="0">
                <a:solidFill>
                  <a:srgbClr val="000000"/>
                </a:solidFill>
                <a:latin typeface="Arial Narrow" panose="020B0606020202030204" pitchFamily="34" charset="0"/>
              </a:rPr>
              <a:t>Breault et al. 2021 </a:t>
            </a:r>
            <a:r>
              <a:rPr lang="da-DK" sz="1200" u="sng" dirty="0">
                <a:solidFill>
                  <a:srgbClr val="0000FF"/>
                </a:solidFill>
                <a:latin typeface="Arial Narrow" panose="020B0606020202030204" pitchFamily="34" charset="0"/>
              </a:rPr>
              <a:t>https://doi.org/10.1177/17151635211004631</a:t>
            </a:r>
            <a:endParaRPr lang="da-DK"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Exploring the Expanded Role of Pharmacists in Advance Care Planning: </a:t>
            </a:r>
            <a:r>
              <a:rPr lang="it-IT" sz="1200" dirty="0">
                <a:solidFill>
                  <a:srgbClr val="000000"/>
                </a:solidFill>
                <a:latin typeface="Arial Narrow" panose="020B0606020202030204" pitchFamily="34" charset="0"/>
              </a:rPr>
              <a:t>Ma JD, et al. JCO Oncol Pract 2021;17:102-106.</a:t>
            </a:r>
          </a:p>
          <a:p>
            <a:r>
              <a:rPr lang="en-US" sz="1200" u="sng" dirty="0">
                <a:solidFill>
                  <a:srgbClr val="0000FF"/>
                </a:solidFill>
                <a:latin typeface="Arial Narrow" panose="020B0606020202030204" pitchFamily="34" charset="0"/>
                <a:hlinkClick r:id="rId2"/>
              </a:rPr>
              <a:t>https://ascopubs.org/doi/full/10.1200/OP.20.00684</a:t>
            </a:r>
            <a:endParaRPr lang="en-US" sz="1200" u="sng" dirty="0">
              <a:solidFill>
                <a:srgbClr val="0000FF"/>
              </a:solidFill>
              <a:latin typeface="Arial Narrow" panose="020B0606020202030204" pitchFamily="34" charset="0"/>
            </a:endParaRPr>
          </a:p>
          <a:p>
            <a:endParaRPr kumimoji="0" lang="en-US" sz="1200" b="0" i="0" u="sng" strike="noStrike" kern="1200" cap="none" spc="0" normalizeH="0" baseline="0" noProof="0" dirty="0">
              <a:ln>
                <a:noFill/>
              </a:ln>
              <a:solidFill>
                <a:srgbClr val="0000FF"/>
              </a:solidFill>
              <a:effectLst/>
              <a:uLnTx/>
              <a:uFillTx/>
              <a:latin typeface="Arial Narrow" panose="020B0606020202030204" pitchFamily="34" charset="0"/>
              <a:cs typeface="Arial Narrow" panose="020B0604020202020204" pitchFamily="34" charset="0"/>
            </a:endParaRPr>
          </a:p>
          <a:p>
            <a:r>
              <a:rPr lang="en-US" sz="1200" dirty="0">
                <a:latin typeface="Arial Narrow" panose="020B0606020202030204" pitchFamily="34" charset="0"/>
              </a:rPr>
              <a:t>Project Implicit: </a:t>
            </a:r>
            <a:r>
              <a:rPr lang="en-US" sz="1200" u="sng" dirty="0">
                <a:solidFill>
                  <a:srgbClr val="0A4DB5"/>
                </a:solidFill>
                <a:latin typeface="Arial Narrow" panose="020B0606020202030204" pitchFamily="34" charset="0"/>
              </a:rPr>
              <a:t>Implicit Bias Tests.url</a:t>
            </a:r>
            <a:endParaRPr lang="en-US"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Culturally Diverse Communities and Palliative and End-of-Life Care: </a:t>
            </a:r>
            <a:r>
              <a:rPr lang="en-US" sz="1200" u="sng" dirty="0">
                <a:solidFill>
                  <a:srgbClr val="0A4DB5"/>
                </a:solidFill>
                <a:latin typeface="Arial Narrow" panose="020B0606020202030204" pitchFamily="34" charset="0"/>
                <a:hlinkClick r:id="rId3"/>
              </a:rPr>
              <a:t>https://www.apa.org/pi/aging/programs/eol/end-of-life-diversity</a:t>
            </a:r>
            <a:endParaRPr lang="en-US" sz="1200" u="sng" dirty="0">
              <a:solidFill>
                <a:srgbClr val="0A4DB5"/>
              </a:solidFill>
              <a:latin typeface="Arial Narrow" panose="020B0606020202030204" pitchFamily="34" charset="0"/>
            </a:endParaRPr>
          </a:p>
          <a:p>
            <a:endParaRPr kumimoji="0" lang="en-US" sz="1200" b="0" i="0" u="sng" strike="noStrike" kern="1200" cap="none" spc="0" normalizeH="0" baseline="0" noProof="0" dirty="0">
              <a:ln>
                <a:noFill/>
              </a:ln>
              <a:solidFill>
                <a:srgbClr val="0A4DB5"/>
              </a:solidFill>
              <a:effectLst/>
              <a:uLnTx/>
              <a:uFillTx/>
              <a:latin typeface="Arial Narrow" panose="020B0606020202030204" pitchFamily="34" charset="0"/>
              <a:cs typeface="Arial Narrow" panose="020B0604020202020204" pitchFamily="34" charset="0"/>
            </a:endParaRPr>
          </a:p>
          <a:p>
            <a:r>
              <a:rPr lang="en-US" sz="1200" dirty="0">
                <a:latin typeface="Arial Narrow" panose="020B0606020202030204" pitchFamily="34" charset="0"/>
              </a:rPr>
              <a:t>Arizona PREPARE Advance Directive: </a:t>
            </a:r>
            <a:r>
              <a:rPr lang="en-US" sz="1200" u="sng" dirty="0">
                <a:solidFill>
                  <a:srgbClr val="0A4DB5"/>
                </a:solidFill>
                <a:latin typeface="Arial Narrow" panose="020B0606020202030204" pitchFamily="34" charset="0"/>
              </a:rPr>
              <a:t>PREPAREforYourCare.org</a:t>
            </a:r>
          </a:p>
          <a:p>
            <a:r>
              <a:rPr lang="en-US" sz="1200" dirty="0">
                <a:latin typeface="Arial Narrow" panose="020B0606020202030204" pitchFamily="34" charset="0"/>
              </a:rPr>
              <a:t>Arizona Advance Directive (Medical POA &amp; Living Will) - </a:t>
            </a:r>
            <a:r>
              <a:rPr lang="en-US" sz="1200" u="sng" dirty="0">
                <a:solidFill>
                  <a:srgbClr val="0A4DB5"/>
                </a:solidFill>
                <a:latin typeface="Arial Narrow" panose="020B0606020202030204" pitchFamily="34" charset="0"/>
              </a:rPr>
              <a:t>https://eforms.com/advance-directive/az/</a:t>
            </a:r>
            <a:endParaRPr lang="en-US" sz="1200" dirty="0">
              <a:solidFill>
                <a:srgbClr val="000000"/>
              </a:solidFill>
              <a:latin typeface="Arial Narrow" panose="020B0606020202030204" pitchFamily="34" charset="0"/>
            </a:endParaRPr>
          </a:p>
          <a:p>
            <a:endParaRPr lang="en-US"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El Rio Health  - Monthly Advance Care Planning Workshops</a:t>
            </a:r>
          </a:p>
          <a:p>
            <a:r>
              <a:rPr lang="en-US" sz="1200" dirty="0">
                <a:solidFill>
                  <a:srgbClr val="000000"/>
                </a:solidFill>
                <a:latin typeface="Arial Narrow" panose="020B0606020202030204" pitchFamily="34" charset="0"/>
              </a:rPr>
              <a:t>- What is Advance Care Planning?</a:t>
            </a:r>
          </a:p>
          <a:p>
            <a:r>
              <a:rPr lang="en-US" sz="1200" dirty="0">
                <a:solidFill>
                  <a:srgbClr val="000000"/>
                </a:solidFill>
                <a:latin typeface="Arial Narrow" panose="020B0606020202030204" pitchFamily="34" charset="0"/>
              </a:rPr>
              <a:t>- Why should we plan for our future healthcare?</a:t>
            </a:r>
          </a:p>
          <a:p>
            <a:r>
              <a:rPr lang="en-US" sz="1200" dirty="0">
                <a:solidFill>
                  <a:srgbClr val="000000"/>
                </a:solidFill>
                <a:latin typeface="Arial Narrow" panose="020B0606020202030204" pitchFamily="34" charset="0"/>
              </a:rPr>
              <a:t>- Who will speak for me when I cannot speak?</a:t>
            </a:r>
          </a:p>
          <a:p>
            <a:r>
              <a:rPr lang="en-US" sz="1200" u="sng" dirty="0">
                <a:solidFill>
                  <a:srgbClr val="0A4DB5"/>
                </a:solidFill>
                <a:latin typeface="Arial Narrow" panose="020B0606020202030204" pitchFamily="34" charset="0"/>
              </a:rPr>
              <a:t>https://www.elrio.org/advancecareplanning/</a:t>
            </a:r>
            <a:endParaRPr lang="en-US"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 </a:t>
            </a:r>
            <a:endParaRPr kumimoji="0" lang="en-US" sz="1200" b="0" i="0" u="none"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4" y="1266603"/>
            <a:ext cx="5565965" cy="2585323"/>
          </a:xfrm>
          <a:prstGeom prst="rect">
            <a:avLst/>
          </a:prstGeom>
          <a:noFill/>
        </p:spPr>
        <p:txBody>
          <a:bodyPr wrap="square" rtlCol="0">
            <a:spAutoFit/>
          </a:bodyPr>
          <a:lstStyle/>
          <a:p>
            <a:r>
              <a:rPr lang="en-US" dirty="0">
                <a:latin typeface="Arial Narrow" panose="020B0604020202020204" pitchFamily="34" charset="0"/>
              </a:rPr>
              <a:t>1. Communication with cultural awareness and humility  </a:t>
            </a:r>
          </a:p>
          <a:p>
            <a:endParaRPr lang="en-US" dirty="0">
              <a:latin typeface="Arial Narrow" panose="020B0604020202020204" pitchFamily="34" charset="0"/>
            </a:endParaRPr>
          </a:p>
          <a:p>
            <a:r>
              <a:rPr lang="en-US" dirty="0">
                <a:latin typeface="Arial Narrow" panose="020B0604020202020204" pitchFamily="34" charset="0"/>
              </a:rPr>
              <a:t>2. Communicating when there are language barriers</a:t>
            </a:r>
          </a:p>
          <a:p>
            <a:endParaRPr lang="en-US" dirty="0">
              <a:latin typeface="Arial Narrow" panose="020B0604020202020204" pitchFamily="34" charset="0"/>
            </a:endParaRPr>
          </a:p>
          <a:p>
            <a:r>
              <a:rPr lang="en-US" dirty="0">
                <a:latin typeface="Arial Narrow" panose="020B0604020202020204" pitchFamily="34" charset="0"/>
              </a:rPr>
              <a:t>3. Difficult conversations under difficulty circumstances when patient's wishes are not documented, and family members are not in agreement </a:t>
            </a:r>
          </a:p>
          <a:p>
            <a:endParaRPr lang="en-US" dirty="0">
              <a:latin typeface="Arial Narrow" panose="020B0604020202020204" pitchFamily="34" charset="0"/>
            </a:endParaRPr>
          </a:p>
          <a:p>
            <a:endParaRPr lang="en-US"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7" name="TextBox 16">
            <a:extLst>
              <a:ext uri="{FF2B5EF4-FFF2-40B4-BE49-F238E27FC236}">
                <a16:creationId xmlns:a16="http://schemas.microsoft.com/office/drawing/2014/main" id="{80706F89-99F0-42D6-A94B-6B4B832C215B}"/>
              </a:ext>
            </a:extLst>
          </p:cNvPr>
          <p:cNvSpPr txBox="1"/>
          <p:nvPr/>
        </p:nvSpPr>
        <p:spPr>
          <a:xfrm>
            <a:off x="495236" y="1550136"/>
            <a:ext cx="5794565"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Narrow" panose="020B0604020202020204" pitchFamily="34" charset="0"/>
              </a:rPr>
              <a:t>Primary care physician (Geriatrician)</a:t>
            </a:r>
          </a:p>
          <a:p>
            <a:pPr marL="285750" indent="-285750">
              <a:buFont typeface="Arial" panose="020B0604020202020204" pitchFamily="34" charset="0"/>
              <a:buChar char="•"/>
            </a:pPr>
            <a:r>
              <a:rPr lang="en-US" dirty="0">
                <a:latin typeface="Arial Narrow" panose="020B0604020202020204" pitchFamily="34" charset="0"/>
              </a:rPr>
              <a:t>Geriatric pharmacist</a:t>
            </a:r>
          </a:p>
          <a:p>
            <a:pPr marL="285750" indent="-285750">
              <a:buFont typeface="Arial" panose="020B0604020202020204" pitchFamily="34" charset="0"/>
              <a:buChar char="•"/>
            </a:pPr>
            <a:r>
              <a:rPr lang="en-US" dirty="0">
                <a:latin typeface="Arial Narrow" panose="020B0604020202020204" pitchFamily="34" charset="0"/>
              </a:rPr>
              <a:t>Primary care nurse</a:t>
            </a:r>
          </a:p>
          <a:p>
            <a:pPr marL="285750" indent="-285750">
              <a:buFont typeface="Arial" panose="020B0604020202020204" pitchFamily="34" charset="0"/>
              <a:buChar char="•"/>
            </a:pPr>
            <a:r>
              <a:rPr lang="en-US" dirty="0">
                <a:latin typeface="Arial Narrow" panose="020B0604020202020204" pitchFamily="34" charset="0"/>
              </a:rPr>
              <a:t>Medical assistant</a:t>
            </a:r>
          </a:p>
          <a:p>
            <a:pPr marL="285750" indent="-285750">
              <a:buFont typeface="Arial" panose="020B0604020202020204" pitchFamily="34" charset="0"/>
              <a:buChar char="•"/>
            </a:pPr>
            <a:r>
              <a:rPr lang="en-US" dirty="0">
                <a:latin typeface="Arial Narrow" panose="020B0604020202020204" pitchFamily="34" charset="0"/>
              </a:rPr>
              <a:t>Social worker</a:t>
            </a:r>
          </a:p>
          <a:p>
            <a:pPr marL="285750" indent="-285750">
              <a:buFont typeface="Arial" panose="020B0604020202020204" pitchFamily="34" charset="0"/>
              <a:buChar char="•"/>
            </a:pPr>
            <a:r>
              <a:rPr lang="en-US" dirty="0">
                <a:latin typeface="Arial Narrow" panose="020B0604020202020204" pitchFamily="34" charset="0"/>
              </a:rPr>
              <a:t>Neurologist</a:t>
            </a:r>
          </a:p>
          <a:p>
            <a:pPr marL="285750" indent="-285750">
              <a:buFont typeface="Arial" panose="020B0604020202020204" pitchFamily="34" charset="0"/>
              <a:buChar char="•"/>
            </a:pPr>
            <a:r>
              <a:rPr lang="en-US" dirty="0">
                <a:latin typeface="Arial Narrow" panose="020B0604020202020204" pitchFamily="34" charset="0"/>
              </a:rPr>
              <a:t>Family</a:t>
            </a:r>
          </a:p>
          <a:p>
            <a:pPr marL="285750" indent="-285750">
              <a:buFont typeface="Arial" panose="020B0604020202020204" pitchFamily="34" charset="0"/>
              <a:buChar char="•"/>
            </a:pPr>
            <a:r>
              <a:rPr lang="en-US" dirty="0">
                <a:latin typeface="Arial Narrow" panose="020B0604020202020204" pitchFamily="34" charset="0"/>
              </a:rPr>
              <a:t>Pastor</a:t>
            </a:r>
          </a:p>
          <a:p>
            <a:endParaRPr lang="en-US" dirty="0">
              <a:latin typeface="Arial Narrow" panose="020B0604020202020204" pitchFamily="34" charset="0"/>
            </a:endParaRPr>
          </a:p>
          <a:p>
            <a:endParaRPr lang="en-US" dirty="0">
              <a:latin typeface="Arial Narrow" panose="020B0604020202020204" pitchFamily="34" charset="0"/>
            </a:endParaRPr>
          </a:p>
          <a:p>
            <a:endParaRPr lang="en-US" dirty="0">
              <a:latin typeface="Arial Narrow" panose="020B0604020202020204" pitchFamily="34" charset="0"/>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500" y="1137482"/>
            <a:ext cx="8763000" cy="3970318"/>
          </a:xfrm>
          <a:prstGeom prst="rect">
            <a:avLst/>
          </a:prstGeom>
          <a:noFill/>
        </p:spPr>
        <p:txBody>
          <a:bodyPr wrap="square" rtlCol="0">
            <a:spAutoFit/>
          </a:bodyPr>
          <a:lstStyle/>
          <a:p>
            <a:pPr algn="ctr"/>
            <a:r>
              <a:rPr lang="en-US" sz="1400" i="1" dirty="0">
                <a:solidFill>
                  <a:schemeClr val="bg1">
                    <a:lumMod val="65000"/>
                  </a:schemeClr>
                </a:solidFill>
                <a:latin typeface="Arial Narrow" panose="020B0604020202020204" pitchFamily="34" charset="0"/>
                <a:cs typeface="Arial Narrow" panose="020B0604020202020204" pitchFamily="34" charset="0"/>
              </a:rPr>
              <a:t>*NOTE: This case has two encounters</a:t>
            </a:r>
          </a:p>
          <a:p>
            <a:pPr algn="ctr"/>
            <a:endParaRPr lang="en-US" sz="1400" i="1" dirty="0">
              <a:solidFill>
                <a:schemeClr val="bg1">
                  <a:lumMod val="6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Community-based Interprofessional Geriatrics Clinic. Older patient comes with his wife to the Geriatrics Pharmacy Clinic for an initial visit. The patient lives with his wife and has a daughter in Atlanta. No Medical Power of Attorney (MPOA) has been designated but assumes that his wife would be the MPOA. He retired from Raytheon with financial resources. Christian beliefs (shared by family) and involved in local Korean church community. No “do not resuscitate” (DNR) status.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#1: </a:t>
            </a:r>
            <a:r>
              <a:rPr lang="en-US" sz="1400" dirty="0">
                <a:latin typeface="Arial Narrow" panose="020B0604020202020204" pitchFamily="34" charset="0"/>
                <a:cs typeface="Arial Narrow" panose="020B0604020202020204" pitchFamily="34" charset="0"/>
              </a:rPr>
              <a:t>The patient’s physical and cognitive functions - activities of daily living (ADLs) and instrumental activities of daily living (IADLs) - have declined due to Parkinson’s disease, dementia, diabetes, hypertension, dyslipidemia, chronic obstructive pulmonary disease (COPD) and osteoarthritis.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Patient’s chief complaint is polypharmacy and was referred to the Geriatrics Pharmacy Clinic by the primary care provider, who is a geriatrician. The wife organizes the patient’s medications and is concerned about the best time for taking all his prescribed medications and which are okay to take together at the same time. They also use multiple vitamins and supplements for holistic care and health maintenance. Currently he takes the medications 5 times a day, sometimes has trouble with correct use of inhalers, and needs a reminder from his wife to ensure adherence. He was admitted to the hospital twice last year due to COPD exacerbations.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Reason for Encounter #1</a:t>
            </a:r>
            <a:r>
              <a:rPr lang="en-US" sz="1400" dirty="0">
                <a:latin typeface="Arial Narrow" panose="020B0604020202020204" pitchFamily="34" charset="0"/>
                <a:cs typeface="Arial Narrow" panose="020B0604020202020204" pitchFamily="34" charset="0"/>
              </a:rPr>
              <a:t>: To meet with a clinical pharmacist about polypharmacy use, medication management, and medication adherence per referral by the primary care provider. Polypharmacy use includes prescription medications, over-the-counter (OTC) agents, vitamin supplements, and herbal products. Patient has a complex regimen (taking medications more than twice daily and/or 12 or more doses per day), problems with correct use of inhalers and questionable medication adherence. Hospitalization x 2 in last year due to COPD exacerbations.</a:t>
            </a:r>
          </a:p>
          <a:p>
            <a:endParaRPr lang="en-US" sz="1400" dirty="0">
              <a:latin typeface="Arial Narrow" panose="020B0604020202020204" pitchFamily="34" charset="0"/>
              <a:cs typeface="Arial Narrow" panose="020B0604020202020204" pitchFamily="34" charset="0"/>
            </a:endParaRPr>
          </a:p>
          <a:p>
            <a:r>
              <a:rPr lang="en-US" sz="1400" i="1" dirty="0">
                <a:latin typeface="Arial Narrow" panose="020B0604020202020204" pitchFamily="34" charset="0"/>
                <a:cs typeface="Arial Narrow" panose="020B0604020202020204" pitchFamily="34" charset="0"/>
              </a:rPr>
              <a:t>*Opportunity to assess cognition and to discuss goals of care, what matters most.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291624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24676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Patient returns to the Geriatrics Pharmacy Clinic 8 weeks later for follow up.</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#2:</a:t>
            </a:r>
            <a:r>
              <a:rPr lang="en-US" sz="1400" dirty="0">
                <a:latin typeface="Arial Narrow" panose="020B0604020202020204" pitchFamily="34" charset="0"/>
                <a:cs typeface="Arial Narrow" panose="020B0604020202020204" pitchFamily="34" charset="0"/>
              </a:rPr>
              <a:t> Patient has continued decline in cognition and physical function. Wife and daughter are concerned.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#2</a:t>
            </a:r>
            <a:r>
              <a:rPr lang="en-US" sz="1400" dirty="0">
                <a:latin typeface="Arial Narrow" panose="020B0604020202020204" pitchFamily="34" charset="0"/>
                <a:cs typeface="Arial Narrow" panose="020B0604020202020204" pitchFamily="34" charset="0"/>
              </a:rPr>
              <a:t>: Follow up visit to assess medication management and adherence at home; any need to improve chronic disease management, further simplification of medications/OTCs/vitamins/herbals, and adherence intervention. </a:t>
            </a:r>
          </a:p>
          <a:p>
            <a:endParaRPr lang="en-US" sz="1400" dirty="0">
              <a:latin typeface="Arial Narrow" panose="020B0604020202020204" pitchFamily="34" charset="0"/>
              <a:cs typeface="Arial Narrow" panose="020B0604020202020204" pitchFamily="34" charset="0"/>
            </a:endParaRPr>
          </a:p>
          <a:p>
            <a:r>
              <a:rPr lang="en-US" sz="1400" i="1" dirty="0">
                <a:latin typeface="Arial Narrow" panose="020B0604020202020204" pitchFamily="34" charset="0"/>
                <a:cs typeface="Arial Narrow" panose="020B0604020202020204" pitchFamily="34" charset="0"/>
              </a:rPr>
              <a:t>*Opportunity to start advance care planning.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415324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65310" y="1241833"/>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79-years-old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Asian-American. Originally from South Korea – moved to the US at age 24 years to attend graduate school. He returned to South Korea when he was 30 to get married and brought his wife to the US afterward, and they have one daughter. He has a dual citizenship in South Korea and US.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Oro Valley in a large single-family home with his wife. Their daughter lives in Atlanta with her husband, who is White, and 3 teenagers (1 daughter and 2 sons). The patient and his wife are close with their daughter but have not seen her or the grandchildren for a couple of years due to the COVID-19 pandemic. They communicate via weekly phone calls and Kakao Talk app on their smartphones.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and wife speak Korean in the home. They speak </a:t>
            </a:r>
            <a:r>
              <a:rPr lang="en-US" sz="1400" dirty="0" err="1">
                <a:latin typeface="Arial Narrow" panose="020B0604020202020204" pitchFamily="34" charset="0"/>
                <a:cs typeface="Arial Narrow" panose="020B0604020202020204" pitchFamily="34" charset="0"/>
              </a:rPr>
              <a:t>Konglish</a:t>
            </a:r>
            <a:r>
              <a:rPr lang="en-US" sz="1400" dirty="0">
                <a:latin typeface="Arial Narrow" panose="020B0604020202020204" pitchFamily="34" charset="0"/>
                <a:cs typeface="Arial Narrow" panose="020B0604020202020204" pitchFamily="34" charset="0"/>
              </a:rPr>
              <a:t> (Korean and English) with their daughter and speak English with their son-in-law and grandchildren. The patient and wife feel safe in their home but are thinking about downsizing and moving into a senior community because it is becoming burdensome to take care of the house and the yard.</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76350"/>
            <a:ext cx="8610599"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Retired - was an engineer at Raytheon</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Medicare and Blue Cross Blue Shield</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Married with one adult child. Wife cares for patient and daughter when she comes to visit, but unable to visit for 2 years due to the pandemic.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Social security check and retirement benefits</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Finished Master’s degree in engineering. Wife cares for his daily needs, drives him to medical and other appointments, and purchases food and purchases meals. She also purchases and organizes medicines for patient.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8012</TotalTime>
  <Words>3261</Words>
  <Application>Microsoft Macintosh PowerPoint</Application>
  <PresentationFormat>On-screen Show (16:9)</PresentationFormat>
  <Paragraphs>308</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76</cp:revision>
  <cp:lastPrinted>2022-06-22T17:08:54Z</cp:lastPrinted>
  <dcterms:created xsi:type="dcterms:W3CDTF">2022-02-03T17:38:39Z</dcterms:created>
  <dcterms:modified xsi:type="dcterms:W3CDTF">2022-07-19T20:10:21Z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