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84" r:id="rId7"/>
    <p:sldId id="283" r:id="rId8"/>
    <p:sldId id="267" r:id="rId9"/>
    <p:sldId id="289" r:id="rId10"/>
    <p:sldId id="269" r:id="rId11"/>
    <p:sldId id="294" r:id="rId12"/>
    <p:sldId id="293" r:id="rId13"/>
    <p:sldId id="288" r:id="rId14"/>
    <p:sldId id="270" r:id="rId15"/>
    <p:sldId id="268" r:id="rId16"/>
    <p:sldId id="285" r:id="rId17"/>
    <p:sldId id="272" r:id="rId18"/>
    <p:sldId id="273" r:id="rId19"/>
    <p:sldId id="274" r:id="rId20"/>
    <p:sldId id="275" r:id="rId21"/>
    <p:sldId id="262" r:id="rId22"/>
    <p:sldId id="263" r:id="rId23"/>
    <p:sldId id="276" r:id="rId24"/>
    <p:sldId id="277" r:id="rId25"/>
    <p:sldId id="278" r:id="rId26"/>
    <p:sldId id="279" r:id="rId27"/>
    <p:sldId id="282" r:id="rId28"/>
    <p:sldId id="280" r:id="rId29"/>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C4834C-71CA-4302-82C1-027B5B153D2B}" name="Rebecca Tardiff" initials="RT" userId="S-1-5-21-48521506-155455779-1838369846-12347" providerId="AD"/>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49"/>
    <p:restoredTop sz="94830"/>
  </p:normalViewPr>
  <p:slideViewPr>
    <p:cSldViewPr>
      <p:cViewPr varScale="1">
        <p:scale>
          <a:sx n="154" d="100"/>
          <a:sy n="154" d="100"/>
        </p:scale>
        <p:origin x="216" y="3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apa.org/pi/aging/programs/eol/end-of-life-diversity" TargetMode="External"/><Relationship Id="rId2" Type="http://schemas.openxmlformats.org/officeDocument/2006/relationships/hyperlink" Target="https://ascopubs.org/doi/full/10.1200/OP.20.00684"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19" name="object 16">
            <a:extLst>
              <a:ext uri="{FF2B5EF4-FFF2-40B4-BE49-F238E27FC236}">
                <a16:creationId xmlns:a16="http://schemas.microsoft.com/office/drawing/2014/main" id="{167FB3BB-5718-3769-E87C-8C72D7045928}"/>
              </a:ext>
            </a:extLst>
          </p:cNvPr>
          <p:cNvSpPr txBox="1"/>
          <p:nvPr/>
        </p:nvSpPr>
        <p:spPr>
          <a:xfrm>
            <a:off x="914400" y="3319457"/>
            <a:ext cx="7315200"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lang="en-US" sz="2000" b="1" dirty="0">
                <a:solidFill>
                  <a:srgbClr val="231F20"/>
                </a:solidFill>
                <a:latin typeface="Arial Narrow" panose="020B0604020202020204" pitchFamily="34" charset="0"/>
                <a:cs typeface="Arial Narrow" panose="020B0604020202020204" pitchFamily="34" charset="0"/>
              </a:rPr>
              <a:t>: </a:t>
            </a:r>
            <a:r>
              <a:rPr lang="en-US" sz="2000" dirty="0">
                <a:solidFill>
                  <a:srgbClr val="231F20"/>
                </a:solidFill>
                <a:latin typeface="Arial Narrow" panose="020B0604020202020204" pitchFamily="34" charset="0"/>
                <a:cs typeface="Arial Narrow" panose="020B0604020202020204" pitchFamily="34" charset="0"/>
              </a:rPr>
              <a:t>82-Year-Old Hispanic Woman Living with Dementia — Scenario 2</a:t>
            </a:r>
            <a:endParaRPr sz="2000"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73C7301A-E72A-D120-7F8E-A2DBA18E36F1}"/>
              </a:ext>
            </a:extLst>
          </p:cNvPr>
          <p:cNvSpPr txBox="1"/>
          <p:nvPr/>
        </p:nvSpPr>
        <p:spPr>
          <a:xfrm>
            <a:off x="486097" y="199637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2F3AB1F9-84BF-8332-053E-3BB1ACDD867C}"/>
              </a:ext>
            </a:extLst>
          </p:cNvPr>
          <p:cNvSpPr/>
          <p:nvPr/>
        </p:nvSpPr>
        <p:spPr>
          <a:xfrm>
            <a:off x="2045186" y="133756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9319"/>
            <a:ext cx="8382000" cy="321164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 </a:t>
            </a:r>
          </a:p>
          <a:p>
            <a:endParaRPr lang="en-US" sz="1400" b="1"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#1: </a:t>
            </a:r>
            <a:r>
              <a:rPr lang="en-US" sz="1400" dirty="0">
                <a:latin typeface="Arial Narrow" panose="020B0604020202020204" pitchFamily="34" charset="0"/>
                <a:cs typeface="Arial Narrow" panose="020B0604020202020204" pitchFamily="34" charset="0"/>
              </a:rPr>
              <a:t>82-year-old woman. Patient’s only complaint is knee and hip pain (mild). The daughter is concerned about her mother’s function. The patient is somewhat independent in ADLs (needs assistance with bathing) and dependent in IADLs but she likes to assist with cooking.</a:t>
            </a:r>
          </a:p>
          <a:p>
            <a:pPr lvl="1"/>
            <a:endParaRPr lang="en-US" sz="1400" dirty="0">
              <a:latin typeface="Arial Narrow" panose="020B0604020202020204" pitchFamily="34" charset="0"/>
              <a:cs typeface="Arial Narrow" panose="020B0604020202020204" pitchFamily="34" charset="0"/>
            </a:endParaRPr>
          </a:p>
          <a:p>
            <a:pPr lvl="1"/>
            <a:endParaRPr lang="en-US" sz="1400"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The patient and daughter return to the clinic 3 years later. The family is worried, as her conditions have progressed. She keeps asking her daughter, “who are you?” Has lost 12 </a:t>
            </a:r>
            <a:r>
              <a:rPr lang="en-US" sz="1400" dirty="0" err="1">
                <a:latin typeface="Arial Narrow" panose="020B0604020202020204" pitchFamily="34" charset="0"/>
                <a:cs typeface="Arial Narrow" panose="020B0604020202020204" pitchFamily="34" charset="0"/>
              </a:rPr>
              <a:t>lbs</a:t>
            </a:r>
            <a:r>
              <a:rPr lang="en-US" sz="1400" dirty="0">
                <a:latin typeface="Arial Narrow" panose="020B0604020202020204" pitchFamily="34" charset="0"/>
                <a:cs typeface="Arial Narrow" panose="020B0604020202020204" pitchFamily="34" charset="0"/>
              </a:rPr>
              <a:t> in past 6 months. She needs assistance with both ADLs and IADLs now. She is completely dependent on her daughter. Also, difficulty with swallowing solid foods at times and urinary incontinence. Had a fall last month while walking outside. Still can speak, MMSE = 5. Other symptoms – she is beginning to express frustration and aggression. Family really wants assisted living for her but cannot afford it.  </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047750"/>
            <a:ext cx="8382000" cy="364253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#1: </a:t>
            </a:r>
            <a:r>
              <a:rPr lang="en-US" sz="1400" dirty="0">
                <a:latin typeface="Arial Narrow" panose="020B0604020202020204" pitchFamily="34" charset="0"/>
                <a:cs typeface="Arial Narrow" panose="020B0604020202020204" pitchFamily="34" charset="0"/>
              </a:rPr>
              <a:t>The patient only speaks Spanish. She complains of difficulty walking because of her arthritis, but 	otherwise doesn’t have any other concerns. The daughter says that her mother moved in with her a few years ago because she thought her mother needed “help” with her medications- and she has noticed that her mother has needed more help over the years. Daughter manages the medications and all finances. The patient is somewhat independent in ADLs (except bathing) and dependent in IADLs, though likes to assist with cooking. </a:t>
            </a:r>
          </a:p>
          <a:p>
            <a:r>
              <a:rPr lang="en-US" sz="1400" dirty="0">
                <a:latin typeface="Arial Narrow" panose="020B0604020202020204" pitchFamily="34" charset="0"/>
                <a:cs typeface="Arial Narrow" panose="020B0604020202020204" pitchFamily="34" charset="0"/>
              </a:rPr>
              <a:t>On Mini-Mental State Examination (MMSE) = 15.</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Patient needs assistance with ADLs, including bathing, toileting, feeding. Can still use the restroom for stool, but mostly incontinent of urine (uses pads). Feeds self slowly and needs assistance. Lost 12 </a:t>
            </a:r>
            <a:r>
              <a:rPr lang="en-US" sz="1400" dirty="0" err="1">
                <a:latin typeface="Arial Narrow" panose="020B0604020202020204" pitchFamily="34" charset="0"/>
                <a:cs typeface="Arial Narrow" panose="020B0604020202020204" pitchFamily="34" charset="0"/>
              </a:rPr>
              <a:t>lbs</a:t>
            </a:r>
            <a:r>
              <a:rPr lang="en-US" sz="1400" dirty="0">
                <a:latin typeface="Arial Narrow" panose="020B0604020202020204" pitchFamily="34" charset="0"/>
                <a:cs typeface="Arial Narrow" panose="020B0604020202020204" pitchFamily="34" charset="0"/>
              </a:rPr>
              <a:t> in past 6 months. She can walk around the house with her cane but does not want to walk outside since her last fall. Family reports that she becomes agitated at times and depressed at other times. She has an erratic sleep schedule and insomnia; she loves watching TV in her bed. Came into clinic in a wheelchair today. On exam, MMSE = 5.</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421692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047750"/>
            <a:ext cx="8382000" cy="3857979"/>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 at Encounter #1</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pPr lvl="1"/>
            <a:r>
              <a:rPr lang="en-US" sz="1400" dirty="0">
                <a:latin typeface="Arial Narrow" panose="020B0604020202020204" pitchFamily="34" charset="0"/>
                <a:cs typeface="Arial Narrow" panose="020B0604020202020204" pitchFamily="34" charset="0"/>
              </a:rPr>
              <a:t>Looks stated age. Attentive, can answer yes/no to simple questions, and speak in short sentences. No spontaneous conversation. MMSE = 15</a:t>
            </a:r>
          </a:p>
          <a:p>
            <a:pPr lvl="1"/>
            <a:r>
              <a:rPr lang="en-US" sz="1400" dirty="0">
                <a:latin typeface="Arial Narrow" panose="020B0604020202020204" pitchFamily="34" charset="0"/>
                <a:cs typeface="Arial Narrow" panose="020B0604020202020204" pitchFamily="34" charset="0"/>
              </a:rPr>
              <a:t>Patient is 5’1”, weight = 113 </a:t>
            </a:r>
            <a:r>
              <a:rPr lang="en-US" sz="1400" dirty="0" err="1">
                <a:latin typeface="Arial Narrow" panose="020B0604020202020204" pitchFamily="34" charset="0"/>
                <a:cs typeface="Arial Narrow" panose="020B0604020202020204" pitchFamily="34" charset="0"/>
              </a:rPr>
              <a:t>lb</a:t>
            </a:r>
            <a:r>
              <a:rPr lang="en-US" sz="1400" dirty="0">
                <a:latin typeface="Arial Narrow" panose="020B0604020202020204" pitchFamily="34" charset="0"/>
                <a:cs typeface="Arial Narrow" panose="020B0604020202020204" pitchFamily="34" charset="0"/>
              </a:rPr>
              <a:t> BMI-21.</a:t>
            </a:r>
          </a:p>
          <a:p>
            <a:pPr lvl="1"/>
            <a:r>
              <a:rPr lang="en-US" sz="1400" dirty="0">
                <a:latin typeface="Arial Narrow" panose="020B0604020202020204" pitchFamily="34" charset="0"/>
                <a:cs typeface="Arial Narrow" panose="020B0604020202020204" pitchFamily="34" charset="0"/>
              </a:rPr>
              <a:t>Poor dentition, Hard of hearing, </a:t>
            </a:r>
          </a:p>
          <a:p>
            <a:pPr lvl="1"/>
            <a:r>
              <a:rPr lang="en-US" sz="1400" dirty="0">
                <a:latin typeface="Arial Narrow" panose="020B0604020202020204" pitchFamily="34" charset="0"/>
                <a:cs typeface="Arial Narrow" panose="020B0604020202020204" pitchFamily="34" charset="0"/>
              </a:rPr>
              <a:t>Mucous membranes</a:t>
            </a:r>
          </a:p>
          <a:p>
            <a:pPr lvl="1"/>
            <a:r>
              <a:rPr lang="en-US" sz="1400" dirty="0">
                <a:latin typeface="Arial Narrow" panose="020B0604020202020204" pitchFamily="34" charset="0"/>
                <a:cs typeface="Arial Narrow" panose="020B0604020202020204" pitchFamily="34" charset="0"/>
              </a:rPr>
              <a:t>CN 2-12 Normal</a:t>
            </a:r>
          </a:p>
          <a:p>
            <a:pPr lvl="1"/>
            <a:r>
              <a:rPr lang="en-US" sz="1400" dirty="0">
                <a:latin typeface="Arial Narrow" panose="020B0604020202020204" pitchFamily="34" charset="0"/>
                <a:cs typeface="Arial Narrow" panose="020B0604020202020204" pitchFamily="34" charset="0"/>
              </a:rPr>
              <a:t>Thyroid: WNL</a:t>
            </a:r>
          </a:p>
          <a:p>
            <a:pPr lvl="1"/>
            <a:r>
              <a:rPr lang="en-US" sz="1400" dirty="0">
                <a:latin typeface="Arial Narrow" panose="020B0604020202020204" pitchFamily="34" charset="0"/>
                <a:cs typeface="Arial Narrow" panose="020B0604020202020204" pitchFamily="34" charset="0"/>
              </a:rPr>
              <a:t>CVS: normal capillary refill hands and feet.  BP=125/75, HR: 78 and regular, normal S1, S2, no extra sounds or mms.  </a:t>
            </a:r>
          </a:p>
          <a:p>
            <a:pPr lvl="1"/>
            <a:r>
              <a:rPr lang="en-US" sz="1400" dirty="0">
                <a:latin typeface="Arial Narrow" panose="020B0604020202020204" pitchFamily="34" charset="0"/>
                <a:cs typeface="Arial Narrow" panose="020B0604020202020204" pitchFamily="34" charset="0"/>
              </a:rPr>
              <a:t>Resp:  RR=12, no wheezes or crackles throughout.  </a:t>
            </a:r>
          </a:p>
          <a:p>
            <a:pPr lvl="1"/>
            <a:r>
              <a:rPr lang="en-US" sz="1400" dirty="0">
                <a:latin typeface="Arial Narrow" panose="020B0604020202020204" pitchFamily="34" charset="0"/>
                <a:cs typeface="Arial Narrow" panose="020B0604020202020204" pitchFamily="34" charset="0"/>
              </a:rPr>
              <a:t>GI- unremarkable</a:t>
            </a:r>
          </a:p>
          <a:p>
            <a:pPr lvl="1"/>
            <a:r>
              <a:rPr lang="en-US" sz="1400" dirty="0">
                <a:latin typeface="Arial Narrow" panose="020B0604020202020204" pitchFamily="34" charset="0"/>
                <a:cs typeface="Arial Narrow" panose="020B0604020202020204" pitchFamily="34" charset="0"/>
              </a:rPr>
              <a:t>PPP, Able to use all limbs, no swelling, no bruising. Gait unstable yet can walk. Skin intact.</a:t>
            </a:r>
          </a:p>
          <a:p>
            <a:pPr lvl="1"/>
            <a:endParaRPr lang="en-US" sz="1400" dirty="0">
              <a:latin typeface="Arial Narrow" panose="020B0604020202020204" pitchFamily="34" charset="0"/>
              <a:cs typeface="Arial Narrow" panose="020B0604020202020204" pitchFamily="34" charset="0"/>
            </a:endParaRPr>
          </a:p>
          <a:p>
            <a:pPr lvl="1"/>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55292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276350"/>
            <a:ext cx="8382000" cy="3427092"/>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Physical Exam at Encounter #2</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pPr lvl="1"/>
            <a:r>
              <a:rPr lang="en-US" sz="1400" dirty="0">
                <a:latin typeface="Arial Narrow" panose="020B0604020202020204" pitchFamily="34" charset="0"/>
                <a:cs typeface="Arial Narrow" panose="020B0604020202020204" pitchFamily="34" charset="0"/>
              </a:rPr>
              <a:t>Looks older than stated age. Inattentive, can answer yes/no to simple questions only. No spontaneous conversation.  MMSE = 5</a:t>
            </a:r>
          </a:p>
          <a:p>
            <a:pPr lvl="1"/>
            <a:r>
              <a:rPr lang="en-US" sz="1400" dirty="0">
                <a:latin typeface="Arial Narrow" panose="020B0604020202020204" pitchFamily="34" charset="0"/>
                <a:cs typeface="Arial Narrow" panose="020B0604020202020204" pitchFamily="34" charset="0"/>
              </a:rPr>
              <a:t>Patient is 5’1”, weight = 101 </a:t>
            </a:r>
            <a:r>
              <a:rPr lang="en-US" sz="1400" dirty="0" err="1">
                <a:latin typeface="Arial Narrow" panose="020B0604020202020204" pitchFamily="34" charset="0"/>
                <a:cs typeface="Arial Narrow" panose="020B0604020202020204" pitchFamily="34" charset="0"/>
              </a:rPr>
              <a:t>lb</a:t>
            </a:r>
            <a:r>
              <a:rPr lang="en-US" sz="1400" dirty="0">
                <a:latin typeface="Arial Narrow" panose="020B0604020202020204" pitchFamily="34" charset="0"/>
                <a:cs typeface="Arial Narrow" panose="020B0604020202020204" pitchFamily="34" charset="0"/>
              </a:rPr>
              <a:t> BMI-19. </a:t>
            </a:r>
          </a:p>
          <a:p>
            <a:pPr lvl="1"/>
            <a:r>
              <a:rPr lang="en-US" sz="1400" dirty="0">
                <a:latin typeface="Arial Narrow" panose="020B0604020202020204" pitchFamily="34" charset="0"/>
                <a:cs typeface="Arial Narrow" panose="020B0604020202020204" pitchFamily="34" charset="0"/>
              </a:rPr>
              <a:t>Poor dentition, Hard of hearing, </a:t>
            </a:r>
          </a:p>
          <a:p>
            <a:pPr lvl="1"/>
            <a:r>
              <a:rPr lang="en-US" sz="1400" dirty="0">
                <a:latin typeface="Arial Narrow" panose="020B0604020202020204" pitchFamily="34" charset="0"/>
                <a:cs typeface="Arial Narrow" panose="020B0604020202020204" pitchFamily="34" charset="0"/>
              </a:rPr>
              <a:t>Mucous membranes</a:t>
            </a:r>
          </a:p>
          <a:p>
            <a:pPr lvl="1"/>
            <a:r>
              <a:rPr lang="en-US" sz="1400" dirty="0">
                <a:latin typeface="Arial Narrow" panose="020B0604020202020204" pitchFamily="34" charset="0"/>
                <a:cs typeface="Arial Narrow" panose="020B0604020202020204" pitchFamily="34" charset="0"/>
              </a:rPr>
              <a:t>CN 2-12 Normal</a:t>
            </a:r>
          </a:p>
          <a:p>
            <a:pPr lvl="1"/>
            <a:r>
              <a:rPr lang="en-US" sz="1400" dirty="0">
                <a:latin typeface="Arial Narrow" panose="020B0604020202020204" pitchFamily="34" charset="0"/>
                <a:cs typeface="Arial Narrow" panose="020B0604020202020204" pitchFamily="34" charset="0"/>
              </a:rPr>
              <a:t>Thyroid: WNL</a:t>
            </a:r>
          </a:p>
          <a:p>
            <a:pPr lvl="1"/>
            <a:r>
              <a:rPr lang="en-US" sz="1400" dirty="0">
                <a:latin typeface="Arial Narrow" panose="020B0604020202020204" pitchFamily="34" charset="0"/>
                <a:cs typeface="Arial Narrow" panose="020B0604020202020204" pitchFamily="34" charset="0"/>
              </a:rPr>
              <a:t>CVS: normal capillary refill hands and feet.  BP=120/75, HR: 80 and regular, normal S1, S2, no extra sounds or mms.  </a:t>
            </a:r>
          </a:p>
          <a:p>
            <a:pPr lvl="1"/>
            <a:r>
              <a:rPr lang="en-US" sz="1400" dirty="0">
                <a:latin typeface="Arial Narrow" panose="020B0604020202020204" pitchFamily="34" charset="0"/>
                <a:cs typeface="Arial Narrow" panose="020B0604020202020204" pitchFamily="34" charset="0"/>
              </a:rPr>
              <a:t>Resp:  RR=12, no wheezes or crackles throughout.  </a:t>
            </a:r>
          </a:p>
          <a:p>
            <a:pPr lvl="1"/>
            <a:r>
              <a:rPr lang="en-US" sz="1400" dirty="0">
                <a:latin typeface="Arial Narrow" panose="020B0604020202020204" pitchFamily="34" charset="0"/>
                <a:cs typeface="Arial Narrow" panose="020B0604020202020204" pitchFamily="34" charset="0"/>
              </a:rPr>
              <a:t>GI- unremarkable</a:t>
            </a:r>
          </a:p>
          <a:p>
            <a:pPr lvl="1"/>
            <a:r>
              <a:rPr lang="en-US" sz="1400" dirty="0">
                <a:latin typeface="Arial Narrow" panose="020B0604020202020204" pitchFamily="34" charset="0"/>
                <a:cs typeface="Arial Narrow" panose="020B0604020202020204" pitchFamily="34" charset="0"/>
              </a:rPr>
              <a:t>PPP, Able to use all limbs, no swelling, bruising. Gait unstable and difficulty walking. Skin intact.</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3495443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9319"/>
            <a:ext cx="8382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Medications / Treatments: </a:t>
            </a:r>
            <a:r>
              <a:rPr lang="en-US" sz="1400" dirty="0">
                <a:latin typeface="Arial Narrow" panose="020B0604020202020204" pitchFamily="34" charset="0"/>
                <a:cs typeface="Arial Narrow" panose="020B0604020202020204" pitchFamily="34" charset="0"/>
              </a:rPr>
              <a:t>Chlorthalidone 25mg per day; Lisinopril 10mg </a:t>
            </a:r>
            <a:r>
              <a:rPr lang="en-US" sz="1400" dirty="0" err="1">
                <a:latin typeface="Arial Narrow" panose="020B0604020202020204" pitchFamily="34" charset="0"/>
                <a:cs typeface="Arial Narrow" panose="020B0604020202020204" pitchFamily="34" charset="0"/>
              </a:rPr>
              <a:t>Qday</a:t>
            </a:r>
            <a:r>
              <a:rPr lang="en-US" sz="1400" dirty="0">
                <a:latin typeface="Arial Narrow" panose="020B0604020202020204" pitchFamily="34" charset="0"/>
                <a:cs typeface="Arial Narrow" panose="020B0604020202020204" pitchFamily="34" charset="0"/>
              </a:rPr>
              <a:t>; Metformin XR 1000mg BID; Acetaminophen 650 mg TID; Hydroxyzine 50 mg QHs; Omeprazole 20 mg </a:t>
            </a:r>
            <a:r>
              <a:rPr lang="en-US" sz="1400" dirty="0" err="1">
                <a:latin typeface="Arial Narrow" panose="020B0604020202020204" pitchFamily="34" charset="0"/>
                <a:cs typeface="Arial Narrow" panose="020B0604020202020204" pitchFamily="34" charset="0"/>
              </a:rPr>
              <a:t>Qday</a:t>
            </a:r>
            <a:r>
              <a:rPr lang="en-US" sz="1400" dirty="0">
                <a:latin typeface="Arial Narrow" panose="020B0604020202020204" pitchFamily="34" charset="0"/>
                <a:cs typeface="Arial Narrow" panose="020B0604020202020204" pitchFamily="34" charset="0"/>
              </a:rPr>
              <a:t>. </a:t>
            </a:r>
          </a:p>
          <a:p>
            <a:r>
              <a:rPr lang="en-US" sz="1400" dirty="0">
                <a:latin typeface="Arial Narrow" panose="020B0604020202020204" pitchFamily="34" charset="0"/>
                <a:cs typeface="Arial Narrow" panose="020B0604020202020204" pitchFamily="34" charset="0"/>
              </a:rPr>
              <a:t>Rarely misses any dose since her daughter takes care of her medications.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 known allergies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No tobacco, alcohol or other substance use.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 </a:t>
            </a:r>
            <a:r>
              <a:rPr lang="en-US" sz="1400" dirty="0">
                <a:latin typeface="Arial Narrow" panose="020B0604020202020204" pitchFamily="34" charset="0"/>
                <a:cs typeface="Arial Narrow" panose="020B0604020202020204" pitchFamily="34" charset="0"/>
              </a:rPr>
              <a:t>Needs assistance with ADLs and IADLs. Declined in mobility and cognition. No history of colonoscopy or mammograms- patient has denied in the past. Last blood work 3 years ago.</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Hypertension (HTN) diagnosed 3 years ago.  Type 2 diabetes, well controlled.  Hard of hearing - moderate.  Osteoarthritis of both hips and knees with gait instability.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Unknown family medical history. </a:t>
            </a:r>
          </a:p>
          <a:p>
            <a:r>
              <a:rPr lang="en-US" sz="1400" dirty="0">
                <a:latin typeface="Arial Narrow" panose="020B0604020202020204" pitchFamily="34" charset="0"/>
                <a:cs typeface="Arial Narrow" panose="020B0604020202020204" pitchFamily="34" charset="0"/>
              </a:rPr>
              <a:t>Moved here with husband 58 years ago. Husband passed away 5 years ago. All children and grandchildren live in Tucson.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picture containing outdoor, tree, sky, flower&#10;&#10;Description automatically generated">
            <a:extLst>
              <a:ext uri="{FF2B5EF4-FFF2-40B4-BE49-F238E27FC236}">
                <a16:creationId xmlns:a16="http://schemas.microsoft.com/office/drawing/2014/main" id="{EEE34B88-7A63-AED4-0D1A-0B92C47AB64E}"/>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124200" y="1106598"/>
            <a:ext cx="5715000" cy="364253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lvl="1">
              <a:defRPr/>
            </a:pPr>
            <a:endParaRPr lang="en-US" sz="1400" dirty="0">
              <a:solidFill>
                <a:prstClr val="black"/>
              </a:solidFill>
              <a:latin typeface="Arial Narrow" panose="020B0604020202020204" pitchFamily="34" charset="0"/>
            </a:endParaRPr>
          </a:p>
          <a:p>
            <a:pPr lvl="0">
              <a:defRPr/>
            </a:pPr>
            <a:r>
              <a:rPr lang="en-US" sz="1400" dirty="0">
                <a:solidFill>
                  <a:prstClr val="black"/>
                </a:solidFill>
                <a:latin typeface="Arial Narrow" panose="020B0604020202020204" pitchFamily="34" charset="0"/>
              </a:rPr>
              <a:t>           None received.</a:t>
            </a:r>
          </a:p>
          <a:p>
            <a:pPr marR="0" lvl="0" algn="l" defTabSz="914400" rtl="0" eaLnBrk="1" fontAlgn="auto" latinLnBrk="0" hangingPunct="1">
              <a:buClrTx/>
              <a:buSzTx/>
              <a:tabLst/>
              <a:defRPr/>
            </a:pPr>
            <a:endParaRPr lang="en-US" sz="1400" dirty="0">
              <a:solidFill>
                <a:prstClr val="black"/>
              </a:solidFill>
              <a:latin typeface="Arial Narrow" panose="020B0604020202020204" pitchFamily="34" charset="0"/>
            </a:endParaRPr>
          </a:p>
          <a:p>
            <a:pPr marR="0" lvl="0" algn="l" defTabSz="914400" rtl="0" eaLnBrk="1" fontAlgn="auto" latinLnBrk="0" hangingPunct="1">
              <a:buClrTx/>
              <a:buSzTx/>
              <a:tabLst/>
              <a:defRPr/>
            </a:pPr>
            <a:endParaRPr lang="en-US" sz="1400" dirty="0">
              <a:solidFill>
                <a:prstClr val="black"/>
              </a:solidFill>
              <a:latin typeface="Arial Narrow" panose="020B0604020202020204" pitchFamily="34" charset="0"/>
            </a:endParaRPr>
          </a:p>
          <a:p>
            <a:pPr marR="0" lvl="0" algn="l" defTabSz="914400" rtl="0" eaLnBrk="1" fontAlgn="auto" latinLnBrk="0" hangingPunct="1">
              <a:buClrTx/>
              <a:buSzTx/>
              <a:tabLst/>
              <a:defRPr/>
            </a:pPr>
            <a:endParaRPr lang="en-US" sz="1400" dirty="0">
              <a:solidFill>
                <a:prstClr val="black"/>
              </a:solidFill>
              <a:latin typeface="Arial Narrow" panose="020B0604020202020204" pitchFamily="34" charset="0"/>
            </a:endParaRPr>
          </a:p>
          <a:p>
            <a:pPr marR="0" lvl="0" algn="l" defTabSz="914400" rtl="0" eaLnBrk="1" fontAlgn="auto" latinLnBrk="0" hangingPunct="1">
              <a:buClrTx/>
              <a:buSzTx/>
              <a:tabLst/>
              <a:defRPr/>
            </a:pPr>
            <a:endParaRPr lang="en-US" sz="1400" dirty="0">
              <a:solidFill>
                <a:prstClr val="black"/>
              </a:solidFill>
              <a:latin typeface="Arial Narrow" panose="020B0604020202020204" pitchFamily="34" charset="0"/>
            </a:endParaRPr>
          </a:p>
          <a:p>
            <a:pPr marL="285750" indent="-285750">
              <a:buFont typeface="Arial" panose="020B0604020202020204" pitchFamily="34" charset="0"/>
              <a:buChar char="•"/>
              <a:defRPr/>
            </a:pPr>
            <a:r>
              <a:rPr lang="en-US" sz="1400" b="1" dirty="0">
                <a:solidFill>
                  <a:prstClr val="black"/>
                </a:solidFill>
                <a:latin typeface="Arial Narrow" panose="020B0604020202020204" pitchFamily="34" charset="0"/>
              </a:rPr>
              <a:t>Community Services:  </a:t>
            </a:r>
            <a:r>
              <a:rPr lang="en-US" sz="1400" dirty="0">
                <a:solidFill>
                  <a:prstClr val="black"/>
                </a:solidFill>
                <a:latin typeface="Arial Narrow" panose="020B0604020202020204" pitchFamily="34" charset="0"/>
              </a:rPr>
              <a:t>Eligibility / Enrollment / Contact Information</a:t>
            </a:r>
          </a:p>
          <a:p>
            <a:pPr marL="285750" indent="-285750">
              <a:buFont typeface="Arial" panose="020B0604020202020204" pitchFamily="34" charset="0"/>
              <a:buChar char="•"/>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lvl="1">
              <a:defRPr/>
            </a:pPr>
            <a:r>
              <a:rPr lang="en-US" sz="1400" dirty="0">
                <a:solidFill>
                  <a:prstClr val="black"/>
                </a:solidFill>
                <a:latin typeface="Arial Narrow" panose="020B0604020202020204" pitchFamily="34" charset="0"/>
              </a:rPr>
              <a:t>None received, needs several new services. Family cannot afford assisted living.</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lvl="1">
              <a:defRPr/>
            </a:pPr>
            <a:endParaRPr lang="en-US" sz="1400" dirty="0">
              <a:solidFill>
                <a:prstClr val="black"/>
              </a:solidFill>
              <a:latin typeface="Arial Narrow" panose="020B0604020202020204" pitchFamily="34" charset="0"/>
            </a:endParaRPr>
          </a:p>
          <a:p>
            <a:pPr lvl="1">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
        <p:nvSpPr>
          <p:cNvPr id="11" name="TextBox 10">
            <a:extLst>
              <a:ext uri="{FF2B5EF4-FFF2-40B4-BE49-F238E27FC236}">
                <a16:creationId xmlns:a16="http://schemas.microsoft.com/office/drawing/2014/main" id="{9D6D1A66-8FBE-B930-1E50-FD2DDEADACCA}"/>
              </a:ext>
            </a:extLst>
          </p:cNvPr>
          <p:cNvSpPr txBox="1"/>
          <p:nvPr/>
        </p:nvSpPr>
        <p:spPr>
          <a:xfrm>
            <a:off x="304800" y="1200150"/>
            <a:ext cx="8458200" cy="3385542"/>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Encounter #1: </a:t>
            </a:r>
            <a:r>
              <a:rPr lang="en-US" sz="1400" dirty="0">
                <a:latin typeface="Arial Narrow" panose="020B0604020202020204" pitchFamily="34" charset="0"/>
              </a:rPr>
              <a:t>The patient is an older female with moderate dementia, likely Alzheimer’s Disease and Related Dementia, MMSE = 15. Optimal care would include (1) making the diagnosis (e.g., labs, imaging, medication review, etc.); (2) sharing the diagnosis with the patient and family (e.g., family meeting?); (3) removing medications that are high-risk or can negatively affect cognition; (4) providing support to the patient and caregivers, optimizing safety and quality of life, and (5) discussing advance care planning, what matters most. Unfortunately, due to multiple reasons, the patient did not complete the evaluation, and follow up in 6 months.</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rPr>
              <a:t>The patient has advancing dementia, and the patient and family return with many concerns, including dysphagia, cognitive decline, weight loss, and fear of falls. Impairment in ADLs and IADLs including requiring help with bathing, eating and toileting (uses incontinence pads). Insomnia and intermittent nighttime agitation; general apathy with decreased words; and high risk for another fall. The family is asking about helping with mobility, and concerns about future care needs. The daughter still helps with patient’s medications at home, but the family did not bring her medications and are unsure about exactly what the patient is taking at home. They wonder if the patient should be on more medications or a feeding tube? They do not seem to know much about dementia care and do not know about available resources. </a:t>
            </a:r>
          </a:p>
          <a:p>
            <a:endParaRPr lang="en-US" dirty="0"/>
          </a:p>
        </p:txBody>
      </p:sp>
    </p:spTree>
    <p:extLst>
      <p:ext uri="{BB962C8B-B14F-4D97-AF65-F5344CB8AC3E}">
        <p14:creationId xmlns:p14="http://schemas.microsoft.com/office/powerpoint/2010/main" val="342707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2565318"/>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None. No POA has been designated. Part of the family request a feeding tube, but others in the family does not want it. </a:t>
            </a:r>
          </a:p>
          <a:p>
            <a:r>
              <a:rPr lang="en-US" sz="1400" dirty="0">
                <a:latin typeface="Arial Narrow" panose="020B0604020202020204" pitchFamily="34" charset="0"/>
                <a:cs typeface="Arial Narrow" panose="020B0604020202020204" pitchFamily="34" charset="0"/>
              </a:rPr>
              <a:t>No DNR.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p>
          <a:p>
            <a:r>
              <a:rPr lang="en-US" sz="1400" b="1" dirty="0">
                <a:latin typeface="Arial Narrow" panose="020B0604020202020204" pitchFamily="34" charset="0"/>
                <a:cs typeface="Arial Narrow" panose="020B0604020202020204" pitchFamily="34" charset="0"/>
              </a:rPr>
              <a:t>Encounter #1</a:t>
            </a:r>
            <a:r>
              <a:rPr lang="en-US" sz="1400" dirty="0">
                <a:latin typeface="Arial Narrow" panose="020B0604020202020204" pitchFamily="34" charset="0"/>
                <a:cs typeface="Arial Narrow" panose="020B0604020202020204" pitchFamily="34" charset="0"/>
              </a:rPr>
              <a:t>, MMSE = 15: Is she able to make decisions, such as assigning a durable medical power of attorney? (Yes).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a:t>
            </a:r>
            <a:r>
              <a:rPr lang="en-US" sz="1400" dirty="0">
                <a:latin typeface="Arial Narrow" panose="020B0604020202020204" pitchFamily="34" charset="0"/>
                <a:cs typeface="Arial Narrow" panose="020B0604020202020204" pitchFamily="34" charset="0"/>
              </a:rPr>
              <a:t>, MMSE = 5: Dementia has advanced. Is she able to make decisions? (No). Family members want her to live as long as possible but feel they cannot afford care except the living situation she is in now.  </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17306"/>
            <a:ext cx="2743438" cy="4115157"/>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
        <p:nvSpPr>
          <p:cNvPr id="5" name="TextBox 4">
            <a:extLst>
              <a:ext uri="{FF2B5EF4-FFF2-40B4-BE49-F238E27FC236}">
                <a16:creationId xmlns:a16="http://schemas.microsoft.com/office/drawing/2014/main" id="{E961AADA-5022-B04E-BBA2-437C941BF9D1}"/>
              </a:ext>
            </a:extLst>
          </p:cNvPr>
          <p:cNvSpPr txBox="1"/>
          <p:nvPr/>
        </p:nvSpPr>
        <p:spPr>
          <a:xfrm>
            <a:off x="152281" y="1266726"/>
            <a:ext cx="6096000" cy="203132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p>
          <a:p>
            <a:r>
              <a:rPr lang="en-US" sz="1400" dirty="0">
                <a:latin typeface="Arial Narrow" panose="020B0606020202030204" pitchFamily="34" charset="0"/>
              </a:rPr>
              <a:t>            Peace within her children and family and improved arthritis pain. </a:t>
            </a:r>
            <a:endParaRPr lang="en-US" sz="1400" dirty="0">
              <a:latin typeface="Arial Narrow" panose="020B060602020203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p>
          <a:p>
            <a:pPr lvl="1"/>
            <a:r>
              <a:rPr lang="en-US" sz="1400" dirty="0">
                <a:latin typeface="Arial Narrow" panose="020B0606020202030204" pitchFamily="34" charset="0"/>
              </a:rPr>
              <a:t>Today MMSE is 15; states that she is able to make her own decisions such as assigning a durable medical power of attorney. Discussed with family, but they prefer to discuss among themselves, and no decision is made. Does not show for follow up appointment.</a:t>
            </a:r>
            <a:endParaRPr lang="en-US" sz="1400" dirty="0">
              <a:solidFill>
                <a:schemeClr val="tx2">
                  <a:lumMod val="75000"/>
                </a:schemeClr>
              </a:solidFill>
              <a:latin typeface="Arial Narrow" panose="020B0606020202030204" pitchFamily="34" charset="0"/>
            </a:endParaRP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694790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9278" y="1070077"/>
            <a:ext cx="8448040" cy="385836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 </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is most important at this stage? </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How do you determine what matters most to the patient/family and goals of care?</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are possible evaluation and management strategies for some of the patient/family concerns (e.g., weight loss and dysphagia, mood disturbance with insomnia, incontinence, type of dementia, gait assessment, medication needs, and community support and caregiver support for family)?</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is the benefit, if any, of feeding tube? </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can home health and/or hospice care offer?</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r>
              <a:rPr lang="en-US" sz="1400" dirty="0">
                <a:latin typeface="Arial Narrow" panose="020B0604020202020204" pitchFamily="34" charset="0"/>
                <a:cs typeface="Arial Narrow" panose="020B0604020202020204" pitchFamily="34" charset="0"/>
              </a:rPr>
              <a:t>Students should: 1) know about advance care directives and forms and 2) communicate and engage patients, families, care partners in advance care planning across settings and across lifespan.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r>
              <a:rPr lang="en-US" sz="1400" dirty="0">
                <a:latin typeface="Arial Narrow" panose="020B0604020202020204" pitchFamily="34" charset="0"/>
              </a:rPr>
              <a:t>Patient's wishes and advance care directives information, national and community resources</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
        <p:nvSpPr>
          <p:cNvPr id="3" name="Rectangle 2">
            <a:extLst>
              <a:ext uri="{FF2B5EF4-FFF2-40B4-BE49-F238E27FC236}">
                <a16:creationId xmlns:a16="http://schemas.microsoft.com/office/drawing/2014/main" id="{720BF7A4-2346-4912-AC03-CDF4A0B970BF}"/>
              </a:ext>
            </a:extLst>
          </p:cNvPr>
          <p:cNvSpPr/>
          <p:nvPr/>
        </p:nvSpPr>
        <p:spPr>
          <a:xfrm>
            <a:off x="332754" y="1279088"/>
            <a:ext cx="5687046" cy="2031325"/>
          </a:xfrm>
          <a:prstGeom prst="rect">
            <a:avLst/>
          </a:prstGeom>
        </p:spPr>
        <p:txBody>
          <a:bodyPr wrap="square">
            <a:spAutoFit/>
          </a:bodyPr>
          <a:lstStyle/>
          <a:p>
            <a:r>
              <a:rPr lang="en-US" dirty="0">
                <a:latin typeface="Arial Narrow" panose="020B0606020202030204" pitchFamily="34" charset="0"/>
              </a:rPr>
              <a:t>1. Advance Care Planning: Engage patients/families in advance care planning across settings and across the lifespan </a:t>
            </a:r>
          </a:p>
          <a:p>
            <a:endParaRPr lang="en-US" dirty="0">
              <a:latin typeface="Arial Narrow" panose="020B0604020202020204" pitchFamily="34" charset="0"/>
            </a:endParaRPr>
          </a:p>
          <a:p>
            <a:r>
              <a:rPr lang="en-US" dirty="0">
                <a:latin typeface="Arial Narrow" panose="020B0604020202020204" pitchFamily="34" charset="0"/>
              </a:rPr>
              <a:t>2. Discuss opportunities for end-of-life conversations</a:t>
            </a:r>
            <a:endParaRPr lang="en-US" dirty="0"/>
          </a:p>
          <a:p>
            <a:endParaRPr lang="en-US" dirty="0">
              <a:latin typeface="Arial Narrow" panose="020B0604020202020204" pitchFamily="34" charset="0"/>
            </a:endParaRPr>
          </a:p>
          <a:p>
            <a:r>
              <a:rPr lang="en-US" dirty="0">
                <a:latin typeface="Arial Narrow" panose="020B0604020202020204" pitchFamily="34" charset="0"/>
              </a:rPr>
              <a:t>3. Describe roles of interprofessional healthcare team members in helping patients and family members with advance care planning</a:t>
            </a:r>
          </a:p>
        </p:txBody>
      </p:sp>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E188CA03-FFF0-6428-9005-9E0605618E78}"/>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96000" cy="3837845"/>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r>
              <a:rPr lang="en-US" sz="1400" dirty="0">
                <a:latin typeface="Arial Narrow" panose="020B0604020202020204" pitchFamily="34" charset="0"/>
                <a:cs typeface="Arial Narrow" panose="020B0604020202020204" pitchFamily="34" charset="0"/>
              </a:rPr>
              <a:t>Students should: </a:t>
            </a:r>
          </a:p>
          <a:p>
            <a:r>
              <a:rPr lang="en-US" sz="1400" dirty="0">
                <a:latin typeface="Arial Narrow" panose="020B0604020202020204" pitchFamily="34" charset="0"/>
                <a:cs typeface="Arial Narrow" panose="020B0604020202020204" pitchFamily="34" charset="0"/>
              </a:rPr>
              <a:t>(1) know about the roles of team members &amp; benefits of team-based care such as for respite care, physical therapy, pharmacologic management of pain / uncomfortable symptoms at the end of life</a:t>
            </a:r>
          </a:p>
          <a:p>
            <a:r>
              <a:rPr lang="en-US" sz="1400" dirty="0">
                <a:latin typeface="Arial Narrow" panose="020B0604020202020204" pitchFamily="34" charset="0"/>
                <a:cs typeface="Arial Narrow" panose="020B0604020202020204" pitchFamily="34" charset="0"/>
              </a:rPr>
              <a:t>(2) effectively work with team members in the care of patients / families with serious illness or at the end of life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computer, using&#10;&#10;Description automatically generated">
            <a:extLst>
              <a:ext uri="{FF2B5EF4-FFF2-40B4-BE49-F238E27FC236}">
                <a16:creationId xmlns:a16="http://schemas.microsoft.com/office/drawing/2014/main" id="{7B033C6E-4884-673D-BA02-5A88BC9611AA}"/>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23506"/>
            <a:ext cx="8382000" cy="3970318"/>
          </a:xfrm>
          <a:prstGeom prst="rect">
            <a:avLst/>
          </a:prstGeom>
          <a:noFill/>
        </p:spPr>
        <p:txBody>
          <a:bodyPr wrap="square" rtlCol="0">
            <a:spAutoFit/>
          </a:bodyPr>
          <a:lstStyle/>
          <a:p>
            <a:r>
              <a:rPr lang="en-US" sz="1200" dirty="0">
                <a:latin typeface="Arial Narrow" panose="020B0606020202030204" pitchFamily="34" charset="0"/>
              </a:rPr>
              <a:t>Advance Directives for Medical Decisions: </a:t>
            </a:r>
            <a:r>
              <a:rPr lang="en-US" sz="1200" dirty="0" err="1">
                <a:latin typeface="Arial Narrow" panose="020B0606020202030204" pitchFamily="34" charset="0"/>
              </a:rPr>
              <a:t>Zagaria</a:t>
            </a:r>
            <a:r>
              <a:rPr lang="en-US" sz="1200" dirty="0">
                <a:latin typeface="Arial Narrow" panose="020B0606020202030204" pitchFamily="34" charset="0"/>
              </a:rPr>
              <a:t> MAE. </a:t>
            </a:r>
            <a:r>
              <a:rPr lang="en-US" sz="1200" dirty="0">
                <a:solidFill>
                  <a:srgbClr val="1A1C1F"/>
                </a:solidFill>
                <a:latin typeface="Arial Narrow" panose="020B0606020202030204" pitchFamily="34" charset="0"/>
              </a:rPr>
              <a:t>US Pharm. 2012;37(7):20-22. </a:t>
            </a:r>
            <a:endParaRPr lang="en-US" sz="1200" dirty="0">
              <a:solidFill>
                <a:srgbClr val="000000"/>
              </a:solidFill>
              <a:latin typeface="Arial Narrow" panose="020B0606020202030204" pitchFamily="34" charset="0"/>
            </a:endParaRPr>
          </a:p>
          <a:p>
            <a:r>
              <a:rPr lang="en-US" sz="1200" u="sng" dirty="0">
                <a:solidFill>
                  <a:srgbClr val="0A4DB5"/>
                </a:solidFill>
                <a:latin typeface="Arial Narrow" panose="020B0606020202030204" pitchFamily="34" charset="0"/>
              </a:rPr>
              <a:t>https://www.uspharmacist.com/article/advance-directives-for-medical-decisions</a:t>
            </a:r>
            <a:endParaRPr lang="en-US" sz="1200" dirty="0">
              <a:solidFill>
                <a:srgbClr val="000000"/>
              </a:solidFill>
              <a:latin typeface="Arial Narrow" panose="020B0606020202030204" pitchFamily="34" charset="0"/>
            </a:endParaRPr>
          </a:p>
          <a:p>
            <a:r>
              <a:rPr lang="en-US" sz="1200" dirty="0">
                <a:solidFill>
                  <a:srgbClr val="000000"/>
                </a:solidFill>
                <a:latin typeface="Arial Narrow" panose="020B0606020202030204" pitchFamily="34" charset="0"/>
              </a:rPr>
              <a:t> </a:t>
            </a:r>
          </a:p>
          <a:p>
            <a:r>
              <a:rPr lang="en-US" sz="1200" dirty="0">
                <a:solidFill>
                  <a:srgbClr val="000000"/>
                </a:solidFill>
                <a:latin typeface="Arial Narrow" panose="020B0606020202030204" pitchFamily="34" charset="0"/>
              </a:rPr>
              <a:t>Pharmacist care planning services: What matters most</a:t>
            </a:r>
          </a:p>
          <a:p>
            <a:r>
              <a:rPr lang="da-DK" sz="1200" dirty="0">
                <a:solidFill>
                  <a:srgbClr val="000000"/>
                </a:solidFill>
                <a:latin typeface="Arial Narrow" panose="020B0606020202030204" pitchFamily="34" charset="0"/>
              </a:rPr>
              <a:t>Breault et al. 2021 </a:t>
            </a:r>
            <a:r>
              <a:rPr lang="da-DK" sz="1200" u="sng" dirty="0">
                <a:solidFill>
                  <a:srgbClr val="0000FF"/>
                </a:solidFill>
                <a:latin typeface="Arial Narrow" panose="020B0606020202030204" pitchFamily="34" charset="0"/>
              </a:rPr>
              <a:t>https://doi.org/10.1177/17151635211004631</a:t>
            </a:r>
            <a:endParaRPr lang="da-DK" sz="1200" dirty="0">
              <a:solidFill>
                <a:srgbClr val="000000"/>
              </a:solidFill>
              <a:latin typeface="Arial Narrow" panose="020B0606020202030204" pitchFamily="34" charset="0"/>
            </a:endParaRPr>
          </a:p>
          <a:p>
            <a:r>
              <a:rPr lang="en-US" sz="1200" dirty="0">
                <a:solidFill>
                  <a:srgbClr val="000000"/>
                </a:solidFill>
                <a:latin typeface="Arial Narrow" panose="020B0606020202030204" pitchFamily="34" charset="0"/>
              </a:rPr>
              <a:t> </a:t>
            </a:r>
          </a:p>
          <a:p>
            <a:r>
              <a:rPr lang="en-US" sz="1200" dirty="0">
                <a:solidFill>
                  <a:srgbClr val="000000"/>
                </a:solidFill>
                <a:latin typeface="Arial Narrow" panose="020B0606020202030204" pitchFamily="34" charset="0"/>
              </a:rPr>
              <a:t>Exploring the Expanded Role of Pharmacists in Advance Care Planning: </a:t>
            </a:r>
            <a:r>
              <a:rPr lang="it-IT" sz="1200" dirty="0">
                <a:solidFill>
                  <a:srgbClr val="000000"/>
                </a:solidFill>
                <a:latin typeface="Arial Narrow" panose="020B0606020202030204" pitchFamily="34" charset="0"/>
              </a:rPr>
              <a:t>Ma JD, et al. JCO Oncol Pract 2021;17:102-106.</a:t>
            </a:r>
          </a:p>
          <a:p>
            <a:r>
              <a:rPr lang="en-US" sz="1200" u="sng" dirty="0">
                <a:solidFill>
                  <a:srgbClr val="0000FF"/>
                </a:solidFill>
                <a:latin typeface="Arial Narrow" panose="020B0606020202030204" pitchFamily="34" charset="0"/>
                <a:hlinkClick r:id="rId2"/>
              </a:rPr>
              <a:t>https://ascopubs.org/doi/full/10.1200/OP.20.00684</a:t>
            </a:r>
            <a:endParaRPr lang="en-US" sz="1200" u="sng" dirty="0">
              <a:solidFill>
                <a:srgbClr val="0000FF"/>
              </a:solidFill>
              <a:latin typeface="Arial Narrow" panose="020B0606020202030204" pitchFamily="34" charset="0"/>
            </a:endParaRPr>
          </a:p>
          <a:p>
            <a:endParaRPr kumimoji="0" lang="en-US" sz="1200" b="0" i="0" u="sng" strike="noStrike" kern="1200" cap="none" spc="0" normalizeH="0" baseline="0" noProof="0" dirty="0">
              <a:ln>
                <a:noFill/>
              </a:ln>
              <a:solidFill>
                <a:srgbClr val="0000FF"/>
              </a:solidFill>
              <a:effectLst/>
              <a:uLnTx/>
              <a:uFillTx/>
              <a:latin typeface="Arial Narrow" panose="020B0606020202030204" pitchFamily="34" charset="0"/>
              <a:cs typeface="Arial Narrow" panose="020B0604020202020204" pitchFamily="34" charset="0"/>
            </a:endParaRPr>
          </a:p>
          <a:p>
            <a:r>
              <a:rPr lang="en-US" sz="1200" dirty="0">
                <a:latin typeface="Arial Narrow" panose="020B0606020202030204" pitchFamily="34" charset="0"/>
              </a:rPr>
              <a:t>Project Implicit: </a:t>
            </a:r>
            <a:r>
              <a:rPr lang="en-US" sz="1200" u="sng" dirty="0">
                <a:solidFill>
                  <a:srgbClr val="0A4DB5"/>
                </a:solidFill>
                <a:latin typeface="Arial Narrow" panose="020B0606020202030204" pitchFamily="34" charset="0"/>
              </a:rPr>
              <a:t>Implicit Bias Tests.url</a:t>
            </a:r>
            <a:endParaRPr lang="en-US" sz="1200" dirty="0">
              <a:solidFill>
                <a:srgbClr val="000000"/>
              </a:solidFill>
              <a:latin typeface="Arial Narrow" panose="020B0606020202030204" pitchFamily="34" charset="0"/>
            </a:endParaRPr>
          </a:p>
          <a:p>
            <a:r>
              <a:rPr lang="en-US" sz="1200" dirty="0">
                <a:solidFill>
                  <a:srgbClr val="000000"/>
                </a:solidFill>
                <a:latin typeface="Arial Narrow" panose="020B0606020202030204" pitchFamily="34" charset="0"/>
              </a:rPr>
              <a:t>Culturally Diverse Communities and Palliative and End-of-Life Care: </a:t>
            </a:r>
            <a:r>
              <a:rPr lang="en-US" sz="1200" u="sng" dirty="0">
                <a:solidFill>
                  <a:srgbClr val="0A4DB5"/>
                </a:solidFill>
                <a:latin typeface="Arial Narrow" panose="020B0606020202030204" pitchFamily="34" charset="0"/>
                <a:hlinkClick r:id="rId3"/>
              </a:rPr>
              <a:t>https://www.apa.org/pi/aging/programs/eol/end-of-life-diversity</a:t>
            </a:r>
            <a:endParaRPr lang="en-US" sz="1200" u="sng" dirty="0">
              <a:solidFill>
                <a:srgbClr val="0A4DB5"/>
              </a:solidFill>
              <a:latin typeface="Arial Narrow" panose="020B0606020202030204" pitchFamily="34" charset="0"/>
            </a:endParaRPr>
          </a:p>
          <a:p>
            <a:endParaRPr kumimoji="0" lang="en-US" sz="1200" b="0" i="0" u="sng" strike="noStrike" kern="1200" cap="none" spc="0" normalizeH="0" baseline="0" noProof="0" dirty="0">
              <a:ln>
                <a:noFill/>
              </a:ln>
              <a:solidFill>
                <a:srgbClr val="0A4DB5"/>
              </a:solidFill>
              <a:effectLst/>
              <a:uLnTx/>
              <a:uFillTx/>
              <a:latin typeface="Arial Narrow" panose="020B0606020202030204" pitchFamily="34" charset="0"/>
              <a:cs typeface="Arial Narrow" panose="020B0604020202020204" pitchFamily="34" charset="0"/>
            </a:endParaRPr>
          </a:p>
          <a:p>
            <a:r>
              <a:rPr lang="en-US" sz="1200" dirty="0">
                <a:latin typeface="Arial Narrow" panose="020B0606020202030204" pitchFamily="34" charset="0"/>
              </a:rPr>
              <a:t>Arizona PREPARE Advance Directive: </a:t>
            </a:r>
            <a:r>
              <a:rPr lang="en-US" sz="1200" u="sng" dirty="0">
                <a:solidFill>
                  <a:srgbClr val="0A4DB5"/>
                </a:solidFill>
                <a:latin typeface="Arial Narrow" panose="020B0606020202030204" pitchFamily="34" charset="0"/>
              </a:rPr>
              <a:t>PREPAREforYourCare.org</a:t>
            </a:r>
          </a:p>
          <a:p>
            <a:r>
              <a:rPr lang="en-US" sz="1200" dirty="0">
                <a:latin typeface="Arial Narrow" panose="020B0606020202030204" pitchFamily="34" charset="0"/>
              </a:rPr>
              <a:t>Arizona Advance Directive (Medical POA &amp; Living Will) - </a:t>
            </a:r>
            <a:r>
              <a:rPr lang="en-US" sz="1200" u="sng" dirty="0">
                <a:solidFill>
                  <a:srgbClr val="0A4DB5"/>
                </a:solidFill>
                <a:latin typeface="Arial Narrow" panose="020B0606020202030204" pitchFamily="34" charset="0"/>
              </a:rPr>
              <a:t>https://eforms.com/advance-directive/az/</a:t>
            </a:r>
            <a:endParaRPr lang="en-US" sz="1200" dirty="0">
              <a:solidFill>
                <a:srgbClr val="000000"/>
              </a:solidFill>
              <a:latin typeface="Arial Narrow" panose="020B0606020202030204" pitchFamily="34" charset="0"/>
            </a:endParaRPr>
          </a:p>
          <a:p>
            <a:endParaRPr lang="en-US" sz="1200" dirty="0">
              <a:solidFill>
                <a:srgbClr val="000000"/>
              </a:solidFill>
              <a:latin typeface="Arial Narrow" panose="020B0606020202030204" pitchFamily="34" charset="0"/>
            </a:endParaRPr>
          </a:p>
          <a:p>
            <a:r>
              <a:rPr lang="en-US" sz="1200" dirty="0">
                <a:latin typeface="Arial Narrow" panose="020B0606020202030204" pitchFamily="34" charset="0"/>
              </a:rPr>
              <a:t>Arizona Center on Aging Care Partner Information Sheets: </a:t>
            </a:r>
          </a:p>
          <a:p>
            <a:r>
              <a:rPr lang="en-US" sz="1200" dirty="0">
                <a:latin typeface="Arial Narrow" panose="020B0606020202030204" pitchFamily="34" charset="0"/>
              </a:rPr>
              <a:t>Dementia - </a:t>
            </a:r>
            <a:r>
              <a:rPr lang="en-US" sz="1200" u="sng" dirty="0">
                <a:solidFill>
                  <a:srgbClr val="0A4DB5"/>
                </a:solidFill>
                <a:latin typeface="Arial Narrow" panose="020B0606020202030204" pitchFamily="34" charset="0"/>
              </a:rPr>
              <a:t>https://www.uofazcenteronaging.com/care-partners?title=dementia</a:t>
            </a:r>
            <a:r>
              <a:rPr lang="en-US" sz="1200" dirty="0">
                <a:solidFill>
                  <a:srgbClr val="000000"/>
                </a:solidFill>
                <a:latin typeface="Arial Narrow" panose="020B0606020202030204" pitchFamily="34" charset="0"/>
              </a:rPr>
              <a:t> </a:t>
            </a:r>
          </a:p>
          <a:p>
            <a:r>
              <a:rPr lang="en-US" sz="1200" dirty="0">
                <a:solidFill>
                  <a:srgbClr val="000000"/>
                </a:solidFill>
                <a:latin typeface="Arial Narrow" panose="020B0606020202030204" pitchFamily="34" charset="0"/>
              </a:rPr>
              <a:t>Falls - </a:t>
            </a:r>
            <a:r>
              <a:rPr lang="en-US" sz="1200" u="sng" dirty="0">
                <a:solidFill>
                  <a:srgbClr val="0A4DB5"/>
                </a:solidFill>
                <a:latin typeface="Arial Narrow" panose="020B0606020202030204" pitchFamily="34" charset="0"/>
              </a:rPr>
              <a:t>https://www.uofazcenteronaging.com/care-partners?title=falls</a:t>
            </a:r>
            <a:r>
              <a:rPr lang="en-US" sz="1200" dirty="0">
                <a:solidFill>
                  <a:srgbClr val="000000"/>
                </a:solidFill>
                <a:latin typeface="Arial Narrow" panose="020B0606020202030204" pitchFamily="34" charset="0"/>
              </a:rPr>
              <a:t> </a:t>
            </a:r>
          </a:p>
          <a:p>
            <a:r>
              <a:rPr lang="en-US" sz="1200" dirty="0">
                <a:solidFill>
                  <a:srgbClr val="000000"/>
                </a:solidFill>
                <a:latin typeface="Arial Narrow" panose="020B0606020202030204" pitchFamily="34" charset="0"/>
              </a:rPr>
              <a:t> </a:t>
            </a:r>
          </a:p>
          <a:p>
            <a:r>
              <a:rPr lang="en-US" sz="1200" dirty="0">
                <a:solidFill>
                  <a:srgbClr val="000000"/>
                </a:solidFill>
                <a:latin typeface="Arial Narrow" panose="020B0606020202030204" pitchFamily="34" charset="0"/>
              </a:rPr>
              <a:t>CDC STEADI Older Adults Fall Prevention:</a:t>
            </a:r>
          </a:p>
          <a:p>
            <a:r>
              <a:rPr lang="en-US" sz="1200" dirty="0">
                <a:solidFill>
                  <a:srgbClr val="000000"/>
                </a:solidFill>
                <a:latin typeface="Arial Narrow" panose="020B0606020202030204" pitchFamily="34" charset="0"/>
              </a:rPr>
              <a:t>Pharmacy Care (STEADI-Rx) - </a:t>
            </a:r>
            <a:r>
              <a:rPr lang="en-US" sz="1200" u="sng" dirty="0">
                <a:solidFill>
                  <a:srgbClr val="0A4DB5"/>
                </a:solidFill>
                <a:latin typeface="Arial Narrow" panose="020B0606020202030204" pitchFamily="34" charset="0"/>
              </a:rPr>
              <a:t>https://www.cdc.gov/steadi/steadi-rx.html</a:t>
            </a:r>
            <a:r>
              <a:rPr lang="en-US" sz="1200" dirty="0">
                <a:solidFill>
                  <a:srgbClr val="000000"/>
                </a:solidFill>
                <a:latin typeface="Arial Narrow" panose="020B0606020202030204" pitchFamily="34" charset="0"/>
              </a:rPr>
              <a:t> </a:t>
            </a:r>
            <a:endParaRPr kumimoji="0" lang="en-US" sz="1200" b="0" i="0" u="none" strike="noStrike" kern="1200" cap="none" spc="0" normalizeH="0" baseline="0" noProof="0" dirty="0">
              <a:ln>
                <a:noFill/>
              </a:ln>
              <a:solidFill>
                <a:srgbClr val="1F497D">
                  <a:lumMod val="75000"/>
                </a:srgbClr>
              </a:solidFill>
              <a:effectLst/>
              <a:uLnTx/>
              <a:uFillTx/>
              <a:latin typeface="Arial Narrow" panose="020B060602020203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E9F66D6-2427-254D-33A9-8B5A44FE7C37}"/>
              </a:ext>
            </a:extLst>
          </p:cNvPr>
          <p:cNvGrpSpPr/>
          <p:nvPr/>
        </p:nvGrpSpPr>
        <p:grpSpPr>
          <a:xfrm>
            <a:off x="3074801" y="965697"/>
            <a:ext cx="6002524" cy="3767908"/>
            <a:chOff x="3352800" y="935671"/>
            <a:chExt cx="6002524" cy="3767908"/>
          </a:xfrm>
        </p:grpSpPr>
        <p:pic>
          <p:nvPicPr>
            <p:cNvPr id="12" name="Picture 11" descr="A computer with a blank screen&#10;&#10;Description automatically generated with medium confidence">
              <a:extLst>
                <a:ext uri="{FF2B5EF4-FFF2-40B4-BE49-F238E27FC236}">
                  <a16:creationId xmlns:a16="http://schemas.microsoft.com/office/drawing/2014/main" id="{9005254A-7BE8-B024-219F-4D0F4E9175E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6" name="Picture 5" descr="Graphical user interface, website&#10;&#10;Description automatically generated">
              <a:extLst>
                <a:ext uri="{FF2B5EF4-FFF2-40B4-BE49-F238E27FC236}">
                  <a16:creationId xmlns:a16="http://schemas.microsoft.com/office/drawing/2014/main" id="{21884CFD-30A8-CC37-1C83-5135CC02B015}"/>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7" name="object 7">
            <a:extLst>
              <a:ext uri="{FF2B5EF4-FFF2-40B4-BE49-F238E27FC236}">
                <a16:creationId xmlns:a16="http://schemas.microsoft.com/office/drawing/2014/main" id="{FED47A9C-A20C-EE40-B988-7E1053885A3D}"/>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1" name="object 3">
            <a:extLst>
              <a:ext uri="{FF2B5EF4-FFF2-40B4-BE49-F238E27FC236}">
                <a16:creationId xmlns:a16="http://schemas.microsoft.com/office/drawing/2014/main" id="{95B4B6AF-D53B-7442-BD20-FC60B6B45E63}"/>
              </a:ext>
            </a:extLst>
          </p:cNvPr>
          <p:cNvGrpSpPr/>
          <p:nvPr/>
        </p:nvGrpSpPr>
        <p:grpSpPr>
          <a:xfrm>
            <a:off x="-5" y="0"/>
            <a:ext cx="9144000" cy="935990"/>
            <a:chOff x="-5" y="3425808"/>
            <a:chExt cx="9144000" cy="935990"/>
          </a:xfrm>
        </p:grpSpPr>
        <p:sp>
          <p:nvSpPr>
            <p:cNvPr id="22" name="object 4">
              <a:extLst>
                <a:ext uri="{FF2B5EF4-FFF2-40B4-BE49-F238E27FC236}">
                  <a16:creationId xmlns:a16="http://schemas.microsoft.com/office/drawing/2014/main" id="{128359EF-05BE-E34B-9E25-6CE342B0D4DD}"/>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4E286AC-D124-3348-B516-3DD19143B753}"/>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24" name="object 6">
              <a:extLst>
                <a:ext uri="{FF2B5EF4-FFF2-40B4-BE49-F238E27FC236}">
                  <a16:creationId xmlns:a16="http://schemas.microsoft.com/office/drawing/2014/main" id="{6824062B-4BFD-7343-BEAF-6F8B68C06CD9}"/>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25" name="object 7">
              <a:extLst>
                <a:ext uri="{FF2B5EF4-FFF2-40B4-BE49-F238E27FC236}">
                  <a16:creationId xmlns:a16="http://schemas.microsoft.com/office/drawing/2014/main" id="{25EAAAD4-F306-804E-98F9-99FDE7DDBD8B}"/>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26" name="object 8">
              <a:extLst>
                <a:ext uri="{FF2B5EF4-FFF2-40B4-BE49-F238E27FC236}">
                  <a16:creationId xmlns:a16="http://schemas.microsoft.com/office/drawing/2014/main" id="{8045B8B8-904E-594B-A3B4-15EC38ADBADB}"/>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28" name="Title 10">
            <a:extLst>
              <a:ext uri="{FF2B5EF4-FFF2-40B4-BE49-F238E27FC236}">
                <a16:creationId xmlns:a16="http://schemas.microsoft.com/office/drawing/2014/main" id="{7D486CAB-D207-4047-8BDD-35C17CA7200B}"/>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29" name="Title 10">
            <a:extLst>
              <a:ext uri="{FF2B5EF4-FFF2-40B4-BE49-F238E27FC236}">
                <a16:creationId xmlns:a16="http://schemas.microsoft.com/office/drawing/2014/main" id="{34717DF2-4687-3440-A572-20C6AC2640C4}"/>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0" name="object 14">
            <a:extLst>
              <a:ext uri="{FF2B5EF4-FFF2-40B4-BE49-F238E27FC236}">
                <a16:creationId xmlns:a16="http://schemas.microsoft.com/office/drawing/2014/main" id="{CFFE958E-80B0-014C-B13E-B636A5A374C5}"/>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599" y="232242"/>
            <a:ext cx="3040831" cy="450850"/>
          </a:xfrm>
          <a:prstGeom prst="rect">
            <a:avLst/>
          </a:prstGeom>
        </p:spPr>
      </p:pic>
      <p:sp>
        <p:nvSpPr>
          <p:cNvPr id="14" name="object 9">
            <a:extLst>
              <a:ext uri="{FF2B5EF4-FFF2-40B4-BE49-F238E27FC236}">
                <a16:creationId xmlns:a16="http://schemas.microsoft.com/office/drawing/2014/main" id="{A656FCBE-6E3E-2C67-08B2-0728CCA35E64}"/>
              </a:ext>
            </a:extLst>
          </p:cNvPr>
          <p:cNvSpPr txBox="1"/>
          <p:nvPr/>
        </p:nvSpPr>
        <p:spPr>
          <a:xfrm>
            <a:off x="66675" y="2792958"/>
            <a:ext cx="4376855"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rson, indoor, computer&#10;&#10;Description automatically generated">
            <a:extLst>
              <a:ext uri="{FF2B5EF4-FFF2-40B4-BE49-F238E27FC236}">
                <a16:creationId xmlns:a16="http://schemas.microsoft.com/office/drawing/2014/main" id="{8757E489-43F6-1387-D6A9-62B7F46A7C20}"/>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17663"/>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11" name="TextBox 10">
            <a:extLst>
              <a:ext uri="{FF2B5EF4-FFF2-40B4-BE49-F238E27FC236}">
                <a16:creationId xmlns:a16="http://schemas.microsoft.com/office/drawing/2014/main" id="{13A186F5-C54F-463B-B9E0-34E59C02958C}"/>
              </a:ext>
            </a:extLst>
          </p:cNvPr>
          <p:cNvSpPr txBox="1"/>
          <p:nvPr/>
        </p:nvSpPr>
        <p:spPr>
          <a:xfrm>
            <a:off x="377634" y="1266603"/>
            <a:ext cx="5642165" cy="2585323"/>
          </a:xfrm>
          <a:prstGeom prst="rect">
            <a:avLst/>
          </a:prstGeom>
          <a:noFill/>
        </p:spPr>
        <p:txBody>
          <a:bodyPr wrap="square" rtlCol="0">
            <a:spAutoFit/>
          </a:bodyPr>
          <a:lstStyle/>
          <a:p>
            <a:r>
              <a:rPr lang="en-US" dirty="0">
                <a:latin typeface="Arial Narrow" panose="020B0604020202020204" pitchFamily="34" charset="0"/>
              </a:rPr>
              <a:t>1. Communication with cultural awareness and humility  </a:t>
            </a:r>
          </a:p>
          <a:p>
            <a:endParaRPr lang="en-US" dirty="0">
              <a:latin typeface="Arial Narrow" panose="020B0604020202020204" pitchFamily="34" charset="0"/>
            </a:endParaRPr>
          </a:p>
          <a:p>
            <a:r>
              <a:rPr lang="en-US" dirty="0">
                <a:latin typeface="Arial Narrow" panose="020B0604020202020204" pitchFamily="34" charset="0"/>
              </a:rPr>
              <a:t>2. Communicating when there are language barriers</a:t>
            </a:r>
          </a:p>
          <a:p>
            <a:endParaRPr lang="en-US" dirty="0">
              <a:latin typeface="Arial Narrow" panose="020B0604020202020204" pitchFamily="34" charset="0"/>
            </a:endParaRPr>
          </a:p>
          <a:p>
            <a:r>
              <a:rPr lang="en-US" dirty="0">
                <a:latin typeface="Arial Narrow" panose="020B0604020202020204" pitchFamily="34" charset="0"/>
              </a:rPr>
              <a:t>3. Difficult conversations under difficulty circumstances when patient's wishes are not documented, and family members are not in agreement </a:t>
            </a:r>
          </a:p>
          <a:p>
            <a:endParaRPr lang="en-US" dirty="0">
              <a:latin typeface="Arial Narrow" panose="020B0604020202020204" pitchFamily="34" charset="0"/>
            </a:endParaRPr>
          </a:p>
          <a:p>
            <a:endParaRPr lang="en-US"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5486400" cy="30777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7" name="TextBox 16">
            <a:extLst>
              <a:ext uri="{FF2B5EF4-FFF2-40B4-BE49-F238E27FC236}">
                <a16:creationId xmlns:a16="http://schemas.microsoft.com/office/drawing/2014/main" id="{99C1617C-F04B-4E72-AA57-7013C59DB47E}"/>
              </a:ext>
            </a:extLst>
          </p:cNvPr>
          <p:cNvSpPr txBox="1"/>
          <p:nvPr/>
        </p:nvSpPr>
        <p:spPr>
          <a:xfrm>
            <a:off x="495236" y="1550136"/>
            <a:ext cx="5794565"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Narrow" panose="020B0604020202020204" pitchFamily="34" charset="0"/>
              </a:rPr>
              <a:t>Primary care physician (Geriatrician)</a:t>
            </a:r>
          </a:p>
          <a:p>
            <a:pPr marL="285750" indent="-285750">
              <a:buFont typeface="Arial" panose="020B0604020202020204" pitchFamily="34" charset="0"/>
              <a:buChar char="•"/>
            </a:pPr>
            <a:r>
              <a:rPr lang="en-US" dirty="0">
                <a:latin typeface="Arial Narrow" panose="020B0604020202020204" pitchFamily="34" charset="0"/>
              </a:rPr>
              <a:t>Geriatric pharmacist</a:t>
            </a:r>
          </a:p>
          <a:p>
            <a:pPr marL="285750" indent="-285750">
              <a:buFont typeface="Arial" panose="020B0604020202020204" pitchFamily="34" charset="0"/>
              <a:buChar char="•"/>
            </a:pPr>
            <a:r>
              <a:rPr lang="en-US" dirty="0">
                <a:latin typeface="Arial Narrow" panose="020B0604020202020204" pitchFamily="34" charset="0"/>
              </a:rPr>
              <a:t>Primary care nurse</a:t>
            </a:r>
          </a:p>
          <a:p>
            <a:pPr marL="285750" indent="-285750">
              <a:buFont typeface="Arial" panose="020B0604020202020204" pitchFamily="34" charset="0"/>
              <a:buChar char="•"/>
            </a:pPr>
            <a:r>
              <a:rPr lang="en-US" dirty="0">
                <a:latin typeface="Arial Narrow" panose="020B0604020202020204" pitchFamily="34" charset="0"/>
              </a:rPr>
              <a:t>Medical assistant</a:t>
            </a:r>
          </a:p>
          <a:p>
            <a:pPr marL="285750" indent="-285750">
              <a:buFont typeface="Arial" panose="020B0604020202020204" pitchFamily="34" charset="0"/>
              <a:buChar char="•"/>
            </a:pPr>
            <a:r>
              <a:rPr lang="en-US" dirty="0">
                <a:latin typeface="Arial Narrow" panose="020B0604020202020204" pitchFamily="34" charset="0"/>
              </a:rPr>
              <a:t>Social worker</a:t>
            </a:r>
          </a:p>
          <a:p>
            <a:pPr marL="285750" indent="-285750">
              <a:buFont typeface="Arial" panose="020B0604020202020204" pitchFamily="34" charset="0"/>
              <a:buChar char="•"/>
            </a:pPr>
            <a:r>
              <a:rPr lang="en-US" dirty="0">
                <a:latin typeface="Arial Narrow" panose="020B0604020202020204" pitchFamily="34" charset="0"/>
              </a:rPr>
              <a:t>Neurologist</a:t>
            </a:r>
          </a:p>
          <a:p>
            <a:pPr marL="285750" indent="-285750">
              <a:buFont typeface="Arial" panose="020B0604020202020204" pitchFamily="34" charset="0"/>
              <a:buChar char="•"/>
            </a:pPr>
            <a:r>
              <a:rPr lang="en-US" dirty="0">
                <a:latin typeface="Arial Narrow" panose="020B0604020202020204" pitchFamily="34" charset="0"/>
              </a:rPr>
              <a:t>Nutritionist</a:t>
            </a:r>
          </a:p>
          <a:p>
            <a:pPr marL="285750" indent="-285750">
              <a:buFont typeface="Arial" panose="020B0604020202020204" pitchFamily="34" charset="0"/>
              <a:buChar char="•"/>
            </a:pPr>
            <a:r>
              <a:rPr lang="en-US" dirty="0">
                <a:latin typeface="Arial Narrow" panose="020B0604020202020204" pitchFamily="34" charset="0"/>
              </a:rPr>
              <a:t>Family</a:t>
            </a:r>
          </a:p>
          <a:p>
            <a:pPr marL="285750" indent="-285750">
              <a:buFont typeface="Arial" panose="020B0604020202020204" pitchFamily="34" charset="0"/>
              <a:buChar char="•"/>
            </a:pPr>
            <a:r>
              <a:rPr lang="en-US" dirty="0">
                <a:latin typeface="Arial Narrow" panose="020B0604020202020204" pitchFamily="34" charset="0"/>
              </a:rPr>
              <a:t>Priest</a:t>
            </a:r>
          </a:p>
          <a:p>
            <a:endParaRPr lang="en-US" dirty="0">
              <a:latin typeface="Arial Narrow" panose="020B0604020202020204" pitchFamily="34" charset="0"/>
            </a:endParaRPr>
          </a:p>
          <a:p>
            <a:endParaRPr lang="en-US" dirty="0">
              <a:latin typeface="Arial Narrow" panose="020B0604020202020204" pitchFamily="34" charset="0"/>
            </a:endParaRPr>
          </a:p>
          <a:p>
            <a:endParaRPr lang="en-US" dirty="0">
              <a:latin typeface="Arial Narrow" panose="020B0604020202020204" pitchFamily="34" charset="0"/>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190500" y="1137482"/>
            <a:ext cx="8763000" cy="4185761"/>
          </a:xfrm>
          <a:prstGeom prst="rect">
            <a:avLst/>
          </a:prstGeom>
          <a:noFill/>
        </p:spPr>
        <p:txBody>
          <a:bodyPr wrap="square" rtlCol="0">
            <a:spAutoFit/>
          </a:bodyPr>
          <a:lstStyle/>
          <a:p>
            <a:pPr algn="ctr"/>
            <a:r>
              <a:rPr lang="en-US" sz="1400" i="1" dirty="0">
                <a:solidFill>
                  <a:schemeClr val="bg1">
                    <a:lumMod val="65000"/>
                  </a:schemeClr>
                </a:solidFill>
                <a:latin typeface="Arial Narrow" panose="020B0604020202020204" pitchFamily="34" charset="0"/>
                <a:cs typeface="Arial Narrow" panose="020B0604020202020204" pitchFamily="34" charset="0"/>
              </a:rPr>
              <a:t>*NOTE: This case has two encounters</a:t>
            </a:r>
          </a:p>
          <a:p>
            <a:pPr algn="ctr"/>
            <a:endParaRPr lang="en-US" sz="1400" i="1" dirty="0">
              <a:solidFill>
                <a:schemeClr val="bg1">
                  <a:lumMod val="6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Setting of Encounter #1</a:t>
            </a:r>
            <a:r>
              <a:rPr lang="en-US" sz="1400" dirty="0">
                <a:latin typeface="Arial Narrow" panose="020B0604020202020204" pitchFamily="34" charset="0"/>
                <a:cs typeface="Arial Narrow" panose="020B0604020202020204" pitchFamily="34" charset="0"/>
              </a:rPr>
              <a:t>: El Rio family medicine clinic. El Rio patient comes in with her daughter for an initial visit. She lives with one of her daughters and she has 4 other children in town. No Medical Power of Attorney (MPOA) has been designated. Minimal financial resources within the family. Catholic. Very involved in local community and church. No “do not resuscitate” (DNR) orders on chart.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of Encounter #1</a:t>
            </a:r>
            <a:r>
              <a:rPr lang="en-US" sz="1400" dirty="0">
                <a:latin typeface="Arial Narrow" panose="020B0604020202020204" pitchFamily="34" charset="0"/>
                <a:cs typeface="Arial Narrow" panose="020B0604020202020204" pitchFamily="34" charset="0"/>
              </a:rPr>
              <a:t> Catholic beliefs which are also shared by her family. The patient’s function- activities of daily living (ADLs) and instrumental activities of daily living (IADLs) are declining.</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 #1</a:t>
            </a:r>
            <a:r>
              <a:rPr lang="en-US" sz="1400" dirty="0">
                <a:latin typeface="Arial Narrow" panose="020B0604020202020204" pitchFamily="34" charset="0"/>
                <a:cs typeface="Arial Narrow" panose="020B0604020202020204" pitchFamily="34" charset="0"/>
              </a:rPr>
              <a:t>: To establish care with a new provider; Patient doesn’t express any concerns except mild knee and hip pain; family concerned about her decline and needing more “help.”  Patient is not concerned about her memory, but the daughter is.</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*Opportunity to assess cognition and deliver diagnosis of dementia with address pain management and functional capacity —and to discuss goals of care, what matters most.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5612" y="1448365"/>
            <a:ext cx="8382000" cy="224676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 #2</a:t>
            </a:r>
            <a:r>
              <a:rPr lang="en-US" sz="1400" dirty="0">
                <a:latin typeface="Arial Narrow" panose="020B0604020202020204" pitchFamily="34" charset="0"/>
                <a:cs typeface="Arial Narrow" panose="020B0604020202020204" pitchFamily="34" charset="0"/>
              </a:rPr>
              <a:t>: El Rio family medicine clinic. </a:t>
            </a:r>
          </a:p>
          <a:p>
            <a:r>
              <a:rPr lang="en-US" sz="1400" dirty="0">
                <a:latin typeface="Arial Narrow" panose="020B0604020202020204" pitchFamily="34" charset="0"/>
                <a:cs typeface="Arial Narrow" panose="020B0604020202020204" pitchFamily="34" charset="0"/>
              </a:rPr>
              <a:t>Patient missed her follow up appointment and returns to the clinic 3 years later.</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of Encounter #2:</a:t>
            </a:r>
            <a:r>
              <a:rPr lang="en-US" sz="1400" dirty="0">
                <a:latin typeface="Arial Narrow" panose="020B0604020202020204" pitchFamily="34" charset="0"/>
                <a:cs typeface="Arial Narrow" panose="020B0604020202020204" pitchFamily="34" charset="0"/>
              </a:rPr>
              <a:t> The patient’s cognition and function (ADLs and IADLs) are declining.</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 #2</a:t>
            </a:r>
            <a:r>
              <a:rPr lang="en-US" sz="1400" dirty="0">
                <a:latin typeface="Arial Narrow" panose="020B0604020202020204" pitchFamily="34" charset="0"/>
                <a:cs typeface="Arial Narrow" panose="020B0604020202020204" pitchFamily="34" charset="0"/>
              </a:rPr>
              <a:t>: Family concerned about patient’s cognition, weight loss, swallowing problem, and fear of falling. States that nothing tastes good anymore, and she doesn’t want to walk much due to joint pain and fear of falling. Family has questions about what can increase her appetite or what other options to help her maintain her weight, such as the feeding tube. Also concerned about her behaviors and mood. </a:t>
            </a:r>
          </a:p>
          <a:p>
            <a:endParaRPr lang="en-US" sz="1400" b="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415324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65310" y="1241833"/>
            <a:ext cx="8382000" cy="289310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Female</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a:latin typeface="Arial Narrow" panose="020B0604020202020204" pitchFamily="34" charset="0"/>
                <a:cs typeface="Arial Narrow" panose="020B0604020202020204" pitchFamily="34" charset="0"/>
              </a:rPr>
              <a:t>: 88-years-old </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Hispanic. Originally from Mexico – moved to the US at 30 years of age with her husband and 2 of her 5 children. Birthed the other 3 children in Arizona. Became a US citizen.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Lives in South Tucson in a manufactured home with one of her daughters and her granddaughter and great grandson. Daughter is a home health aide who works 30 hours per week. Her granddaughter has a 2-year-old son. Extended family includes 3 sons and another daughter that have families; one daughter lives out of town. Unclear who is designated MPOA. Family is close. Many have input about mom’s care. Minimal financial resources within the family.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Spanish spoken in the house. Patient only speaks Spanish. All her children are bilingual. They feel safe in their home</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99413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66700" y="1150297"/>
            <a:ext cx="8610599"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Retired now - was a mother and a house cleaner.</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Medicare.</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Widow, 5 years ago. Daughter and granddaughter care for her and other family comes to help at times. </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Social security check ($930) each month. Shares this with her daughter and the family takes care of her needs. </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Finished 8th grade in Mexico. Daughter cares for her as does her granddaughter. They have one car, able to purchase food and medicine. </a:t>
            </a:r>
          </a:p>
          <a:p>
            <a:endParaRPr lang="en-US" sz="1400" b="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28600" y="1276350"/>
            <a:ext cx="8610599"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Prays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Catholic, was active in church, family does not take her often now.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Prefers to pray for healing and natural medicine.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075115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7923</TotalTime>
  <Words>3084</Words>
  <Application>Microsoft Macintosh PowerPoint</Application>
  <PresentationFormat>On-screen Show (16:9)</PresentationFormat>
  <Paragraphs>301</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75</cp:revision>
  <cp:lastPrinted>2022-06-22T17:08:54Z</cp:lastPrinted>
  <dcterms:created xsi:type="dcterms:W3CDTF">2022-02-03T17:38:39Z</dcterms:created>
  <dcterms:modified xsi:type="dcterms:W3CDTF">2022-07-20T22:44:43Z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