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66" r:id="rId4"/>
    <p:sldId id="260" r:id="rId5"/>
    <p:sldId id="257" r:id="rId6"/>
    <p:sldId id="298" r:id="rId7"/>
    <p:sldId id="283" r:id="rId8"/>
    <p:sldId id="267" r:id="rId9"/>
    <p:sldId id="269" r:id="rId10"/>
    <p:sldId id="293" r:id="rId11"/>
    <p:sldId id="295" r:id="rId12"/>
    <p:sldId id="268" r:id="rId13"/>
    <p:sldId id="285" r:id="rId14"/>
    <p:sldId id="272" r:id="rId15"/>
    <p:sldId id="273" r:id="rId16"/>
    <p:sldId id="300" r:id="rId17"/>
    <p:sldId id="275" r:id="rId18"/>
    <p:sldId id="262" r:id="rId19"/>
    <p:sldId id="263" r:id="rId20"/>
    <p:sldId id="276" r:id="rId21"/>
    <p:sldId id="277" r:id="rId22"/>
    <p:sldId id="278" r:id="rId23"/>
    <p:sldId id="279" r:id="rId24"/>
    <p:sldId id="282" r:id="rId25"/>
    <p:sldId id="280" r:id="rId26"/>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C4834C-71CA-4302-82C1-027B5B153D2B}" name="Rebecca Tardiff" initials="RT" userId="S-1-5-21-48521506-155455779-1838369846-12347" providerId="AD"/>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86"/>
    <p:restoredTop sz="94830"/>
  </p:normalViewPr>
  <p:slideViewPr>
    <p:cSldViewPr>
      <p:cViewPr varScale="1">
        <p:scale>
          <a:sx n="154" d="100"/>
          <a:sy n="154" d="100"/>
        </p:scale>
        <p:origin x="216" y="31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7/20/22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main.diabetes.org/dorg/PDFs/Advocacy/Health_Insurance_Protections_Final.pdf" TargetMode="External"/><Relationship Id="rId2" Type="http://schemas.openxmlformats.org/officeDocument/2006/relationships/hyperlink" Target="https://caringcommunity.org/wp-content/uploads/2012/04/ADForm_and_Instr_Span-SHD-05.pdf%20Accessed%204/2/22"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dirty="0">
                <a:solidFill>
                  <a:srgbClr val="231F20"/>
                </a:solidFill>
                <a:latin typeface="Arial Narrow" panose="020B0604020202020204" pitchFamily="34" charset="0"/>
                <a:cs typeface="Arial Narrow" panose="020B0604020202020204" pitchFamily="34" charset="0"/>
              </a:rPr>
              <a:t>llege</a:t>
            </a:r>
            <a:r>
              <a:rPr sz="1400" i="1" dirty="0">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19" name="object 16">
            <a:extLst>
              <a:ext uri="{FF2B5EF4-FFF2-40B4-BE49-F238E27FC236}">
                <a16:creationId xmlns:a16="http://schemas.microsoft.com/office/drawing/2014/main" id="{167FB3BB-5718-3769-E87C-8C72D7045928}"/>
              </a:ext>
            </a:extLst>
          </p:cNvPr>
          <p:cNvSpPr txBox="1"/>
          <p:nvPr/>
        </p:nvSpPr>
        <p:spPr>
          <a:xfrm>
            <a:off x="1228699" y="3333750"/>
            <a:ext cx="6686602"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sz="2000" b="1" dirty="0">
                <a:solidFill>
                  <a:srgbClr val="231F20"/>
                </a:solidFill>
                <a:latin typeface="Arial Narrow" panose="020B0604020202020204" pitchFamily="34" charset="0"/>
                <a:cs typeface="Arial Narrow" panose="020B0604020202020204" pitchFamily="34" charset="0"/>
              </a:rPr>
              <a:t>Case</a:t>
            </a:r>
            <a:r>
              <a:rPr sz="2000" b="1" spc="-85" dirty="0">
                <a:solidFill>
                  <a:srgbClr val="231F20"/>
                </a:solidFill>
                <a:latin typeface="Arial Narrow" panose="020B0604020202020204" pitchFamily="34" charset="0"/>
                <a:cs typeface="Arial Narrow" panose="020B0604020202020204" pitchFamily="34" charset="0"/>
              </a:rPr>
              <a:t> </a:t>
            </a:r>
            <a:r>
              <a:rPr sz="2000" b="1" dirty="0">
                <a:solidFill>
                  <a:srgbClr val="231F20"/>
                </a:solidFill>
                <a:latin typeface="Arial Narrow" panose="020B0604020202020204" pitchFamily="34" charset="0"/>
                <a:cs typeface="Arial Narrow" panose="020B0604020202020204" pitchFamily="34" charset="0"/>
              </a:rPr>
              <a:t>Name</a:t>
            </a:r>
            <a:r>
              <a:rPr lang="en-US" sz="2000" b="1" dirty="0">
                <a:solidFill>
                  <a:srgbClr val="231F20"/>
                </a:solidFill>
                <a:latin typeface="Arial Narrow" panose="020B0604020202020204" pitchFamily="34" charset="0"/>
                <a:cs typeface="Arial Narrow" panose="020B0604020202020204" pitchFamily="34" charset="0"/>
              </a:rPr>
              <a:t>: </a:t>
            </a:r>
            <a:r>
              <a:rPr lang="en-US" sz="2000" dirty="0">
                <a:solidFill>
                  <a:srgbClr val="231F20"/>
                </a:solidFill>
                <a:latin typeface="Arial Narrow" panose="020B0604020202020204" pitchFamily="34" charset="0"/>
                <a:cs typeface="Arial Narrow" panose="020B0604020202020204" pitchFamily="34" charset="0"/>
              </a:rPr>
              <a:t>17-Year-Old Latina Girl Living with Diabetes — </a:t>
            </a:r>
            <a:r>
              <a:rPr lang="en-US" sz="2000">
                <a:solidFill>
                  <a:srgbClr val="231F20"/>
                </a:solidFill>
                <a:latin typeface="Arial Narrow" panose="020B0604020202020204" pitchFamily="34" charset="0"/>
                <a:cs typeface="Arial Narrow" panose="020B0604020202020204" pitchFamily="34" charset="0"/>
              </a:rPr>
              <a:t>Scenario 2</a:t>
            </a:r>
            <a:endParaRPr sz="2000" dirty="0">
              <a:latin typeface="Arial Narrow" panose="020B0604020202020204" pitchFamily="34" charset="0"/>
              <a:cs typeface="Arial Narrow" panose="020B0604020202020204" pitchFamily="34" charset="0"/>
            </a:endParaRPr>
          </a:p>
        </p:txBody>
      </p:sp>
      <p:sp>
        <p:nvSpPr>
          <p:cNvPr id="20" name="object 15">
            <a:extLst>
              <a:ext uri="{FF2B5EF4-FFF2-40B4-BE49-F238E27FC236}">
                <a16:creationId xmlns:a16="http://schemas.microsoft.com/office/drawing/2014/main" id="{73C7301A-E72A-D120-7F8E-A2DBA18E36F1}"/>
              </a:ext>
            </a:extLst>
          </p:cNvPr>
          <p:cNvSpPr txBox="1"/>
          <p:nvPr/>
        </p:nvSpPr>
        <p:spPr>
          <a:xfrm>
            <a:off x="486097" y="1996370"/>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2F3AB1F9-84BF-8332-053E-3BB1ACDD867C}"/>
              </a:ext>
            </a:extLst>
          </p:cNvPr>
          <p:cNvSpPr/>
          <p:nvPr/>
        </p:nvSpPr>
        <p:spPr>
          <a:xfrm>
            <a:off x="2045186" y="1337567"/>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182824"/>
            <a:ext cx="8382000" cy="353943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Illness Course/Treatment Information: </a:t>
            </a:r>
            <a:r>
              <a:rPr lang="en-US" sz="1400" dirty="0">
                <a:latin typeface="Arial Narrow" panose="020B0604020202020204" pitchFamily="34" charset="0"/>
                <a:cs typeface="Arial Narrow" panose="020B0604020202020204" pitchFamily="34" charset="0"/>
              </a:rPr>
              <a:t>Patient presented with parents to the Urgent Care for acute nausea and vomiting following a month of polyuria, polydipsia, and unintentional significant weight loss. She received new diagnosis of diabetes and was transferred to the hospital, was treated for DKA as per DKA protocol, and the etiology of her diabetes was determined (she has type 1 diabetes). She subsequently is working with the interprofessional team in preparation for long-term care for her chronic illness including insulin dosing and administration and diabetes self-care.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Physical Exam: </a:t>
            </a:r>
            <a:r>
              <a:rPr lang="en-US" sz="1400" dirty="0">
                <a:latin typeface="Arial Narrow" panose="020B0604020202020204" pitchFamily="34" charset="0"/>
                <a:cs typeface="Arial Narrow" panose="020B0604020202020204" pitchFamily="34" charset="0"/>
              </a:rPr>
              <a:t>Underweight, but otherwise normal exam</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Medications / Treatments: </a:t>
            </a:r>
            <a:r>
              <a:rPr lang="en-US" sz="1400" dirty="0">
                <a:latin typeface="Arial Narrow" panose="020B0604020202020204" pitchFamily="34" charset="0"/>
                <a:cs typeface="Arial Narrow" panose="020B0604020202020204" pitchFamily="34" charset="0"/>
              </a:rPr>
              <a:t>Insulin, fluids, potassium. Needs to continue using insulin going forward. Parents want to know if they can use herbals instead. </a:t>
            </a:r>
          </a:p>
          <a:p>
            <a:pPr lvl="1"/>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Allergies / Intolerances</a:t>
            </a:r>
            <a:r>
              <a:rPr lang="en-US" sz="1400" dirty="0">
                <a:latin typeface="Arial Narrow" panose="020B0604020202020204" pitchFamily="34" charset="0"/>
                <a:cs typeface="Arial Narrow" panose="020B0604020202020204" pitchFamily="34" charset="0"/>
              </a:rPr>
              <a:t>: None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Tobacco, Alcohol or Substance Use: </a:t>
            </a:r>
            <a:r>
              <a:rPr lang="en-US" sz="1400" dirty="0">
                <a:latin typeface="Arial Narrow" panose="020B0604020202020204" pitchFamily="34" charset="0"/>
                <a:cs typeface="Arial Narrow" panose="020B0604020202020204" pitchFamily="34" charset="0"/>
              </a:rPr>
              <a:t>No</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552927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81000" y="1219319"/>
            <a:ext cx="8305800" cy="310854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Review of Systems: </a:t>
            </a:r>
            <a:r>
              <a:rPr lang="en-US" sz="1400" dirty="0">
                <a:latin typeface="Arial Narrow" panose="020B0604020202020204" pitchFamily="34" charset="0"/>
                <a:cs typeface="Arial Narrow" panose="020B0604020202020204" pitchFamily="34" charset="0"/>
              </a:rPr>
              <a:t>Nausea and vomiting on arrival, polydipsia, polyuria x one month</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Past Medical History</a:t>
            </a:r>
            <a:r>
              <a:rPr lang="en-US" sz="1400" dirty="0">
                <a:latin typeface="Arial Narrow" panose="020B0604020202020204" pitchFamily="34" charset="0"/>
                <a:cs typeface="Arial Narrow" panose="020B0604020202020204" pitchFamily="34" charset="0"/>
              </a:rPr>
              <a:t>: No pre-admission medications</a:t>
            </a: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a:t>
            </a:r>
            <a:r>
              <a:rPr lang="en-US" sz="1400" dirty="0">
                <a:latin typeface="Arial Narrow" panose="020B0604020202020204" pitchFamily="34" charset="0"/>
                <a:cs typeface="Arial Narrow" panose="020B0604020202020204" pitchFamily="34" charset="0"/>
              </a:rPr>
              <a:t>: Maternal grandmother: Type 2 diabetes / Mother: High blood pressure / Father: High blood pressure, high cholesterol, and heart disease / Siblings: 14 and 12 (no medical conditions)</a:t>
            </a: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763798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A picture containing outdoor, tree, sky, flower&#10;&#10;Description automatically generated">
            <a:extLst>
              <a:ext uri="{FF2B5EF4-FFF2-40B4-BE49-F238E27FC236}">
                <a16:creationId xmlns:a16="http://schemas.microsoft.com/office/drawing/2014/main" id="{EEE34B88-7A63-AED4-0D1A-0B92C47AB64E}"/>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124200" y="1106598"/>
            <a:ext cx="5715000" cy="5150641"/>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p>
          <a:p>
            <a:endParaRPr lang="en-US" sz="1400" dirty="0">
              <a:latin typeface="Arial Narrow" panose="020B0604020202020204" pitchFamily="34" charset="0"/>
              <a:cs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Healthcare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285750" marR="0" lvl="0" indent="-285750" algn="l" defTabSz="914400" rtl="0" eaLnBrk="1" fontAlgn="auto" latinLnBrk="0" hangingPunct="1">
              <a:buClrTx/>
              <a:buSzTx/>
              <a:buFont typeface="Arial" panose="020B0604020202020204" pitchFamily="34" charset="0"/>
              <a:buChar char="•"/>
              <a:tabLst/>
              <a:defRPr/>
            </a:pPr>
            <a:endParaRPr lang="en-US" sz="1400" dirty="0">
              <a:solidFill>
                <a:prstClr val="black"/>
              </a:solidFill>
              <a:latin typeface="Arial Narrow" panose="020B0604020202020204" pitchFamily="34" charset="0"/>
            </a:endParaRPr>
          </a:p>
          <a:p>
            <a:pPr lvl="1"/>
            <a:r>
              <a:rPr lang="en-US" sz="1400" dirty="0">
                <a:latin typeface="Arial Narrow" panose="020B0604020202020204" pitchFamily="34" charset="0"/>
              </a:rPr>
              <a:t>She needs PCP and diabetes team follow-ups as outpatient; needs dietitian and diabetes education follow up.</a:t>
            </a:r>
          </a:p>
          <a:p>
            <a:pPr lvl="1"/>
            <a:endParaRPr lang="en-US" sz="1400" dirty="0">
              <a:latin typeface="Arial Narrow" panose="020B0604020202020204" pitchFamily="34" charset="0"/>
            </a:endParaRPr>
          </a:p>
          <a:p>
            <a:pPr lvl="1"/>
            <a:r>
              <a:rPr lang="en-US" sz="1400" dirty="0">
                <a:latin typeface="Arial Narrow" panose="020B0604020202020204" pitchFamily="34" charset="0"/>
                <a:cs typeface="Arial Narrow" panose="020B0604020202020204" pitchFamily="34" charset="0"/>
              </a:rPr>
              <a:t>Patient is eligible for AHCCCS (Can patient get emergency AHCCCS? Would that cover the care that is already occurred?)</a:t>
            </a:r>
            <a:endParaRPr lang="en-US" sz="1400" b="1" dirty="0">
              <a:latin typeface="Arial Narrow" panose="020B0604020202020204" pitchFamily="34" charset="0"/>
              <a:cs typeface="Arial Narrow" panose="020B0604020202020204" pitchFamily="34" charset="0"/>
            </a:endParaRPr>
          </a:p>
          <a:p>
            <a:pPr lvl="1"/>
            <a:endParaRPr lang="en-US" sz="1400" dirty="0">
              <a:latin typeface="Arial Narrow" panose="020B0604020202020204" pitchFamily="34" charset="0"/>
            </a:endParaRPr>
          </a:p>
          <a:p>
            <a:pPr marR="0" lvl="0" algn="l" defTabSz="914400" rtl="0" eaLnBrk="1" fontAlgn="auto" latinLnBrk="0" hangingPunct="1">
              <a:buClrTx/>
              <a:buSzTx/>
              <a:tabLst/>
              <a:defRPr/>
            </a:pPr>
            <a:endParaRPr lang="en-US" sz="1400" dirty="0">
              <a:solidFill>
                <a:prstClr val="black"/>
              </a:solidFill>
              <a:latin typeface="Arial Narrow" panose="020B0604020202020204" pitchFamily="34" charset="0"/>
            </a:endParaRPr>
          </a:p>
          <a:p>
            <a:pPr marL="285750" indent="-285750">
              <a:buFont typeface="Arial" panose="020B0604020202020204" pitchFamily="34" charset="0"/>
              <a:buChar char="•"/>
              <a:defRPr/>
            </a:pPr>
            <a:r>
              <a:rPr lang="en-US" sz="1400" b="1" dirty="0">
                <a:solidFill>
                  <a:prstClr val="black"/>
                </a:solidFill>
                <a:latin typeface="Arial Narrow" panose="020B0604020202020204" pitchFamily="34" charset="0"/>
              </a:rPr>
              <a:t>Community Services:  </a:t>
            </a:r>
            <a:r>
              <a:rPr lang="en-US" sz="1400" dirty="0">
                <a:solidFill>
                  <a:prstClr val="black"/>
                </a:solidFill>
                <a:latin typeface="Arial Narrow" panose="020B0604020202020204" pitchFamily="34" charset="0"/>
              </a:rPr>
              <a:t>Eligibility / Enrollment / Contact Information</a:t>
            </a:r>
          </a:p>
          <a:p>
            <a:pPr lvl="1">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lvl="1"/>
            <a:r>
              <a:rPr lang="en-US" sz="1400" dirty="0">
                <a:latin typeface="Arial Narrow" panose="020B0604020202020204" pitchFamily="34" charset="0"/>
              </a:rPr>
              <a:t>Family support and support in school are important.</a:t>
            </a:r>
          </a:p>
          <a:p>
            <a:pPr lvl="1"/>
            <a:r>
              <a:rPr lang="en-US" sz="1400" dirty="0">
                <a:latin typeface="Arial Narrow" panose="020B0604020202020204" pitchFamily="34" charset="0"/>
              </a:rPr>
              <a:t>What other community support is available?</a:t>
            </a:r>
          </a:p>
          <a:p>
            <a:pPr lvl="1"/>
            <a:endParaRPr lang="en-US" sz="1400" dirty="0">
              <a:latin typeface="Arial Narrow" panose="020B0604020202020204" pitchFamily="34" charset="0"/>
            </a:endParaRPr>
          </a:p>
          <a:p>
            <a:pPr lvl="1"/>
            <a:endParaRPr lang="en-US" sz="1400" dirty="0">
              <a:latin typeface="Arial Narrow" panose="020B0604020202020204" pitchFamily="34" charset="0"/>
            </a:endParaRPr>
          </a:p>
          <a:p>
            <a:pPr lvl="0">
              <a:defRPr/>
            </a:pPr>
            <a:endParaRPr lang="en-US" sz="1400" dirty="0">
              <a:solidFill>
                <a:prstClr val="black"/>
              </a:solidFill>
              <a:latin typeface="Arial Narrow" panose="020B0604020202020204" pitchFamily="34" charset="0"/>
            </a:endParaRPr>
          </a:p>
          <a:p>
            <a:pPr marR="0" lvl="0" algn="l" defTabSz="914400" rtl="0" eaLnBrk="1" fontAlgn="auto" latinLnBrk="0" hangingPunct="1">
              <a:buClrTx/>
              <a:buSzTx/>
              <a:tabLst/>
              <a:defRPr/>
            </a:pPr>
            <a:endParaRPr lang="en-US" sz="1400" dirty="0">
              <a:solidFill>
                <a:prstClr val="black"/>
              </a:solidFill>
              <a:latin typeface="Arial Narrow" panose="020B0604020202020204" pitchFamily="34" charset="0"/>
            </a:endParaRPr>
          </a:p>
          <a:p>
            <a:pPr lvl="1">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lvl="1">
              <a:defRPr/>
            </a:pPr>
            <a:endParaRPr lang="en-US" sz="1400" dirty="0">
              <a:solidFill>
                <a:prstClr val="black"/>
              </a:solidFill>
              <a:latin typeface="Arial Narrow" panose="020B0604020202020204" pitchFamily="34" charset="0"/>
            </a:endParaRPr>
          </a:p>
          <a:p>
            <a:pPr lvl="1">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and Community Services</a:t>
            </a:r>
          </a:p>
        </p:txBody>
      </p:sp>
    </p:spTree>
    <p:extLst>
      <p:ext uri="{BB962C8B-B14F-4D97-AF65-F5344CB8AC3E}">
        <p14:creationId xmlns:p14="http://schemas.microsoft.com/office/powerpoint/2010/main" val="3345175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
        <p:nvSpPr>
          <p:cNvPr id="11" name="TextBox 10">
            <a:extLst>
              <a:ext uri="{FF2B5EF4-FFF2-40B4-BE49-F238E27FC236}">
                <a16:creationId xmlns:a16="http://schemas.microsoft.com/office/drawing/2014/main" id="{9D6D1A66-8FBE-B930-1E50-FD2DDEADACCA}"/>
              </a:ext>
            </a:extLst>
          </p:cNvPr>
          <p:cNvSpPr txBox="1"/>
          <p:nvPr/>
        </p:nvSpPr>
        <p:spPr>
          <a:xfrm>
            <a:off x="304800" y="1200150"/>
            <a:ext cx="8458200" cy="738664"/>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A 17-year-old girl with new diagnosis of type 1 diabetes. She is being discharged after being hospitalized and treated for diabetic ketoacidosis (DKA). She is being educated and discharged on multiple daily doses of insulin.</a:t>
            </a:r>
          </a:p>
          <a:p>
            <a:endParaRPr lang="en-US" sz="1400" b="1" dirty="0">
              <a:latin typeface="Arial Narrow" panose="020B0604020202020204" pitchFamily="34" charset="0"/>
            </a:endParaRPr>
          </a:p>
        </p:txBody>
      </p:sp>
    </p:spTree>
    <p:extLst>
      <p:ext uri="{BB962C8B-B14F-4D97-AF65-F5344CB8AC3E}">
        <p14:creationId xmlns:p14="http://schemas.microsoft.com/office/powerpoint/2010/main" val="3427077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3716"/>
            <a:ext cx="8306118" cy="2565318"/>
          </a:xfrm>
          <a:prstGeom prst="rect">
            <a:avLst/>
          </a:prstGeom>
          <a:noFill/>
        </p:spPr>
        <p:txBody>
          <a:bodyPr wrap="square" rtlCol="0">
            <a:spAutoFit/>
          </a:bodyPr>
          <a:lstStyle/>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Patient has been healthy and there has not been a discussion of advance care planning.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The family is very overwhelmed with their child’s new diagnosis and does not want to talk about advance care planning.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They think that advance care planning would mean that they accept that their child is not going to do well. The team plans to have a family meeting and the interprofessional medicine and endocrinology team to discuss this further with parents.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972246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2"/>
          <a:stretch>
            <a:fillRect/>
          </a:stretch>
        </p:blipFill>
        <p:spPr>
          <a:xfrm>
            <a:off x="6400562" y="917306"/>
            <a:ext cx="2743438" cy="4115157"/>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
        <p:nvSpPr>
          <p:cNvPr id="5" name="TextBox 4">
            <a:extLst>
              <a:ext uri="{FF2B5EF4-FFF2-40B4-BE49-F238E27FC236}">
                <a16:creationId xmlns:a16="http://schemas.microsoft.com/office/drawing/2014/main" id="{E961AADA-5022-B04E-BBA2-437C941BF9D1}"/>
              </a:ext>
            </a:extLst>
          </p:cNvPr>
          <p:cNvSpPr txBox="1"/>
          <p:nvPr/>
        </p:nvSpPr>
        <p:spPr>
          <a:xfrm>
            <a:off x="228600" y="1064440"/>
            <a:ext cx="6096000" cy="289310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Patient wants to learn how to adjust to this new diagnosis and having to manage this chronic illness that needs multiple insulin injection per day.</a:t>
            </a:r>
          </a:p>
          <a:p>
            <a:r>
              <a:rPr lang="en-US" sz="1400" dirty="0">
                <a:latin typeface="Arial Narrow" panose="020B0604020202020204" pitchFamily="34" charset="0"/>
                <a:cs typeface="Arial Narrow" panose="020B0604020202020204" pitchFamily="34" charset="0"/>
              </a:rPr>
              <a:t>Patient wants her parents to also understand her new condition/needs and to understand that it is okay for her to carry insulin and do injections when needed.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do they want their health for?</a:t>
            </a:r>
          </a:p>
          <a:p>
            <a:endParaRPr lang="en-US" sz="1400" b="1"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Patient wants to manage her chronic illness and be able to go back to her previous activities. </a:t>
            </a: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269479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533400" y="1123950"/>
            <a:ext cx="7620000" cy="3427092"/>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a:t>
            </a:r>
          </a:p>
          <a:p>
            <a:r>
              <a:rPr lang="en-US" sz="1400" dirty="0">
                <a:latin typeface="Arial Narrow" panose="020B0604020202020204" pitchFamily="34" charset="0"/>
                <a:cs typeface="Arial Narrow" panose="020B0604020202020204" pitchFamily="34" charset="0"/>
              </a:rPr>
              <a:t>Parents concerned about finances and insurance coverage, also fearful of their daughter’s prognosis. </a:t>
            </a:r>
          </a:p>
          <a:p>
            <a:r>
              <a:rPr lang="en-US" sz="1400" dirty="0">
                <a:latin typeface="Arial Narrow" panose="020B0604020202020204" pitchFamily="34" charset="0"/>
                <a:cs typeface="Arial Narrow" panose="020B0604020202020204" pitchFamily="34" charset="0"/>
              </a:rPr>
              <a:t>Family conversations on advance care planning.</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happens at, or near, death of patient: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support does family need before and after death of patient:</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4253282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E188CA03-FFF0-6428-9005-9E0605618E78}"/>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55719"/>
            <a:ext cx="2819400" cy="4230631"/>
          </a:xfrm>
          <a:prstGeom prst="rect">
            <a:avLst/>
          </a:prstGeom>
        </p:spPr>
      </p:pic>
      <p:sp>
        <p:nvSpPr>
          <p:cNvPr id="7" name="TextBox 6">
            <a:extLst>
              <a:ext uri="{FF2B5EF4-FFF2-40B4-BE49-F238E27FC236}">
                <a16:creationId xmlns:a16="http://schemas.microsoft.com/office/drawing/2014/main" id="{2A3DBF42-9363-AB4C-ADB7-87CB1BE9CD1D}"/>
              </a:ext>
            </a:extLst>
          </p:cNvPr>
          <p:cNvSpPr txBox="1"/>
          <p:nvPr/>
        </p:nvSpPr>
        <p:spPr>
          <a:xfrm>
            <a:off x="381000" y="1076415"/>
            <a:ext cx="56388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Best Case / Worst Case:</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Risk / Benefit of Intervention:</a:t>
            </a: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Tree>
    <p:extLst>
      <p:ext uri="{BB962C8B-B14F-4D97-AF65-F5344CB8AC3E}">
        <p14:creationId xmlns:p14="http://schemas.microsoft.com/office/powerpoint/2010/main" val="3590193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95600" y="1123950"/>
            <a:ext cx="6172200" cy="3465949"/>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What role do other disciplines play in this patient’s end-of-life care?</a:t>
            </a:r>
            <a:endParaRPr lang="en-US" sz="1400" dirty="0">
              <a:latin typeface="Arial Narrow" panose="020B0604020202020204" pitchFamily="34" charset="0"/>
              <a:cs typeface="Arial Narrow" panose="020B0604020202020204" pitchFamily="34" charset="0"/>
            </a:endParaRPr>
          </a:p>
          <a:p>
            <a:pPr>
              <a:lnSpc>
                <a:spcPts val="2880"/>
              </a:lnSpc>
            </a:pPr>
            <a:r>
              <a:rPr lang="en-US" sz="1400" dirty="0">
                <a:latin typeface="Arial Narrow" panose="020B0604020202020204" pitchFamily="34" charset="0"/>
                <a:cs typeface="Arial Narrow" panose="020B0604020202020204" pitchFamily="34" charset="0"/>
              </a:rPr>
              <a:t>Pharmacy, Nursing, Social work, Certified Diabetes Care and Education Specialist (CDCES)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a:t>
            </a:r>
          </a:p>
          <a:p>
            <a:endParaRPr lang="en-US" sz="1400" b="1"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The interprofessional team. Pharmacists, dietitian, CDCES can review the disease and its potential complications with patient and family. Discussing that goals and need for advance care planning.</a:t>
            </a: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1071779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computer, using&#10;&#10;Description automatically generated">
            <a:extLst>
              <a:ext uri="{FF2B5EF4-FFF2-40B4-BE49-F238E27FC236}">
                <a16:creationId xmlns:a16="http://schemas.microsoft.com/office/drawing/2014/main" id="{7B033C6E-4884-673D-BA02-5A88BC9611AA}"/>
              </a:ext>
            </a:extLst>
          </p:cNvPr>
          <p:cNvPicPr>
            <a:picLocks noChangeAspect="1"/>
          </p:cNvPicPr>
          <p:nvPr/>
        </p:nvPicPr>
        <p:blipFill>
          <a:blip r:embed="rId2"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sp>
        <p:nvSpPr>
          <p:cNvPr id="7" name="TextBox 6">
            <a:extLst>
              <a:ext uri="{FF2B5EF4-FFF2-40B4-BE49-F238E27FC236}">
                <a16:creationId xmlns:a16="http://schemas.microsoft.com/office/drawing/2014/main" id="{E2E6FCF1-3428-2D46-B844-E7BBC7E0ED25}"/>
              </a:ext>
            </a:extLst>
          </p:cNvPr>
          <p:cNvSpPr txBox="1"/>
          <p:nvPr/>
        </p:nvSpPr>
        <p:spPr>
          <a:xfrm>
            <a:off x="247511" y="1049299"/>
            <a:ext cx="6000889" cy="321203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How will you approach utilizing a team approach to providing care?</a:t>
            </a: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 </a:t>
            </a: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Are there any integrative, traditional, or complementary therapies that will help the patient at this stage or later?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429024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2D0B7-EFA5-6B4B-B706-ECE0D4F78656}"/>
              </a:ext>
            </a:extLst>
          </p:cNvPr>
          <p:cNvSpPr txBox="1"/>
          <p:nvPr/>
        </p:nvSpPr>
        <p:spPr>
          <a:xfrm>
            <a:off x="1021480" y="2832271"/>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sp>
        <p:nvSpPr>
          <p:cNvPr id="14" name="TextBox 13">
            <a:extLst>
              <a:ext uri="{FF2B5EF4-FFF2-40B4-BE49-F238E27FC236}">
                <a16:creationId xmlns:a16="http://schemas.microsoft.com/office/drawing/2014/main" id="{EEEB7CC0-28CC-E04E-BD3E-2B3AC507B50F}"/>
              </a:ext>
            </a:extLst>
          </p:cNvPr>
          <p:cNvSpPr txBox="1"/>
          <p:nvPr/>
        </p:nvSpPr>
        <p:spPr>
          <a:xfrm>
            <a:off x="972185" y="1654565"/>
            <a:ext cx="4572000" cy="307777"/>
          </a:xfrm>
          <a:prstGeom prst="rect">
            <a:avLst/>
          </a:prstGeom>
          <a:noFill/>
        </p:spPr>
        <p:txBody>
          <a:bodyPr wrap="square" rtlCol="0">
            <a:spAutoFit/>
          </a:bodyPr>
          <a:lstStyle/>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sp>
        <p:nvSpPr>
          <p:cNvPr id="25" name="TextBox 24">
            <a:extLst>
              <a:ext uri="{FF2B5EF4-FFF2-40B4-BE49-F238E27FC236}">
                <a16:creationId xmlns:a16="http://schemas.microsoft.com/office/drawing/2014/main" id="{0FDB85B0-68A4-4B5F-856B-CA9F49422ED1}"/>
              </a:ext>
            </a:extLst>
          </p:cNvPr>
          <p:cNvSpPr txBox="1"/>
          <p:nvPr/>
        </p:nvSpPr>
        <p:spPr>
          <a:xfrm>
            <a:off x="300326" y="1047750"/>
            <a:ext cx="5978836" cy="5047536"/>
          </a:xfrm>
          <a:prstGeom prst="rect">
            <a:avLst/>
          </a:prstGeom>
          <a:noFill/>
        </p:spPr>
        <p:txBody>
          <a:bodyPr wrap="square" rtlCol="0">
            <a:spAutoFit/>
          </a:bodyPr>
          <a:lstStyle/>
          <a:p>
            <a:endParaRPr lang="en-US" sz="1400" dirty="0">
              <a:latin typeface="Arial Narrow" panose="020B0604020202020204" pitchFamily="34" charset="0"/>
              <a:cs typeface="Arial Narrow" panose="020B0604020202020204" pitchFamily="34" charset="0"/>
            </a:endParaRPr>
          </a:p>
          <a:p>
            <a:pPr marL="342900" indent="-342900">
              <a:buFont typeface="+mj-lt"/>
              <a:buAutoNum type="arabicPeriod"/>
            </a:pPr>
            <a:r>
              <a:rPr lang="en-US" sz="1400" dirty="0">
                <a:latin typeface="Arial Narrow" panose="020B0604020202020204" pitchFamily="34" charset="0"/>
                <a:cs typeface="Arial Narrow" panose="020B0604020202020204" pitchFamily="34" charset="0"/>
              </a:rPr>
              <a:t>Team approach to care for children and adolescents with chronic illness (including the patient and their family)</a:t>
            </a:r>
          </a:p>
          <a:p>
            <a:pPr marL="342900" indent="-342900">
              <a:buFont typeface="+mj-lt"/>
              <a:buAutoNum type="arabicPeriod"/>
            </a:pPr>
            <a:endParaRPr lang="en-US" sz="1400" dirty="0">
              <a:latin typeface="Arial Narrow" panose="020B0604020202020204" pitchFamily="34" charset="0"/>
              <a:cs typeface="Arial Narrow" panose="020B0604020202020204" pitchFamily="34" charset="0"/>
            </a:endParaRPr>
          </a:p>
          <a:p>
            <a:pPr marL="342900" indent="-342900">
              <a:buFont typeface="+mj-lt"/>
              <a:buAutoNum type="arabicPeriod"/>
            </a:pPr>
            <a:r>
              <a:rPr lang="en-US" sz="1400" dirty="0">
                <a:latin typeface="Arial Narrow" panose="020B0604020202020204" pitchFamily="34" charset="0"/>
                <a:cs typeface="Arial Narrow" panose="020B0604020202020204" pitchFamily="34" charset="0"/>
              </a:rPr>
              <a:t> Understanding access to health care for non-English speaking </a:t>
            </a:r>
          </a:p>
          <a:p>
            <a:pPr marL="342900" indent="-342900">
              <a:buFont typeface="+mj-lt"/>
              <a:buAutoNum type="arabicPeriod"/>
            </a:pPr>
            <a:endParaRPr lang="en-US" sz="1400" dirty="0">
              <a:latin typeface="Arial Narrow" panose="020B0604020202020204" pitchFamily="34" charset="0"/>
              <a:cs typeface="Arial Narrow" panose="020B0604020202020204" pitchFamily="34" charset="0"/>
            </a:endParaRPr>
          </a:p>
          <a:p>
            <a:pPr marL="342900" indent="-342900">
              <a:buFont typeface="+mj-lt"/>
              <a:buAutoNum type="arabicPeriod"/>
            </a:pPr>
            <a:r>
              <a:rPr lang="en-US" sz="1400" dirty="0">
                <a:latin typeface="Arial Narrow" panose="020B0604020202020204" pitchFamily="34" charset="0"/>
                <a:cs typeface="Arial Narrow" panose="020B0604020202020204" pitchFamily="34" charset="0"/>
              </a:rPr>
              <a:t>State healthcare programs for children and adolescents / Healthcare coverage in the state of Arizona/ Limitations of emergency AHCCCS</a:t>
            </a:r>
          </a:p>
          <a:p>
            <a:pPr marL="342900" indent="-342900">
              <a:buFont typeface="+mj-lt"/>
              <a:buAutoNum type="arabicPeriod"/>
            </a:pPr>
            <a:endParaRPr lang="en-US" sz="1400" dirty="0">
              <a:latin typeface="Arial Narrow" panose="020B0604020202020204" pitchFamily="34" charset="0"/>
              <a:cs typeface="Arial Narrow" panose="020B0604020202020204" pitchFamily="34" charset="0"/>
            </a:endParaRPr>
          </a:p>
          <a:p>
            <a:pPr marL="342900" indent="-342900">
              <a:buFont typeface="+mj-lt"/>
              <a:buAutoNum type="arabicPeriod"/>
            </a:pPr>
            <a:r>
              <a:rPr lang="en-US" sz="1400" dirty="0">
                <a:latin typeface="Arial Narrow" panose="020B0604020202020204" pitchFamily="34" charset="0"/>
                <a:cs typeface="Arial Narrow" panose="020B0604020202020204" pitchFamily="34" charset="0"/>
              </a:rPr>
              <a:t>Advance care planning/advance directives in children and adolescents /  Considerations in discussing those with parents / Cultural considerations in discussing advance care planning with parents</a:t>
            </a:r>
          </a:p>
          <a:p>
            <a:pPr marL="342900" indent="-342900">
              <a:buFont typeface="+mj-lt"/>
              <a:buAutoNum type="arabicPeriod"/>
            </a:pPr>
            <a:endParaRPr lang="en-US" sz="1400" dirty="0">
              <a:latin typeface="Arial Narrow" panose="020B0604020202020204" pitchFamily="34" charset="0"/>
              <a:cs typeface="Arial Narrow" panose="020B0604020202020204" pitchFamily="34" charset="0"/>
            </a:endParaRPr>
          </a:p>
          <a:p>
            <a:pPr marL="342900" indent="-342900">
              <a:buFont typeface="+mj-lt"/>
              <a:buAutoNum type="arabicPeriod"/>
            </a:pPr>
            <a:endParaRPr lang="en-US" sz="1400" dirty="0">
              <a:latin typeface="Arial Narrow" panose="020B0604020202020204" pitchFamily="34" charset="0"/>
              <a:cs typeface="Arial Narrow" panose="020B0604020202020204" pitchFamily="34" charset="0"/>
            </a:endParaRPr>
          </a:p>
          <a:p>
            <a:pPr marL="342900" indent="-342900">
              <a:buFont typeface="+mj-lt"/>
              <a:buAutoNum type="arabicPeriod"/>
            </a:pPr>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342900" indent="-342900">
              <a:buFontTx/>
              <a:buAutoNum type="arabicPeriod"/>
            </a:pPr>
            <a:endParaRPr lang="en-US" sz="1400" dirty="0">
              <a:latin typeface="Arial Narrow" panose="020B0604020202020204" pitchFamily="34" charset="0"/>
              <a:cs typeface="Arial Narrow" panose="020B0604020202020204" pitchFamily="34" charset="0"/>
            </a:endParaRPr>
          </a:p>
          <a:p>
            <a:pPr marL="342900" indent="-342900">
              <a:buAutoNum type="arabicPeriod"/>
            </a:pPr>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pic>
        <p:nvPicPr>
          <p:cNvPr id="2" name="Picture 1">
            <a:extLst>
              <a:ext uri="{FF2B5EF4-FFF2-40B4-BE49-F238E27FC236}">
                <a16:creationId xmlns:a16="http://schemas.microsoft.com/office/drawing/2014/main" id="{A9F6FBA0-016E-4871-879D-59F0266B81AA}"/>
              </a:ext>
            </a:extLst>
          </p:cNvPr>
          <p:cNvPicPr>
            <a:picLocks noChangeAspect="1"/>
          </p:cNvPicPr>
          <p:nvPr/>
        </p:nvPicPr>
        <p:blipFill>
          <a:blip r:embed="rId2"/>
          <a:stretch>
            <a:fillRect/>
          </a:stretch>
        </p:blipFill>
        <p:spPr>
          <a:xfrm>
            <a:off x="6282205" y="935596"/>
            <a:ext cx="2859272" cy="4096867"/>
          </a:xfrm>
          <a:prstGeom prst="rect">
            <a:avLst/>
          </a:prstGeom>
        </p:spPr>
      </p:pic>
    </p:spTree>
    <p:extLst>
      <p:ext uri="{BB962C8B-B14F-4D97-AF65-F5344CB8AC3E}">
        <p14:creationId xmlns:p14="http://schemas.microsoft.com/office/powerpoint/2010/main" val="217571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Can you identify any overarching bias?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Can you identify any possible assumptions one might make about this patient?</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What information about this patient might inform public policy or regulatory action?</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8" name="Group 7">
            <a:extLst>
              <a:ext uri="{FF2B5EF4-FFF2-40B4-BE49-F238E27FC236}">
                <a16:creationId xmlns:a16="http://schemas.microsoft.com/office/drawing/2014/main" id="{18D9F12B-E812-4356-A943-FC23D77E4306}"/>
              </a:ext>
            </a:extLst>
          </p:cNvPr>
          <p:cNvGrpSpPr/>
          <p:nvPr/>
        </p:nvGrpSpPr>
        <p:grpSpPr>
          <a:xfrm>
            <a:off x="986552" y="283329"/>
            <a:ext cx="7783074" cy="5321002"/>
            <a:chOff x="986552" y="283329"/>
            <a:chExt cx="7783074" cy="5321002"/>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sp>
          <p:nvSpPr>
            <p:cNvPr id="6" name="TextBox 5">
              <a:extLst>
                <a:ext uri="{FF2B5EF4-FFF2-40B4-BE49-F238E27FC236}">
                  <a16:creationId xmlns:a16="http://schemas.microsoft.com/office/drawing/2014/main" id="{A4382782-D71E-E64B-973B-A53E0035C199}"/>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gr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3288096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and end-of-life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 of 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156993" y="1056171"/>
            <a:ext cx="8382000" cy="3972049"/>
          </a:xfrm>
          <a:prstGeom prst="rect">
            <a:avLst/>
          </a:prstGeom>
          <a:noFill/>
        </p:spPr>
        <p:txBody>
          <a:bodyPr wrap="square" rtlCol="0">
            <a:spAutoFit/>
          </a:bodyPr>
          <a:lstStyle/>
          <a:p>
            <a:r>
              <a:rPr lang="en-US" sz="1400" b="1" dirty="0">
                <a:solidFill>
                  <a:srgbClr val="000000"/>
                </a:solidFill>
              </a:rPr>
              <a:t>Advance Directives Resources:</a:t>
            </a:r>
          </a:p>
          <a:p>
            <a:pPr marL="285750" indent="-285750">
              <a:lnSpc>
                <a:spcPct val="107000"/>
              </a:lnSpc>
              <a:spcAft>
                <a:spcPts val="800"/>
              </a:spcAft>
              <a:buFont typeface="Arial" panose="020B0604020202020204" pitchFamily="34" charset="0"/>
              <a:buChar char="•"/>
            </a:pPr>
            <a:r>
              <a:rPr lang="en-US" sz="1400" u="sng" dirty="0">
                <a:cs typeface="Calibri" panose="020F0502020204030204" pitchFamily="34" charset="0"/>
              </a:rPr>
              <a:t>Advance Directive information in Spanish </a:t>
            </a:r>
            <a:r>
              <a:rPr lang="en-US" sz="1400" u="sng" dirty="0">
                <a:solidFill>
                  <a:srgbClr val="0563C1"/>
                </a:solidFill>
                <a:cs typeface="Calibri" panose="020F0502020204030204" pitchFamily="34" charset="0"/>
              </a:rPr>
              <a:t>(</a:t>
            </a:r>
            <a:r>
              <a:rPr lang="en-US" sz="1400" u="sng" dirty="0">
                <a:solidFill>
                  <a:srgbClr val="0563C1"/>
                </a:solidFill>
                <a:cs typeface="Calibri" panose="020F0502020204030204" pitchFamily="34" charset="0"/>
                <a:hlinkClick r:id="rId2">
                  <a:extLst>
                    <a:ext uri="{A12FA001-AC4F-418D-AE19-62706E023703}">
                      <ahyp:hlinkClr xmlns:ahyp="http://schemas.microsoft.com/office/drawing/2018/hyperlinkcolor" val="tx"/>
                    </a:ext>
                  </a:extLst>
                </a:hlinkClick>
              </a:rPr>
              <a:t>https://caringcommunity.org/wp-content/uploads/2012/04/ADForm_and_Instr_Span-SHD-05.pdf (Accessed 4/2/22</a:t>
            </a:r>
            <a:r>
              <a:rPr lang="en-US" sz="1400" u="sng" dirty="0">
                <a:solidFill>
                  <a:srgbClr val="0563C1"/>
                </a:solidFill>
                <a:cs typeface="Calibri" panose="020F0502020204030204" pitchFamily="34" charset="0"/>
              </a:rPr>
              <a:t>)</a:t>
            </a:r>
          </a:p>
          <a:p>
            <a:pPr marL="285750" indent="-285750">
              <a:lnSpc>
                <a:spcPct val="107000"/>
              </a:lnSpc>
              <a:spcAft>
                <a:spcPts val="800"/>
              </a:spcAft>
              <a:buFont typeface="Arial" panose="020B0604020202020204" pitchFamily="34" charset="0"/>
              <a:buChar char="•"/>
            </a:pPr>
            <a:r>
              <a:rPr lang="en-US" sz="1400" u="sng" dirty="0">
                <a:cs typeface="Calibri" panose="020F0502020204030204" pitchFamily="34" charset="0"/>
              </a:rPr>
              <a:t>Advance directive is a legal document but is not available for those &lt;18 years old</a:t>
            </a:r>
            <a:r>
              <a:rPr lang="en-US" i="1" dirty="0"/>
              <a:t>. </a:t>
            </a:r>
            <a:r>
              <a:rPr lang="en-US" sz="1400" u="sng" dirty="0">
                <a:solidFill>
                  <a:srgbClr val="0563C1"/>
                </a:solidFill>
                <a:cs typeface="Calibri" panose="020F0502020204030204" pitchFamily="34" charset="0"/>
              </a:rPr>
              <a:t>https://</a:t>
            </a:r>
            <a:r>
              <a:rPr lang="en-US" sz="1400" u="sng" dirty="0" err="1">
                <a:solidFill>
                  <a:srgbClr val="0563C1"/>
                </a:solidFill>
                <a:cs typeface="Calibri" panose="020F0502020204030204" pitchFamily="34" charset="0"/>
              </a:rPr>
              <a:t>complexchild.org</a:t>
            </a:r>
            <a:r>
              <a:rPr lang="en-US" sz="1400" u="sng" dirty="0">
                <a:solidFill>
                  <a:srgbClr val="0563C1"/>
                </a:solidFill>
                <a:cs typeface="Calibri" panose="020F0502020204030204" pitchFamily="34" charset="0"/>
              </a:rPr>
              <a:t>/articles/2013-articles/</a:t>
            </a:r>
            <a:r>
              <a:rPr lang="en-US" sz="1400" u="sng" dirty="0" err="1">
                <a:solidFill>
                  <a:srgbClr val="0563C1"/>
                </a:solidFill>
                <a:cs typeface="Calibri" panose="020F0502020204030204" pitchFamily="34" charset="0"/>
              </a:rPr>
              <a:t>september</a:t>
            </a:r>
            <a:r>
              <a:rPr lang="en-US" sz="1400" u="sng" dirty="0">
                <a:solidFill>
                  <a:srgbClr val="0563C1"/>
                </a:solidFill>
                <a:cs typeface="Calibri" panose="020F0502020204030204" pitchFamily="34" charset="0"/>
              </a:rPr>
              <a:t>/</a:t>
            </a:r>
            <a:r>
              <a:rPr lang="en-US" sz="1400" u="sng" dirty="0" err="1">
                <a:solidFill>
                  <a:srgbClr val="0563C1"/>
                </a:solidFill>
                <a:cs typeface="Calibri" panose="020F0502020204030204" pitchFamily="34" charset="0"/>
              </a:rPr>
              <a:t>dnr</a:t>
            </a:r>
            <a:r>
              <a:rPr lang="en-US" sz="1400" u="sng" dirty="0">
                <a:solidFill>
                  <a:srgbClr val="0563C1"/>
                </a:solidFill>
                <a:cs typeface="Calibri" panose="020F0502020204030204" pitchFamily="34" charset="0"/>
              </a:rPr>
              <a:t>-advance-planning/ (Accessed 4.2.2022)</a:t>
            </a:r>
            <a:endParaRPr lang="en-US" dirty="0"/>
          </a:p>
          <a:p>
            <a:pPr marL="285750" indent="-285750">
              <a:buFont typeface="Arial" panose="020B0604020202020204" pitchFamily="34" charset="0"/>
              <a:buChar char="•"/>
            </a:pPr>
            <a:r>
              <a:rPr lang="en-US" sz="1400" u="sng" dirty="0">
                <a:cs typeface="Calibri" panose="020F0502020204030204" pitchFamily="34" charset="0"/>
              </a:rPr>
              <a:t>Issues with basic Do Not Resuscitate (DNR) or Do Not Intubate (DNI) for children with complex health issues </a:t>
            </a:r>
          </a:p>
          <a:p>
            <a:pPr marL="285750" indent="-285750">
              <a:lnSpc>
                <a:spcPct val="107000"/>
              </a:lnSpc>
              <a:spcAft>
                <a:spcPts val="800"/>
              </a:spcAft>
              <a:buFont typeface="Arial" panose="020B0604020202020204" pitchFamily="34" charset="0"/>
              <a:buChar char="•"/>
            </a:pPr>
            <a:r>
              <a:rPr lang="en-US" sz="1400" u="sng" dirty="0">
                <a:solidFill>
                  <a:srgbClr val="0563C1"/>
                </a:solidFill>
                <a:cs typeface="Calibri" panose="020F0502020204030204" pitchFamily="34" charset="0"/>
              </a:rPr>
              <a:t>https://</a:t>
            </a:r>
            <a:r>
              <a:rPr lang="en-US" sz="1400" u="sng" dirty="0" err="1">
                <a:solidFill>
                  <a:srgbClr val="0563C1"/>
                </a:solidFill>
                <a:cs typeface="Calibri" panose="020F0502020204030204" pitchFamily="34" charset="0"/>
              </a:rPr>
              <a:t>complexchild.org</a:t>
            </a:r>
            <a:r>
              <a:rPr lang="en-US" sz="1400" u="sng" dirty="0">
                <a:solidFill>
                  <a:srgbClr val="0563C1"/>
                </a:solidFill>
                <a:cs typeface="Calibri" panose="020F0502020204030204" pitchFamily="34" charset="0"/>
              </a:rPr>
              <a:t>/articles/2013-articles/</a:t>
            </a:r>
            <a:r>
              <a:rPr lang="en-US" sz="1400" u="sng" dirty="0" err="1">
                <a:solidFill>
                  <a:srgbClr val="0563C1"/>
                </a:solidFill>
                <a:cs typeface="Calibri" panose="020F0502020204030204" pitchFamily="34" charset="0"/>
              </a:rPr>
              <a:t>september</a:t>
            </a:r>
            <a:r>
              <a:rPr lang="en-US" sz="1400" u="sng" dirty="0">
                <a:solidFill>
                  <a:srgbClr val="0563C1"/>
                </a:solidFill>
                <a:cs typeface="Calibri" panose="020F0502020204030204" pitchFamily="34" charset="0"/>
              </a:rPr>
              <a:t>/</a:t>
            </a:r>
            <a:r>
              <a:rPr lang="en-US" sz="1400" u="sng" dirty="0" err="1">
                <a:solidFill>
                  <a:srgbClr val="0563C1"/>
                </a:solidFill>
                <a:cs typeface="Calibri" panose="020F0502020204030204" pitchFamily="34" charset="0"/>
              </a:rPr>
              <a:t>dnr</a:t>
            </a:r>
            <a:r>
              <a:rPr lang="en-US" sz="1400" u="sng" dirty="0">
                <a:solidFill>
                  <a:srgbClr val="0563C1"/>
                </a:solidFill>
                <a:cs typeface="Calibri" panose="020F0502020204030204" pitchFamily="34" charset="0"/>
              </a:rPr>
              <a:t>-advance-planning/ (Accessed 4.2.2022)</a:t>
            </a:r>
          </a:p>
          <a:p>
            <a:pPr>
              <a:lnSpc>
                <a:spcPct val="107000"/>
              </a:lnSpc>
              <a:spcAft>
                <a:spcPts val="800"/>
              </a:spcAft>
            </a:pPr>
            <a:endParaRPr lang="en-US" sz="1400" u="sng" dirty="0">
              <a:solidFill>
                <a:srgbClr val="0563C1"/>
              </a:solidFill>
              <a:cs typeface="Calibri" panose="020F0502020204030204" pitchFamily="34" charset="0"/>
            </a:endParaRPr>
          </a:p>
          <a:p>
            <a:pPr>
              <a:lnSpc>
                <a:spcPct val="107000"/>
              </a:lnSpc>
              <a:spcAft>
                <a:spcPts val="800"/>
              </a:spcAft>
            </a:pPr>
            <a:r>
              <a:rPr lang="en-US" sz="1400" b="1" dirty="0">
                <a:solidFill>
                  <a:srgbClr val="000000"/>
                </a:solidFill>
              </a:rPr>
              <a:t>Diabetes Related Resources:</a:t>
            </a:r>
          </a:p>
          <a:p>
            <a:pPr marL="285750" indent="-285750">
              <a:buFont typeface="Arial" panose="020B0604020202020204" pitchFamily="34" charset="0"/>
              <a:buChar char="•"/>
            </a:pPr>
            <a:r>
              <a:rPr lang="en-US" sz="1400" u="sng" dirty="0">
                <a:cs typeface="Calibri" panose="020F0502020204030204" pitchFamily="34" charset="0"/>
              </a:rPr>
              <a:t>Patient resources via American Diabetes Association (ADA) regarding health insurance protection and more. </a:t>
            </a:r>
            <a:r>
              <a:rPr lang="en-US" sz="1400" u="sng" dirty="0">
                <a:solidFill>
                  <a:srgbClr val="0563C1"/>
                </a:solidFill>
                <a:cs typeface="Calibri" panose="020F0502020204030204" pitchFamily="34" charset="0"/>
                <a:hlinkClick r:id="rId3">
                  <a:extLst>
                    <a:ext uri="{A12FA001-AC4F-418D-AE19-62706E023703}">
                      <ahyp:hlinkClr xmlns:ahyp="http://schemas.microsoft.com/office/drawing/2018/hyperlinkcolor" val="tx"/>
                    </a:ext>
                  </a:extLst>
                </a:hlinkClick>
              </a:rPr>
              <a:t>http://main.diabetes.org/dorg/PDFs/Advocacy/Health_Insurance_Protections_Final.pdf</a:t>
            </a:r>
            <a:r>
              <a:rPr lang="en-US" sz="1400" u="sng" dirty="0">
                <a:solidFill>
                  <a:srgbClr val="0563C1"/>
                </a:solidFill>
                <a:cs typeface="Calibri" panose="020F0502020204030204" pitchFamily="34" charset="0"/>
              </a:rPr>
              <a:t> (</a:t>
            </a:r>
            <a:r>
              <a:rPr lang="en-US" sz="1400" u="sng" dirty="0" err="1">
                <a:solidFill>
                  <a:srgbClr val="0563C1"/>
                </a:solidFill>
                <a:cs typeface="Calibri" panose="020F0502020204030204" pitchFamily="34" charset="0"/>
              </a:rPr>
              <a:t>Accesssed</a:t>
            </a:r>
            <a:r>
              <a:rPr lang="en-US" sz="1400" u="sng">
                <a:solidFill>
                  <a:srgbClr val="0563C1"/>
                </a:solidFill>
                <a:cs typeface="Calibri" panose="020F0502020204030204" pitchFamily="34" charset="0"/>
              </a:rPr>
              <a:t> 4.2.2022)</a:t>
            </a:r>
            <a:endParaRPr lang="en-US" sz="1400" u="sng" dirty="0">
              <a:solidFill>
                <a:srgbClr val="0563C1"/>
              </a:solidFill>
              <a:cs typeface="Calibri" panose="020F0502020204030204" pitchFamily="34" charset="0"/>
            </a:endParaRPr>
          </a:p>
          <a:p>
            <a:pPr marL="285750" indent="-285750">
              <a:buFont typeface="Arial" panose="020B0604020202020204" pitchFamily="34" charset="0"/>
              <a:buChar char="•"/>
            </a:pPr>
            <a:r>
              <a:rPr lang="en-US" sz="1400" u="sng" dirty="0">
                <a:cs typeface="Calibri" panose="020F0502020204030204" pitchFamily="34" charset="0"/>
              </a:rPr>
              <a:t>Diabetes Educational Patient Handouts</a:t>
            </a:r>
            <a:r>
              <a:rPr lang="en-US" sz="1400" i="1" u="sng" dirty="0">
                <a:solidFill>
                  <a:srgbClr val="0563C1"/>
                </a:solidFill>
                <a:cs typeface="Calibri" panose="020F0502020204030204" pitchFamily="34" charset="0"/>
              </a:rPr>
              <a:t>. </a:t>
            </a:r>
            <a:r>
              <a:rPr lang="en-US" sz="1400" u="sng" dirty="0" err="1">
                <a:solidFill>
                  <a:srgbClr val="0563C1"/>
                </a:solidFill>
                <a:cs typeface="Calibri" panose="020F0502020204030204" pitchFamily="34" charset="0"/>
              </a:rPr>
              <a:t>learningaboutdiabetes.org</a:t>
            </a:r>
            <a:r>
              <a:rPr lang="en-US" sz="1400" u="sng" dirty="0">
                <a:solidFill>
                  <a:srgbClr val="0563C1"/>
                </a:solidFill>
                <a:cs typeface="Calibri" panose="020F0502020204030204" pitchFamily="34" charset="0"/>
              </a:rPr>
              <a:t> for patient handouts.</a:t>
            </a:r>
          </a:p>
          <a:p>
            <a:pPr>
              <a:lnSpc>
                <a:spcPct val="107000"/>
              </a:lnSpc>
              <a:spcAft>
                <a:spcPts val="800"/>
              </a:spcAft>
            </a:pPr>
            <a:endParaRPr lang="en-US" sz="1400" u="sng" dirty="0">
              <a:solidFill>
                <a:srgbClr val="0563C1"/>
              </a:solidFill>
              <a:cs typeface="Calibri" panose="020F0502020204030204" pitchFamily="34" charset="0"/>
            </a:endParaRPr>
          </a:p>
          <a:p>
            <a:endParaRPr lang="en-US" dirty="0"/>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Tree>
    <p:extLst>
      <p:ext uri="{BB962C8B-B14F-4D97-AF65-F5344CB8AC3E}">
        <p14:creationId xmlns:p14="http://schemas.microsoft.com/office/powerpoint/2010/main" val="1305054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E9F66D6-2427-254D-33A9-8B5A44FE7C37}"/>
              </a:ext>
            </a:extLst>
          </p:cNvPr>
          <p:cNvGrpSpPr/>
          <p:nvPr/>
        </p:nvGrpSpPr>
        <p:grpSpPr>
          <a:xfrm>
            <a:off x="3074801" y="965697"/>
            <a:ext cx="6002524" cy="3767908"/>
            <a:chOff x="3352800" y="935671"/>
            <a:chExt cx="6002524" cy="3767908"/>
          </a:xfrm>
        </p:grpSpPr>
        <p:pic>
          <p:nvPicPr>
            <p:cNvPr id="12" name="Picture 11" descr="A computer with a blank screen&#10;&#10;Description automatically generated with medium confidence">
              <a:extLst>
                <a:ext uri="{FF2B5EF4-FFF2-40B4-BE49-F238E27FC236}">
                  <a16:creationId xmlns:a16="http://schemas.microsoft.com/office/drawing/2014/main" id="{9005254A-7BE8-B024-219F-4D0F4E9175E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6" name="Picture 5" descr="Graphical user interface, website&#10;&#10;Description automatically generated">
              <a:extLst>
                <a:ext uri="{FF2B5EF4-FFF2-40B4-BE49-F238E27FC236}">
                  <a16:creationId xmlns:a16="http://schemas.microsoft.com/office/drawing/2014/main" id="{21884CFD-30A8-CC37-1C83-5135CC02B015}"/>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17" name="object 7">
            <a:extLst>
              <a:ext uri="{FF2B5EF4-FFF2-40B4-BE49-F238E27FC236}">
                <a16:creationId xmlns:a16="http://schemas.microsoft.com/office/drawing/2014/main" id="{FED47A9C-A20C-EE40-B988-7E1053885A3D}"/>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21" name="object 3">
            <a:extLst>
              <a:ext uri="{FF2B5EF4-FFF2-40B4-BE49-F238E27FC236}">
                <a16:creationId xmlns:a16="http://schemas.microsoft.com/office/drawing/2014/main" id="{95B4B6AF-D53B-7442-BD20-FC60B6B45E63}"/>
              </a:ext>
            </a:extLst>
          </p:cNvPr>
          <p:cNvGrpSpPr/>
          <p:nvPr/>
        </p:nvGrpSpPr>
        <p:grpSpPr>
          <a:xfrm>
            <a:off x="-5" y="0"/>
            <a:ext cx="9144000" cy="935990"/>
            <a:chOff x="-5" y="3425808"/>
            <a:chExt cx="9144000" cy="935990"/>
          </a:xfrm>
        </p:grpSpPr>
        <p:sp>
          <p:nvSpPr>
            <p:cNvPr id="22" name="object 4">
              <a:extLst>
                <a:ext uri="{FF2B5EF4-FFF2-40B4-BE49-F238E27FC236}">
                  <a16:creationId xmlns:a16="http://schemas.microsoft.com/office/drawing/2014/main" id="{128359EF-05BE-E34B-9E25-6CE342B0D4DD}"/>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23" name="object 5">
              <a:extLst>
                <a:ext uri="{FF2B5EF4-FFF2-40B4-BE49-F238E27FC236}">
                  <a16:creationId xmlns:a16="http://schemas.microsoft.com/office/drawing/2014/main" id="{C4E286AC-D124-3348-B516-3DD19143B753}"/>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a:p>
          </p:txBody>
        </p:sp>
        <p:sp>
          <p:nvSpPr>
            <p:cNvPr id="24" name="object 6">
              <a:extLst>
                <a:ext uri="{FF2B5EF4-FFF2-40B4-BE49-F238E27FC236}">
                  <a16:creationId xmlns:a16="http://schemas.microsoft.com/office/drawing/2014/main" id="{6824062B-4BFD-7343-BEAF-6F8B68C06CD9}"/>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a:p>
          </p:txBody>
        </p:sp>
        <p:sp>
          <p:nvSpPr>
            <p:cNvPr id="25" name="object 7">
              <a:extLst>
                <a:ext uri="{FF2B5EF4-FFF2-40B4-BE49-F238E27FC236}">
                  <a16:creationId xmlns:a16="http://schemas.microsoft.com/office/drawing/2014/main" id="{25EAAAD4-F306-804E-98F9-99FDE7DDBD8B}"/>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a:p>
          </p:txBody>
        </p:sp>
        <p:sp>
          <p:nvSpPr>
            <p:cNvPr id="26" name="object 8">
              <a:extLst>
                <a:ext uri="{FF2B5EF4-FFF2-40B4-BE49-F238E27FC236}">
                  <a16:creationId xmlns:a16="http://schemas.microsoft.com/office/drawing/2014/main" id="{8045B8B8-904E-594B-A3B4-15EC38ADBADB}"/>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a:p>
          </p:txBody>
        </p:sp>
      </p:grpSp>
      <p:sp>
        <p:nvSpPr>
          <p:cNvPr id="28" name="Title 10">
            <a:extLst>
              <a:ext uri="{FF2B5EF4-FFF2-40B4-BE49-F238E27FC236}">
                <a16:creationId xmlns:a16="http://schemas.microsoft.com/office/drawing/2014/main" id="{7D486CAB-D207-4047-8BDD-35C17CA7200B}"/>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29" name="Title 10">
            <a:extLst>
              <a:ext uri="{FF2B5EF4-FFF2-40B4-BE49-F238E27FC236}">
                <a16:creationId xmlns:a16="http://schemas.microsoft.com/office/drawing/2014/main" id="{34717DF2-4687-3440-A572-20C6AC2640C4}"/>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30" name="object 14">
            <a:extLst>
              <a:ext uri="{FF2B5EF4-FFF2-40B4-BE49-F238E27FC236}">
                <a16:creationId xmlns:a16="http://schemas.microsoft.com/office/drawing/2014/main" id="{CFFE958E-80B0-014C-B13E-B636A5A374C5}"/>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599" y="232242"/>
            <a:ext cx="3040831" cy="450850"/>
          </a:xfrm>
          <a:prstGeom prst="rect">
            <a:avLst/>
          </a:prstGeom>
        </p:spPr>
      </p:pic>
      <p:sp>
        <p:nvSpPr>
          <p:cNvPr id="14" name="object 9">
            <a:extLst>
              <a:ext uri="{FF2B5EF4-FFF2-40B4-BE49-F238E27FC236}">
                <a16:creationId xmlns:a16="http://schemas.microsoft.com/office/drawing/2014/main" id="{A656FCBE-6E3E-2C67-08B2-0728CCA35E64}"/>
              </a:ext>
            </a:extLst>
          </p:cNvPr>
          <p:cNvSpPr txBox="1"/>
          <p:nvPr/>
        </p:nvSpPr>
        <p:spPr>
          <a:xfrm>
            <a:off x="66675" y="2792958"/>
            <a:ext cx="4376855"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dirty="0">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rson, indoor, computer&#10;&#10;Description automatically generated">
            <a:extLst>
              <a:ext uri="{FF2B5EF4-FFF2-40B4-BE49-F238E27FC236}">
                <a16:creationId xmlns:a16="http://schemas.microsoft.com/office/drawing/2014/main" id="{8757E489-43F6-1387-D6A9-62B7F46A7C20}"/>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17663"/>
            <a:ext cx="2743200" cy="4114800"/>
          </a:xfrm>
          <a:prstGeom prst="rect">
            <a:avLst/>
          </a:prstGeom>
        </p:spPr>
      </p:pic>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
        <p:nvSpPr>
          <p:cNvPr id="12" name="TextBox 11">
            <a:extLst>
              <a:ext uri="{FF2B5EF4-FFF2-40B4-BE49-F238E27FC236}">
                <a16:creationId xmlns:a16="http://schemas.microsoft.com/office/drawing/2014/main" id="{6B15AEF1-DF42-424C-B09C-EC58CAA7CBC7}"/>
              </a:ext>
            </a:extLst>
          </p:cNvPr>
          <p:cNvSpPr txBox="1"/>
          <p:nvPr/>
        </p:nvSpPr>
        <p:spPr>
          <a:xfrm>
            <a:off x="377634" y="1266603"/>
            <a:ext cx="5489765" cy="1815882"/>
          </a:xfrm>
          <a:prstGeom prst="rect">
            <a:avLst/>
          </a:prstGeom>
          <a:noFill/>
        </p:spPr>
        <p:txBody>
          <a:bodyPr wrap="square" rtlCol="0">
            <a:spAutoFit/>
          </a:bodyPr>
          <a:lstStyle/>
          <a:p>
            <a:r>
              <a:rPr lang="en-US" sz="1600" dirty="0">
                <a:latin typeface="Arial Narrow" panose="020B0604020202020204" pitchFamily="34" charset="0"/>
              </a:rPr>
              <a:t>1. Communication with cultural awareness and humility  </a:t>
            </a:r>
          </a:p>
          <a:p>
            <a:endParaRPr lang="en-US" sz="1600" dirty="0">
              <a:latin typeface="Arial Narrow" panose="020B0604020202020204" pitchFamily="34" charset="0"/>
            </a:endParaRPr>
          </a:p>
          <a:p>
            <a:r>
              <a:rPr lang="en-US" sz="1600" dirty="0">
                <a:latin typeface="Arial Narrow" panose="020B0604020202020204" pitchFamily="34" charset="0"/>
              </a:rPr>
              <a:t>2. Communicating with a pediatric patient and their family with regards to their care. Engaging family in the care. </a:t>
            </a:r>
          </a:p>
          <a:p>
            <a:endParaRPr lang="en-US" sz="1600" dirty="0">
              <a:latin typeface="Arial Narrow" panose="020B0604020202020204" pitchFamily="34" charset="0"/>
            </a:endParaRPr>
          </a:p>
          <a:p>
            <a:r>
              <a:rPr lang="en-US" sz="1600" dirty="0">
                <a:latin typeface="Arial Narrow" panose="020B0604020202020204" pitchFamily="34" charset="0"/>
              </a:rPr>
              <a:t>3. Difficult conversations under difficult circumstances with parents and in the setting of language barrier (using an interpreter)</a:t>
            </a:r>
          </a:p>
        </p:txBody>
      </p:sp>
    </p:spTree>
    <p:extLst>
      <p:ext uri="{BB962C8B-B14F-4D97-AF65-F5344CB8AC3E}">
        <p14:creationId xmlns:p14="http://schemas.microsoft.com/office/powerpoint/2010/main" val="181413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lose-up of people shaking hands&#10;&#10;Description automatically generated">
            <a:extLst>
              <a:ext uri="{FF2B5EF4-FFF2-40B4-BE49-F238E27FC236}">
                <a16:creationId xmlns:a16="http://schemas.microsoft.com/office/drawing/2014/main" id="{E1BB9632-B191-F052-27A7-CF4FB913AAE7}"/>
              </a:ext>
            </a:extLst>
          </p:cNvPr>
          <p:cNvPicPr>
            <a:picLocks noChangeAspect="1"/>
          </p:cNvPicPr>
          <p:nvPr/>
        </p:nvPicPr>
        <p:blipFill>
          <a:blip r:embed="rId2" cstate="print">
            <a:alphaModFix amt="24000"/>
            <a:extLst>
              <a:ext uri="{28A0092B-C50C-407E-A947-70E740481C1C}">
                <a14:useLocalDpi xmlns:a14="http://schemas.microsoft.com/office/drawing/2010/main"/>
              </a:ext>
            </a:extLst>
          </a:blip>
          <a:stretch>
            <a:fillRect/>
          </a:stretch>
        </p:blipFill>
        <p:spPr>
          <a:xfrm>
            <a:off x="1219200" y="824633"/>
            <a:ext cx="7902892" cy="4207830"/>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sp>
        <p:nvSpPr>
          <p:cNvPr id="6" name="TextBox 5">
            <a:extLst>
              <a:ext uri="{FF2B5EF4-FFF2-40B4-BE49-F238E27FC236}">
                <a16:creationId xmlns:a16="http://schemas.microsoft.com/office/drawing/2014/main" id="{F31E57EB-4039-C64F-95E4-CBE074D43483}"/>
              </a:ext>
            </a:extLst>
          </p:cNvPr>
          <p:cNvSpPr txBox="1"/>
          <p:nvPr/>
        </p:nvSpPr>
        <p:spPr>
          <a:xfrm>
            <a:off x="304800" y="1101670"/>
            <a:ext cx="5486400" cy="738664"/>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Members/Role: </a:t>
            </a:r>
          </a:p>
          <a:p>
            <a:endParaRPr lang="en-US" sz="1400" u="sng" spc="100" dirty="0">
              <a:latin typeface="Arial Narrow" panose="020B0604020202020204" pitchFamily="34" charset="0"/>
              <a:cs typeface="Arial Narrow" panose="020B0604020202020204" pitchFamily="34" charset="0"/>
            </a:endParaRPr>
          </a:p>
          <a:p>
            <a:endParaRPr lang="en-US" sz="1400" b="1" spc="100" dirty="0">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3" name="Rectangle 2">
            <a:extLst>
              <a:ext uri="{FF2B5EF4-FFF2-40B4-BE49-F238E27FC236}">
                <a16:creationId xmlns:a16="http://schemas.microsoft.com/office/drawing/2014/main" id="{AEBCFE6C-D944-444C-90BC-6615573A53C1}"/>
              </a:ext>
            </a:extLst>
          </p:cNvPr>
          <p:cNvSpPr/>
          <p:nvPr/>
        </p:nvSpPr>
        <p:spPr>
          <a:xfrm>
            <a:off x="363740" y="1581150"/>
            <a:ext cx="4572000" cy="2800767"/>
          </a:xfrm>
          <a:prstGeom prst="rect">
            <a:avLst/>
          </a:prstGeom>
        </p:spPr>
        <p:txBody>
          <a:bodyPr>
            <a:spAutoFit/>
          </a:bodyPr>
          <a:lstStyle/>
          <a:p>
            <a:pPr marL="285750" indent="-285750">
              <a:buFont typeface="Arial" panose="020B0604020202020204" pitchFamily="34" charset="0"/>
              <a:buChar char="•"/>
            </a:pPr>
            <a:r>
              <a:rPr lang="en-US" sz="1600" dirty="0">
                <a:latin typeface="Arial Narrow" panose="020B0604020202020204" pitchFamily="34" charset="0"/>
              </a:rPr>
              <a:t>Urgent Care and ICU physician</a:t>
            </a:r>
          </a:p>
          <a:p>
            <a:pPr marL="285750" indent="-285750">
              <a:buFont typeface="Arial" panose="020B0604020202020204" pitchFamily="34" charset="0"/>
              <a:buChar char="•"/>
            </a:pPr>
            <a:r>
              <a:rPr lang="en-US" sz="1600" dirty="0">
                <a:latin typeface="Arial Narrow" panose="020B0604020202020204" pitchFamily="34" charset="0"/>
              </a:rPr>
              <a:t>Endocrinologist</a:t>
            </a:r>
          </a:p>
          <a:p>
            <a:pPr marL="285750" indent="-285750">
              <a:buFont typeface="Arial" panose="020B0604020202020204" pitchFamily="34" charset="0"/>
              <a:buChar char="•"/>
            </a:pPr>
            <a:r>
              <a:rPr lang="en-US" sz="1600" dirty="0">
                <a:latin typeface="Arial Narrow" panose="020B0604020202020204" pitchFamily="34" charset="0"/>
              </a:rPr>
              <a:t>Pharmacist </a:t>
            </a:r>
          </a:p>
          <a:p>
            <a:pPr marL="285750" indent="-285750">
              <a:buFont typeface="Arial" panose="020B0604020202020204" pitchFamily="34" charset="0"/>
              <a:buChar char="•"/>
            </a:pPr>
            <a:r>
              <a:rPr lang="en-US" sz="1600" dirty="0">
                <a:latin typeface="Arial Narrow" panose="020B0604020202020204" pitchFamily="34" charset="0"/>
              </a:rPr>
              <a:t>Pediatrician</a:t>
            </a:r>
          </a:p>
          <a:p>
            <a:pPr marL="285750" indent="-285750">
              <a:buFont typeface="Arial" panose="020B0604020202020204" pitchFamily="34" charset="0"/>
              <a:buChar char="•"/>
            </a:pPr>
            <a:r>
              <a:rPr lang="en-US" sz="1600" dirty="0">
                <a:latin typeface="Arial Narrow" panose="020B0604020202020204" pitchFamily="34" charset="0"/>
              </a:rPr>
              <a:t>Nurse</a:t>
            </a:r>
          </a:p>
          <a:p>
            <a:pPr marL="285750" indent="-285750">
              <a:buFont typeface="Arial" panose="020B0604020202020204" pitchFamily="34" charset="0"/>
              <a:buChar char="•"/>
            </a:pPr>
            <a:r>
              <a:rPr lang="en-US" sz="1600" dirty="0">
                <a:latin typeface="Arial Narrow" panose="020B0604020202020204" pitchFamily="34" charset="0"/>
              </a:rPr>
              <a:t>Dietitian</a:t>
            </a:r>
          </a:p>
          <a:p>
            <a:pPr marL="285750" indent="-285750">
              <a:buFont typeface="Arial" panose="020B0604020202020204" pitchFamily="34" charset="0"/>
              <a:buChar char="•"/>
            </a:pPr>
            <a:r>
              <a:rPr lang="en-US" sz="1600" dirty="0">
                <a:latin typeface="Arial Narrow" panose="020B0604020202020204" pitchFamily="34" charset="0"/>
              </a:rPr>
              <a:t>Certified Diabetes Care and Education Specialists</a:t>
            </a:r>
          </a:p>
          <a:p>
            <a:pPr marL="285750" indent="-285750">
              <a:buFont typeface="Arial" panose="020B0604020202020204" pitchFamily="34" charset="0"/>
              <a:buChar char="•"/>
            </a:pPr>
            <a:r>
              <a:rPr lang="en-US" sz="1600" dirty="0">
                <a:latin typeface="Arial Narrow" panose="020B0604020202020204" pitchFamily="34" charset="0"/>
              </a:rPr>
              <a:t>Social worker</a:t>
            </a:r>
          </a:p>
          <a:p>
            <a:pPr marL="285750" indent="-285750">
              <a:buFont typeface="Arial" panose="020B0604020202020204" pitchFamily="34" charset="0"/>
              <a:buChar char="•"/>
            </a:pPr>
            <a:r>
              <a:rPr lang="en-US" sz="1600" dirty="0">
                <a:latin typeface="Arial Narrow" panose="020B0604020202020204" pitchFamily="34" charset="0"/>
              </a:rPr>
              <a:t>Public health specialist</a:t>
            </a:r>
          </a:p>
          <a:p>
            <a:pPr marL="285750" indent="-285750">
              <a:buFont typeface="Arial" panose="020B0604020202020204" pitchFamily="34" charset="0"/>
              <a:buChar char="•"/>
            </a:pPr>
            <a:r>
              <a:rPr lang="en-US" sz="1600" dirty="0">
                <a:latin typeface="Arial Narrow" panose="020B0604020202020204" pitchFamily="34" charset="0"/>
              </a:rPr>
              <a:t>Patient</a:t>
            </a:r>
          </a:p>
          <a:p>
            <a:pPr marL="285750" indent="-285750">
              <a:buFont typeface="Arial" panose="020B0604020202020204" pitchFamily="34" charset="0"/>
              <a:buChar char="•"/>
            </a:pPr>
            <a:r>
              <a:rPr lang="en-US" sz="1600" dirty="0">
                <a:latin typeface="Arial Narrow" panose="020B0604020202020204" pitchFamily="34" charset="0"/>
              </a:rPr>
              <a:t>Family</a:t>
            </a:r>
          </a:p>
        </p:txBody>
      </p:sp>
    </p:spTree>
    <p:extLst>
      <p:ext uri="{BB962C8B-B14F-4D97-AF65-F5344CB8AC3E}">
        <p14:creationId xmlns:p14="http://schemas.microsoft.com/office/powerpoint/2010/main" val="27677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1711" y="1018728"/>
            <a:ext cx="8513048" cy="3323987"/>
          </a:xfrm>
          <a:prstGeom prst="rect">
            <a:avLst/>
          </a:prstGeom>
          <a:noFill/>
        </p:spPr>
        <p:txBody>
          <a:bodyPr wrap="square" rtlCol="0">
            <a:spAutoFit/>
          </a:bodyPr>
          <a:lstStyle/>
          <a:p>
            <a:pPr algn="ctr"/>
            <a:r>
              <a:rPr lang="en-US" sz="1400" i="1" dirty="0">
                <a:solidFill>
                  <a:schemeClr val="bg1">
                    <a:lumMod val="65000"/>
                  </a:schemeClr>
                </a:solidFill>
                <a:latin typeface="Arial Narrow" panose="020B0604020202020204" pitchFamily="34" charset="0"/>
                <a:cs typeface="Arial Narrow" panose="020B0604020202020204" pitchFamily="34" charset="0"/>
              </a:rPr>
              <a:t>*NOTE: This case has two encounters</a:t>
            </a:r>
          </a:p>
          <a:p>
            <a:pPr algn="ctr"/>
            <a:endParaRPr lang="en-US" sz="1400" i="1" dirty="0">
              <a:solidFill>
                <a:schemeClr val="bg1">
                  <a:lumMod val="65000"/>
                </a:schemeClr>
              </a:solidFill>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Setting of Encounter #1</a:t>
            </a:r>
            <a:r>
              <a:rPr lang="en-US" sz="1400" dirty="0">
                <a:latin typeface="Arial Narrow" panose="020B0604020202020204" pitchFamily="34" charset="0"/>
                <a:cs typeface="Arial Narrow" panose="020B0604020202020204" pitchFamily="34" charset="0"/>
              </a:rPr>
              <a:t>: </a:t>
            </a:r>
            <a:r>
              <a:rPr lang="en-US" sz="1400" dirty="0" err="1">
                <a:latin typeface="Arial Narrow" panose="020B0604020202020204" pitchFamily="34" charset="0"/>
                <a:cs typeface="Arial Narrow" panose="020B0604020202020204" pitchFamily="34" charset="0"/>
              </a:rPr>
              <a:t>Clinica</a:t>
            </a:r>
            <a:r>
              <a:rPr lang="en-US" sz="1400" dirty="0">
                <a:latin typeface="Arial Narrow" panose="020B0604020202020204" pitchFamily="34" charset="0"/>
                <a:cs typeface="Arial Narrow" panose="020B0604020202020204" pitchFamily="34" charset="0"/>
              </a:rPr>
              <a:t> Amistad</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of Encounter #1:</a:t>
            </a:r>
            <a:r>
              <a:rPr lang="en-US" sz="1400" dirty="0">
                <a:latin typeface="Arial Narrow" panose="020B0604020202020204" pitchFamily="34" charset="0"/>
                <a:cs typeface="Arial Narrow" panose="020B0604020202020204" pitchFamily="34" charset="0"/>
              </a:rPr>
              <a:t> Parents bring their daughter to clinic for severe nausea and vomiting since yesterday, and polyuria, polydipsia, and significant unintentional weight loss over that past month.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Reason for Encounter #1:</a:t>
            </a:r>
            <a:r>
              <a:rPr lang="en-US" sz="1400" dirty="0">
                <a:latin typeface="Arial Narrow" panose="020B0604020202020204" pitchFamily="34" charset="0"/>
                <a:cs typeface="Arial Narrow" panose="020B0604020202020204" pitchFamily="34" charset="0"/>
              </a:rPr>
              <a:t> Parents are uninsured and had not done the paperwork for child to have Arizona Health Care Cost Containment System (AHCCCS) coverage. Child has been healthy and only needing immunizations or sports physicals until about a month ago when she started having increased thirst and urination. She has lost about 15 pounds over the past month. Yesterday, she started having nausea and vomiting and the parents could not stop it using home remedies. The parents want to know what is going on with their daughter and are worried about having to pay a lot for her care.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Patient is noted to have high blood glucose in high 400s and is direct admitted to the hospital with new diagnosis of diabetes. </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247650" y="1130901"/>
            <a:ext cx="8648700" cy="375487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Setting of Encounter #2</a:t>
            </a:r>
            <a:r>
              <a:rPr lang="en-US" sz="1400" dirty="0">
                <a:latin typeface="Arial Narrow" panose="020B0604020202020204" pitchFamily="34" charset="0"/>
                <a:cs typeface="Arial Narrow" panose="020B0604020202020204" pitchFamily="34" charset="0"/>
              </a:rPr>
              <a:t>: Hospital - intensive Care Unit (ICU)</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of Encounter #2:</a:t>
            </a:r>
            <a:r>
              <a:rPr lang="en-US" sz="1400" dirty="0">
                <a:latin typeface="Arial Narrow" panose="020B0604020202020204" pitchFamily="34" charset="0"/>
                <a:cs typeface="Arial Narrow" panose="020B0604020202020204" pitchFamily="34" charset="0"/>
              </a:rPr>
              <a:t> Parents and patient with hospital interprofessional care team: MDs (pediatrician-primary care team, peds endocrinology consult team (fellows, attending physicians, endocrinology team pharmacist who is also a certified diabetes care and education specialist (CDCES)), dietitian, nurse, social worker, case worker). Care for acute disease and education for management.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Reason for Encounter #2:</a:t>
            </a:r>
            <a:r>
              <a:rPr lang="en-US" sz="1400" dirty="0">
                <a:latin typeface="Arial Narrow" panose="020B0604020202020204" pitchFamily="34" charset="0"/>
                <a:cs typeface="Arial Narrow" panose="020B0604020202020204" pitchFamily="34" charset="0"/>
              </a:rPr>
              <a:t> Hospital admission. Follow up care, ruling out diabatic ketoacidosis (DKA), determining etiology of diabetes, setting up continuing care. Upon hospital admission, patient is admitted to Intensive Care Unit (ICU) for DKA versus hyperglycemic hyperosmolar syndrome (HHS) and is treated with insulin drip. Endocrinology team gets consulted and with additional lab orders determines that patient has type 1 diabetes. After resolution of DKA, patient receives additional training from endocrine team pharmacist and the dietitian for understanding the disease, need for insulin and its administration, food awareness and relation to insulin use as well as diabetes self-management.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Parents are extremely worried and sit through all the trainings using and interpreter.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extLst>
      <p:ext uri="{BB962C8B-B14F-4D97-AF65-F5344CB8AC3E}">
        <p14:creationId xmlns:p14="http://schemas.microsoft.com/office/powerpoint/2010/main" val="1273956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65310" y="1241833"/>
            <a:ext cx="8448040" cy="310854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Gender</a:t>
            </a:r>
            <a:r>
              <a:rPr lang="en-US" sz="1400" dirty="0">
                <a:latin typeface="Arial Narrow" panose="020B0604020202020204" pitchFamily="34" charset="0"/>
                <a:cs typeface="Arial Narrow" panose="020B0604020202020204" pitchFamily="34" charset="0"/>
              </a:rPr>
              <a:t>: Female</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Age</a:t>
            </a:r>
            <a:r>
              <a:rPr lang="en-US" sz="1400" dirty="0">
                <a:latin typeface="Arial Narrow" panose="020B0604020202020204" pitchFamily="34" charset="0"/>
                <a:cs typeface="Arial Narrow" panose="020B0604020202020204" pitchFamily="34" charset="0"/>
              </a:rPr>
              <a:t>: 17-years-old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a:t>
            </a:r>
            <a:r>
              <a:rPr lang="en-US" sz="1400" dirty="0">
                <a:latin typeface="Arial Narrow" panose="020B0604020202020204" pitchFamily="34" charset="0"/>
                <a:cs typeface="Arial Narrow" panose="020B0604020202020204" pitchFamily="34" charset="0"/>
              </a:rPr>
              <a:t>: Latino - Mexican American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Living Situation</a:t>
            </a:r>
            <a:r>
              <a:rPr lang="en-US" sz="1400" dirty="0">
                <a:latin typeface="Arial Narrow" panose="020B0604020202020204" pitchFamily="34" charset="0"/>
                <a:cs typeface="Arial Narrow" panose="020B0604020202020204" pitchFamily="34" charset="0"/>
              </a:rPr>
              <a:t>: Lives at home with parents and two siblings and maternal grandmother. Spanish is spoken at home, she speaks English, but parents speak mostly Spanish. She is often the interpreter for the parents.</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Patient Occupation: </a:t>
            </a:r>
            <a:r>
              <a:rPr lang="en-US" sz="1400" dirty="0">
                <a:latin typeface="Arial Narrow" panose="020B0604020202020204" pitchFamily="34" charset="0"/>
                <a:cs typeface="Arial Narrow" panose="020B0604020202020204" pitchFamily="34" charset="0"/>
              </a:rPr>
              <a:t>Junior in High School</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 Status: </a:t>
            </a:r>
            <a:r>
              <a:rPr lang="en-US" sz="1400" dirty="0">
                <a:latin typeface="Arial Narrow" panose="020B0604020202020204" pitchFamily="34" charset="0"/>
                <a:cs typeface="Arial Narrow" panose="020B0604020202020204" pitchFamily="34" charset="0"/>
              </a:rPr>
              <a:t>Eligible for the following benefits/services: Parents are don’t have insurance; their jobs do not offer insurance and they cannot afford to pay for insurance for their children. </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1994136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190500" y="957739"/>
            <a:ext cx="8763000" cy="397031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Family / Caregiver Issues</a:t>
            </a:r>
            <a:r>
              <a:rPr lang="en-US" sz="1400" dirty="0">
                <a:latin typeface="Arial Narrow" panose="020B0604020202020204" pitchFamily="34" charset="0"/>
                <a:cs typeface="Arial Narrow" panose="020B0604020202020204" pitchFamily="34" charset="0"/>
              </a:rPr>
              <a:t>: Patient lives with her parents. Family is fearful and worried that this could be a serious illness and they don’t have health insurance. Language barriers to understand health care access options. </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Economic Status: </a:t>
            </a:r>
            <a:r>
              <a:rPr lang="en-US" sz="1400" dirty="0">
                <a:latin typeface="Arial Narrow" panose="020B0604020202020204" pitchFamily="34" charset="0"/>
                <a:cs typeface="Arial Narrow" panose="020B0604020202020204" pitchFamily="34" charset="0"/>
              </a:rPr>
              <a:t>Both parents work-father in construction/mother cleaning houses. Patient goes to public school. In addition to the medical bills, they are worried about time off work. </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a:t>
            </a:r>
            <a:r>
              <a:rPr lang="en-US" sz="1400" dirty="0">
                <a:latin typeface="Arial Narrow" panose="020B0604020202020204" pitchFamily="34" charset="0"/>
                <a:cs typeface="Arial Narrow" panose="020B0604020202020204" pitchFamily="34" charset="0"/>
              </a:rPr>
              <a:t>: Low health literacy may affect home support. Financial issues can impact access to needed care in this patient with chronic illness</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 Mental Health Wellbeing</a:t>
            </a:r>
            <a:r>
              <a:rPr lang="en-US" sz="1400" dirty="0">
                <a:latin typeface="Arial Narrow" panose="020B0604020202020204" pitchFamily="34" charset="0"/>
                <a:cs typeface="Arial Narrow" panose="020B0604020202020204" pitchFamily="34" charset="0"/>
              </a:rPr>
              <a:t>: Does</a:t>
            </a:r>
            <a:r>
              <a:rPr lang="en-US" sz="1400" b="1" dirty="0">
                <a:latin typeface="Arial Narrow" panose="020B0604020202020204" pitchFamily="34" charset="0"/>
                <a:cs typeface="Arial Narrow" panose="020B0604020202020204" pitchFamily="34" charset="0"/>
              </a:rPr>
              <a:t> </a:t>
            </a:r>
            <a:r>
              <a:rPr lang="en-US" sz="1400" dirty="0">
                <a:latin typeface="Arial Narrow" panose="020B0604020202020204" pitchFamily="34" charset="0"/>
                <a:cs typeface="Arial Narrow" panose="020B0604020202020204" pitchFamily="34" charset="0"/>
              </a:rPr>
              <a:t>well at school, interested in math and science, loves soccer and track &amp; field. Maintaining contact with friends? Wants to go back to school and be with her friends and be active again.</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 Catholic but not very religious, close-knit family and involvement with extended family.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Cultural Beliefs / Perspectives</a:t>
            </a:r>
            <a:r>
              <a:rPr lang="en-US" sz="1400" dirty="0">
                <a:latin typeface="Arial Narrow" panose="020B0604020202020204" pitchFamily="34" charset="0"/>
                <a:cs typeface="Arial Narrow" panose="020B0604020202020204" pitchFamily="34" charset="0"/>
              </a:rPr>
              <a:t>:</a:t>
            </a:r>
          </a:p>
          <a:p>
            <a:r>
              <a:rPr lang="en-US" sz="1400" dirty="0">
                <a:latin typeface="Arial Narrow" panose="020B0604020202020204" pitchFamily="34" charset="0"/>
                <a:cs typeface="Arial Narrow" panose="020B0604020202020204" pitchFamily="34" charset="0"/>
              </a:rPr>
              <a:t>Parents want to go back to her pre-diagnosis life, eat, and play sports without having to give insulin or think about low and high blood sugars. Parents believe that this is the type of diabetes that the maternal grandmother has and for years she did not need insulin. </a:t>
            </a:r>
          </a:p>
          <a:p>
            <a:r>
              <a:rPr lang="en-US" sz="1400" dirty="0">
                <a:latin typeface="Arial Narrow" panose="020B0604020202020204" pitchFamily="34" charset="0"/>
                <a:cs typeface="Arial Narrow" panose="020B0604020202020204" pitchFamily="34" charset="0"/>
              </a:rPr>
              <a:t>The family is trying to figure out if their daughter can be treated with herbals instead of insulin.</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21408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083938"/>
            <a:ext cx="8343900" cy="332398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 </a:t>
            </a:r>
          </a:p>
          <a:p>
            <a:endParaRPr lang="en-US" sz="1400" b="1" dirty="0">
              <a:latin typeface="Arial Narrow" panose="020B0604020202020204" pitchFamily="34" charset="0"/>
              <a:cs typeface="Arial Narrow" panose="020B0604020202020204" pitchFamily="34" charset="0"/>
            </a:endParaRPr>
          </a:p>
          <a:p>
            <a:pPr lvl="1"/>
            <a:r>
              <a:rPr lang="en-US" sz="1400" b="1" dirty="0">
                <a:latin typeface="Arial Narrow" panose="020B0604020202020204" pitchFamily="34" charset="0"/>
                <a:cs typeface="Arial Narrow" panose="020B0604020202020204" pitchFamily="34" charset="0"/>
              </a:rPr>
              <a:t>Encounter #1</a:t>
            </a:r>
            <a:r>
              <a:rPr lang="en-US" sz="1400" dirty="0">
                <a:latin typeface="Arial Narrow" panose="020B0604020202020204" pitchFamily="34" charset="0"/>
                <a:cs typeface="Arial Narrow" panose="020B0604020202020204" pitchFamily="34" charset="0"/>
              </a:rPr>
              <a:t>: Parents are patients of </a:t>
            </a:r>
            <a:r>
              <a:rPr lang="en-US" sz="1400" dirty="0" err="1">
                <a:latin typeface="Arial Narrow" panose="020B0604020202020204" pitchFamily="34" charset="0"/>
                <a:cs typeface="Arial Narrow" panose="020B0604020202020204" pitchFamily="34" charset="0"/>
              </a:rPr>
              <a:t>Clinica</a:t>
            </a:r>
            <a:r>
              <a:rPr lang="en-US" sz="1400" dirty="0">
                <a:latin typeface="Arial Narrow" panose="020B0604020202020204" pitchFamily="34" charset="0"/>
                <a:cs typeface="Arial Narrow" panose="020B0604020202020204" pitchFamily="34" charset="0"/>
              </a:rPr>
              <a:t> Amistad and bring their daughter for acute severe nausea and vomiting  as well as significant unintentional weight loss (~15 </a:t>
            </a:r>
            <a:r>
              <a:rPr lang="en-US" sz="1400" dirty="0" err="1">
                <a:latin typeface="Arial Narrow" panose="020B0604020202020204" pitchFamily="34" charset="0"/>
                <a:cs typeface="Arial Narrow" panose="020B0604020202020204" pitchFamily="34" charset="0"/>
              </a:rPr>
              <a:t>lbs</a:t>
            </a:r>
            <a:r>
              <a:rPr lang="en-US" sz="1400" dirty="0">
                <a:latin typeface="Arial Narrow" panose="020B0604020202020204" pitchFamily="34" charset="0"/>
                <a:cs typeface="Arial Narrow" panose="020B0604020202020204" pitchFamily="34" charset="0"/>
              </a:rPr>
              <a:t>) and polydipsia and polyuria for the last month. The patient has blood glucose in high 400s and is direct admitted to the hospital. Parents were told of the new diagnosis and importance of hospital admission and follow up evaluation and care.</a:t>
            </a:r>
          </a:p>
          <a:p>
            <a:pPr lvl="1"/>
            <a:endParaRPr lang="en-US" sz="1400" dirty="0">
              <a:latin typeface="Arial Narrow" panose="020B0604020202020204" pitchFamily="34" charset="0"/>
              <a:cs typeface="Arial Narrow" panose="020B0604020202020204" pitchFamily="34" charset="0"/>
            </a:endParaRPr>
          </a:p>
          <a:p>
            <a:pPr lvl="1"/>
            <a:r>
              <a:rPr lang="en-US" sz="1400" b="1" dirty="0">
                <a:latin typeface="Arial Narrow" panose="020B0604020202020204" pitchFamily="34" charset="0"/>
                <a:cs typeface="Arial Narrow" panose="020B0604020202020204" pitchFamily="34" charset="0"/>
              </a:rPr>
              <a:t>Encounter #2: </a:t>
            </a:r>
            <a:r>
              <a:rPr lang="en-US" sz="1400" dirty="0">
                <a:latin typeface="Arial Narrow" panose="020B0604020202020204" pitchFamily="34" charset="0"/>
                <a:cs typeface="Arial Narrow" panose="020B0604020202020204" pitchFamily="34" charset="0"/>
              </a:rPr>
              <a:t>She was admitted to the hospital and was treated for DKA. Endocrine team was consulted, and diagnosis of type 1 diabetes was made. She is now receiving education on the disease (etiology, potential complications), insulin types and administration, treating hypo- and hyperglycemia from the endocrine pharmacist certified diabetes and education specialist (CDCES), and on how to determine insulin dose with relation to meals from the dietitian. </a:t>
            </a:r>
          </a:p>
          <a:p>
            <a:pPr lvl="1"/>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106219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8064</TotalTime>
  <Words>2354</Words>
  <Application>Microsoft Macintosh PowerPoint</Application>
  <PresentationFormat>On-screen Show (16:9)</PresentationFormat>
  <Paragraphs>269</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Black</vt:lpstr>
      <vt:lpstr>Arial Narrow</vt:lpstr>
      <vt:lpstr>Arial Rounded MT Bold</vt:lpstr>
      <vt:lpstr>Calibri</vt:lpstr>
      <vt:lpstr>Proxima Nova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Microsoft Office User</cp:lastModifiedBy>
  <cp:revision>76</cp:revision>
  <cp:lastPrinted>2022-06-22T17:08:54Z</cp:lastPrinted>
  <dcterms:created xsi:type="dcterms:W3CDTF">2022-02-03T17:38:39Z</dcterms:created>
  <dcterms:modified xsi:type="dcterms:W3CDTF">2022-07-20T22:51:33Z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