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omments/modernComment_111_A09F3C1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57" r:id="rId6"/>
    <p:sldId id="283" r:id="rId7"/>
    <p:sldId id="267" r:id="rId8"/>
    <p:sldId id="269" r:id="rId9"/>
    <p:sldId id="270" r:id="rId10"/>
    <p:sldId id="268" r:id="rId11"/>
    <p:sldId id="287" r:id="rId12"/>
    <p:sldId id="272" r:id="rId13"/>
    <p:sldId id="273" r:id="rId14"/>
    <p:sldId id="284" r:id="rId15"/>
    <p:sldId id="274" r:id="rId16"/>
    <p:sldId id="285" r:id="rId17"/>
    <p:sldId id="275" r:id="rId18"/>
    <p:sldId id="262" r:id="rId19"/>
    <p:sldId id="263" r:id="rId20"/>
    <p:sldId id="276" r:id="rId21"/>
    <p:sldId id="277" r:id="rId22"/>
    <p:sldId id="278" r:id="rId23"/>
    <p:sldId id="279" r:id="rId24"/>
    <p:sldId id="282" r:id="rId25"/>
    <p:sldId id="288" r:id="rId26"/>
    <p:sldId id="289" r:id="rId27"/>
    <p:sldId id="280" r:id="rId28"/>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772EAE-8EC1-74FA-9DD9-17135C890C56}" name="Chen, Zhao - (zchen)" initials="CZ(" userId="S::zchen@email.arizona.edu::6fd8081e-8fb3-4bc9-814a-97d1a77edd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rcia, Edgar - (egarcia5)" initials="GE(" lastIdx="18" clrIdx="0">
    <p:extLst>
      <p:ext uri="{19B8F6BF-5375-455C-9EA6-DF929625EA0E}">
        <p15:presenceInfo xmlns:p15="http://schemas.microsoft.com/office/powerpoint/2012/main" userId="Garcia, Edgar - (egarcia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4830"/>
  </p:normalViewPr>
  <p:slideViewPr>
    <p:cSldViewPr>
      <p:cViewPr varScale="1">
        <p:scale>
          <a:sx n="162" d="100"/>
          <a:sy n="162" d="100"/>
        </p:scale>
        <p:origin x="736" y="17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modernComment_111_A09F3C1D.xml><?xml version="1.0" encoding="utf-8"?>
<p188:cmLst xmlns:a="http://schemas.openxmlformats.org/drawingml/2006/main" xmlns:r="http://schemas.openxmlformats.org/officeDocument/2006/relationships" xmlns:p188="http://schemas.microsoft.com/office/powerpoint/2018/8/main">
  <p188:cm id="{B36A3396-8A72-4EBE-ACBB-6C521471C700}" authorId="{58772EAE-8EC1-74FA-9DD9-17135C890C56}" created="2022-07-03T03:53:37.193">
    <ac:txMkLst xmlns:ac="http://schemas.microsoft.com/office/drawing/2013/main/command">
      <pc:docMk xmlns:pc="http://schemas.microsoft.com/office/powerpoint/2013/main/command"/>
      <pc:sldMk xmlns:pc="http://schemas.microsoft.com/office/powerpoint/2013/main/command" cId="2694790173" sldId="273"/>
      <ac:spMk id="5" creationId="{E961AADA-5022-B04E-BBA2-437C941BF9D1}"/>
      <ac:txMk cp="633" len="53">
        <ac:context len="979" hash="4051876957"/>
      </ac:txMk>
    </ac:txMkLst>
    <p188:pos x="3869374" y="2153698"/>
    <p188:txBody>
      <a:bodyPr/>
      <a:lstStyle/>
      <a:p>
        <a:r>
          <a:rPr lang="en-US"/>
          <a:t>This sentence seems incomplete to me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7/20/22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11_A09F3C1D.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www.als.org/arizona/local-care-services/support-groups/caregiver-support-group-tucson" TargetMode="External"/><Relationship Id="rId3" Type="http://schemas.openxmlformats.org/officeDocument/2006/relationships/hyperlink" Target="https://www.als.org/" TargetMode="External"/><Relationship Id="rId7" Type="http://schemas.openxmlformats.org/officeDocument/2006/relationships/hyperlink" Target="https://www.als.org/local-support/support-groups?f%5B0%5D=support_group_chapter%3A3" TargetMode="External"/><Relationship Id="rId2" Type="http://schemas.openxmlformats.org/officeDocument/2006/relationships/hyperlink" Target="https://iamals.org/" TargetMode="External"/><Relationship Id="rId1" Type="http://schemas.openxmlformats.org/officeDocument/2006/relationships/slideLayout" Target="../slideLayouts/slideLayout5.xml"/><Relationship Id="rId6" Type="http://schemas.openxmlformats.org/officeDocument/2006/relationships/hyperlink" Target="https://www.als.org/navigating-als/end-of-life-plans" TargetMode="External"/><Relationship Id="rId11" Type="http://schemas.openxmlformats.org/officeDocument/2006/relationships/hyperlink" Target="https://www.caregiving.org/research/special-populations/" TargetMode="External"/><Relationship Id="rId5" Type="http://schemas.openxmlformats.org/officeDocument/2006/relationships/hyperlink" Target="https://iamals.org/get-help/advanced-care-planning-for-als/" TargetMode="External"/><Relationship Id="rId10" Type="http://schemas.openxmlformats.org/officeDocument/2006/relationships/hyperlink" Target="https://des.az.gov/services/disabilities/developmental-disabilities/community-resources/respite" TargetMode="External"/><Relationship Id="rId4" Type="http://schemas.openxmlformats.org/officeDocument/2006/relationships/hyperlink" Target="https://www.cdc.gov/als/OrganizationsthatSupportPALS.html" TargetMode="External"/><Relationship Id="rId9" Type="http://schemas.openxmlformats.org/officeDocument/2006/relationships/hyperlink" Target="https://azcaregiver.org/"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pcoa.org/" TargetMode="External"/><Relationship Id="rId3" Type="http://schemas.openxmlformats.org/officeDocument/2006/relationships/hyperlink" Target="https://www.ssa.gov/disability/index.htm" TargetMode="External"/><Relationship Id="rId7" Type="http://schemas.openxmlformats.org/officeDocument/2006/relationships/hyperlink" Target="https://az4a.org/" TargetMode="External"/><Relationship Id="rId2" Type="http://schemas.openxmlformats.org/officeDocument/2006/relationships/hyperlink" Target="https://www.medicareinteractive.org/get-answers/medicare-health-coverage-options/original-medicare-enrollment/how-to-enroll-in-medicare-if-you-have-als" TargetMode="External"/><Relationship Id="rId1" Type="http://schemas.openxmlformats.org/officeDocument/2006/relationships/slideLayout" Target="../slideLayouts/slideLayout5.xml"/><Relationship Id="rId6" Type="http://schemas.openxmlformats.org/officeDocument/2006/relationships/hyperlink" Target="https://eldercare.acl.gov/Public/Index.aspx" TargetMode="External"/><Relationship Id="rId5" Type="http://schemas.openxmlformats.org/officeDocument/2006/relationships/hyperlink" Target="https://www.usaging.org/" TargetMode="External"/><Relationship Id="rId4" Type="http://schemas.openxmlformats.org/officeDocument/2006/relationships/hyperlink" Target="https://secure.ssa.gov/apps10/poms.nsf/lnx/0423022660"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crh.arizona.edu/programs/flex/rhcs-list" TargetMode="External"/><Relationship Id="rId3" Type="http://schemas.openxmlformats.org/officeDocument/2006/relationships/hyperlink" Target="https://www.thebalance.com/student-loans-after-death-4777625" TargetMode="External"/><Relationship Id="rId7" Type="http://schemas.openxmlformats.org/officeDocument/2006/relationships/hyperlink" Target="https://crh.arizona.edu/programs/flex/cahs" TargetMode="External"/><Relationship Id="rId2" Type="http://schemas.openxmlformats.org/officeDocument/2006/relationships/hyperlink" Target="https://studentaid.gov/manage-loans/forgiveness-cancellation/death" TargetMode="External"/><Relationship Id="rId1" Type="http://schemas.openxmlformats.org/officeDocument/2006/relationships/slideLayout" Target="../slideLayouts/slideLayout5.xml"/><Relationship Id="rId6" Type="http://schemas.openxmlformats.org/officeDocument/2006/relationships/hyperlink" Target="http://www.crh.arizona.edu/" TargetMode="External"/><Relationship Id="rId5" Type="http://schemas.openxmlformats.org/officeDocument/2006/relationships/hyperlink" Target="https://iamals.org/legislation/" TargetMode="External"/><Relationship Id="rId10" Type="http://schemas.openxmlformats.org/officeDocument/2006/relationships/hyperlink" Target="https://www.aachc.org/communityhealthcenters/map/" TargetMode="External"/><Relationship Id="rId4" Type="http://schemas.openxmlformats.org/officeDocument/2006/relationships/hyperlink" Target="https://www.als.org/advocacy/our-priorities" TargetMode="External"/><Relationship Id="rId9" Type="http://schemas.openxmlformats.org/officeDocument/2006/relationships/hyperlink" Target="https://crh.arizona.edu/map-ro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6" name="object 16"/>
          <p:cNvSpPr txBox="1"/>
          <p:nvPr/>
        </p:nvSpPr>
        <p:spPr>
          <a:xfrm>
            <a:off x="2133600" y="3130618"/>
            <a:ext cx="5080679"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sz="2000" dirty="0">
                <a:solidFill>
                  <a:srgbClr val="231F20"/>
                </a:solidFill>
                <a:latin typeface="Arial Narrow" panose="020B0604020202020204" pitchFamily="34" charset="0"/>
                <a:cs typeface="Arial Narrow" panose="020B0604020202020204" pitchFamily="34" charset="0"/>
              </a:rPr>
              <a:t>:</a:t>
            </a:r>
            <a:r>
              <a:rPr lang="en-US" sz="2000" dirty="0">
                <a:solidFill>
                  <a:srgbClr val="231F20"/>
                </a:solidFill>
                <a:latin typeface="Arial Narrow" panose="020B0604020202020204" pitchFamily="34" charset="0"/>
                <a:cs typeface="Arial Narrow" panose="020B0604020202020204" pitchFamily="34" charset="0"/>
              </a:rPr>
              <a:t> </a:t>
            </a:r>
            <a:r>
              <a:rPr lang="en-US" sz="2000" dirty="0">
                <a:latin typeface="Arial Narrow" panose="020B0604020202020204" pitchFamily="34" charset="0"/>
                <a:cs typeface="Arial Narrow" panose="020B0604020202020204" pitchFamily="34" charset="0"/>
              </a:rPr>
              <a:t>30-Year-Old White Man Living with ALS</a:t>
            </a:r>
          </a:p>
        </p:txBody>
      </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7DE945DD-EB02-9B43-C102-88022CAC2A35}"/>
              </a:ext>
            </a:extLst>
          </p:cNvPr>
          <p:cNvSpPr txBox="1"/>
          <p:nvPr/>
        </p:nvSpPr>
        <p:spPr>
          <a:xfrm>
            <a:off x="486097" y="197953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742F070F-4D40-7AE5-53D8-122F2935FF8B}"/>
              </a:ext>
            </a:extLst>
          </p:cNvPr>
          <p:cNvSpPr/>
          <p:nvPr/>
        </p:nvSpPr>
        <p:spPr>
          <a:xfrm>
            <a:off x="2045186" y="132072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outdoor, tree, sky, flower&#10;&#10;Description automatically generated">
            <a:extLst>
              <a:ext uri="{FF2B5EF4-FFF2-40B4-BE49-F238E27FC236}">
                <a16:creationId xmlns:a16="http://schemas.microsoft.com/office/drawing/2014/main" id="{55A98C6D-8D1E-1016-B9A3-96078B5961E2}"/>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429000" y="1047750"/>
            <a:ext cx="5715000" cy="2780761"/>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Stephen and his parents need information on caregiver respite services, support group and Advance Care planning </a:t>
            </a: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334517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1213666"/>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Stephen is newly diagnosed with ALS. Family physician, newly hired, but will be unable to work soon.</a:t>
            </a: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1946580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841769"/>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Stephens signed his current Advance Directives 5 years ago. The directives instruct he only wants comfort measures. He does not want to be hospitalized, intubated, or have a feeding tube. He wishes to die at home. </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3"/>
          <a:stretch>
            <a:fillRect/>
          </a:stretch>
        </p:blipFill>
        <p:spPr>
          <a:xfrm>
            <a:off x="6400562" y="916649"/>
            <a:ext cx="2743438" cy="4115157"/>
          </a:xfrm>
          <a:prstGeom prst="rect">
            <a:avLst/>
          </a:prstGeom>
        </p:spPr>
      </p:pic>
      <p:sp>
        <p:nvSpPr>
          <p:cNvPr id="5" name="TextBox 4">
            <a:extLst>
              <a:ext uri="{FF2B5EF4-FFF2-40B4-BE49-F238E27FC236}">
                <a16:creationId xmlns:a16="http://schemas.microsoft.com/office/drawing/2014/main" id="{E961AADA-5022-B04E-BBA2-437C941BF9D1}"/>
              </a:ext>
            </a:extLst>
          </p:cNvPr>
          <p:cNvSpPr txBox="1"/>
          <p:nvPr/>
        </p:nvSpPr>
        <p:spPr>
          <a:xfrm>
            <a:off x="344817" y="1209704"/>
            <a:ext cx="56388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community member now?</a:t>
            </a:r>
          </a:p>
          <a:p>
            <a:endParaRPr lang="en-US" sz="1400" b="1"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Steven says he is very anxious. He is worried about his declining health and becoming a burden on his parents. He plans to move in with his parents once he can no longer care for himself. He is worried about the day he will no longer be able to feed, clean or dress himself. How will his parents cope with everything the future holds? He is not even sure what his insurance will cover, and when? How sick will he have to be before certain benefits kicks in? How will his parents pay for all the expenses insurance won’t cover? His parents are aging, who is going to take care of them? As their only child that was supposed to be his job. He also worries about his debts - his $250,000 in student loans and $300,000 house mortgage. Will his parents be held responsible for his debt?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Stephen is concerned his current living will is not adequate considering his new diagnosis. What issues/situations should he now be considering? </a:t>
            </a:r>
          </a:p>
          <a:p>
            <a:endParaRPr lang="en-US" sz="1400" dirty="0">
              <a:latin typeface="Arial Narrow" panose="020B0604020202020204" pitchFamily="34" charset="0"/>
              <a:cs typeface="Arial Narrow" panose="020B0604020202020204" pitchFamily="34" charset="0"/>
            </a:endParaRP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2694790173"/>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3153043"/>
          </a:xfrm>
          <a:prstGeom prst="rect">
            <a:avLst/>
          </a:prstGeom>
          <a:noFill/>
        </p:spPr>
        <p:txBody>
          <a:bodyPr wrap="square" rtlCol="0">
            <a:spAutoFit/>
          </a:bodyPr>
          <a:lstStyle/>
          <a:p>
            <a:endParaRPr lang="en-US" sz="1400" dirty="0">
              <a:latin typeface="Arial Narrow" panose="020B0604020202020204" pitchFamily="34" charset="0"/>
            </a:endParaRPr>
          </a:p>
          <a:p>
            <a:endParaRPr lang="en-US" sz="1400" dirty="0">
              <a:latin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p>
          <a:p>
            <a:endParaRPr lang="en-US" sz="1400" dirty="0">
              <a:latin typeface="Arial Narrow" panose="020B0604020202020204" pitchFamily="34" charset="0"/>
            </a:endParaRPr>
          </a:p>
          <a:p>
            <a:r>
              <a:rPr lang="en-US" sz="1400" dirty="0">
                <a:latin typeface="Arial Narrow" panose="020B0604020202020204" pitchFamily="34" charset="0"/>
              </a:rPr>
              <a:t>Stephen knows that the people often die from respiratory failure within 3-5 years after their ALS diagnosis, so he wants to learn as much as he can about the policies and services on how to prepare for the future. He lives in a mid-to-large size rural community and wants to know about available community and health services that can help him and his parents. He also wants to know what state and national policies are in place to help him and others in this position. </a:t>
            </a:r>
          </a:p>
          <a:p>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grpSp>
        <p:nvGrpSpPr>
          <p:cNvPr id="8" name="Group 7">
            <a:extLst>
              <a:ext uri="{FF2B5EF4-FFF2-40B4-BE49-F238E27FC236}">
                <a16:creationId xmlns:a16="http://schemas.microsoft.com/office/drawing/2014/main" id="{7B88AB2F-5490-4DFE-A894-3B00D57B675C}"/>
              </a:ext>
            </a:extLst>
          </p:cNvPr>
          <p:cNvGrpSpPr/>
          <p:nvPr/>
        </p:nvGrpSpPr>
        <p:grpSpPr>
          <a:xfrm>
            <a:off x="304800" y="448697"/>
            <a:ext cx="8619067" cy="6573689"/>
            <a:chOff x="304800" y="448697"/>
            <a:chExt cx="8619067" cy="6573689"/>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7" name="TextBox 6">
              <a:extLst>
                <a:ext uri="{FF2B5EF4-FFF2-40B4-BE49-F238E27FC236}">
                  <a16:creationId xmlns:a16="http://schemas.microsoft.com/office/drawing/2014/main" id="{3B179C66-7BF5-2845-AF77-88789CF722A3}"/>
                </a:ext>
              </a:extLst>
            </p:cNvPr>
            <p:cNvSpPr txBox="1"/>
            <p:nvPr/>
          </p:nvSpPr>
          <p:spPr>
            <a:xfrm>
              <a:off x="7018867" y="2313405"/>
              <a:ext cx="1905000" cy="4708981"/>
            </a:xfrm>
            <a:prstGeom prst="rect">
              <a:avLst/>
            </a:prstGeom>
            <a:noFill/>
          </p:spPr>
          <p:txBody>
            <a:bodyPr wrap="square" rtlCol="0">
              <a:spAutoFit/>
            </a:bodyPr>
            <a:lstStyle/>
            <a:p>
              <a:r>
                <a:rPr lang="en-US" sz="30000" b="1" dirty="0">
                  <a:solidFill>
                    <a:schemeClr val="tx2">
                      <a:lumMod val="75000"/>
                      <a:alpha val="5000"/>
                    </a:schemeClr>
                  </a:solidFill>
                  <a:latin typeface="Arial Rounded MT Bold" panose="020F0704030504030204" pitchFamily="34" charset="77"/>
                </a:rPr>
                <a:t>”</a:t>
              </a:r>
              <a:r>
                <a:rPr lang="en-US" sz="30000" b="1" dirty="0">
                  <a:solidFill>
                    <a:schemeClr val="tx2">
                      <a:lumMod val="75000"/>
                      <a:alpha val="19000"/>
                    </a:schemeClr>
                  </a:solidFill>
                  <a:latin typeface="Arial Rounded MT Bold" panose="020F0704030504030204" pitchFamily="34" charset="77"/>
                </a:rPr>
                <a:t>  </a:t>
              </a:r>
            </a:p>
          </p:txBody>
        </p:sp>
      </p:gr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386239" y="935671"/>
            <a:ext cx="2743438" cy="4115157"/>
          </a:xfrm>
          <a:prstGeom prst="rect">
            <a:avLst/>
          </a:prstGeom>
        </p:spPr>
      </p:pic>
    </p:spTree>
    <p:extLst>
      <p:ext uri="{BB962C8B-B14F-4D97-AF65-F5344CB8AC3E}">
        <p14:creationId xmlns:p14="http://schemas.microsoft.com/office/powerpoint/2010/main" val="2574733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2721771"/>
          </a:xfrm>
          <a:prstGeom prst="rect">
            <a:avLst/>
          </a:prstGeom>
          <a:noFill/>
        </p:spPr>
        <p:txBody>
          <a:bodyPr wrap="square" rtlCol="0">
            <a:spAutoFit/>
          </a:bodyPr>
          <a:lstStyle/>
          <a:p>
            <a:pPr>
              <a:lnSpc>
                <a:spcPts val="2880"/>
              </a:lnSpc>
            </a:pPr>
            <a:r>
              <a:rPr lang="en-US" sz="1400" b="1" dirty="0">
                <a:latin typeface="Arial Narrow" panose="020B0604020202020204" pitchFamily="34" charset="0"/>
              </a:rPr>
              <a:t>Questions to Consider: </a:t>
            </a:r>
          </a:p>
          <a:p>
            <a:pPr marL="342900" indent="-342900">
              <a:buFont typeface="+mj-lt"/>
              <a:buAutoNum type="arabicPeriod"/>
            </a:pPr>
            <a:r>
              <a:rPr lang="en-US" sz="1400" dirty="0">
                <a:latin typeface="Arial Narrow" panose="020B0604020202020204" pitchFamily="34" charset="0"/>
              </a:rPr>
              <a:t>What more do you need to know about his current directives, and how can he modify them? Does he need more than a living will? Who does he need to inform about what he wants? </a:t>
            </a:r>
          </a:p>
          <a:p>
            <a:pPr marL="342900" indent="-342900">
              <a:buFont typeface="+mj-lt"/>
              <a:buAutoNum type="arabicPeriod"/>
            </a:pPr>
            <a:r>
              <a:rPr lang="en-US" sz="1400" dirty="0">
                <a:latin typeface="Arial Narrow" panose="020B0604020202020204" pitchFamily="34" charset="0"/>
              </a:rPr>
              <a:t>What does Stephen’s health insurance cover? And how does his health status dictate what and when services are available? Who will help him, and his parents, navigate these health benefits? </a:t>
            </a:r>
          </a:p>
          <a:p>
            <a:pPr marL="342900" indent="-342900">
              <a:buFont typeface="+mj-lt"/>
              <a:buAutoNum type="arabicPeriod"/>
            </a:pPr>
            <a:r>
              <a:rPr lang="en-US" sz="1400" dirty="0">
                <a:latin typeface="Arial Narrow" panose="020B0604020202020204" pitchFamily="34" charset="0"/>
              </a:rPr>
              <a:t>What home health services might Stephen be eligible for?</a:t>
            </a:r>
          </a:p>
          <a:p>
            <a:pPr marL="342900" indent="-342900">
              <a:buFont typeface="+mj-lt"/>
              <a:buAutoNum type="arabicPeriod"/>
            </a:pPr>
            <a:r>
              <a:rPr lang="en-US" sz="1400" dirty="0">
                <a:latin typeface="Arial Narrow" panose="020B0604020202020204" pitchFamily="34" charset="0"/>
              </a:rPr>
              <a:t>What can be done about his financial situation – affordable care, medications, respite care, accrued student loan debt, mortgage? Who will assume his obligations?</a:t>
            </a:r>
          </a:p>
          <a:p>
            <a:pPr marL="342900" indent="-342900">
              <a:buFont typeface="+mj-lt"/>
              <a:buAutoNum type="arabicPeriod"/>
            </a:pPr>
            <a:r>
              <a:rPr lang="en-US" sz="1400" dirty="0">
                <a:latin typeface="Arial Narrow" panose="020B0604020202020204" pitchFamily="34" charset="0"/>
              </a:rPr>
              <a:t>What community resource can help his parents? Support groups? Caregiving education?</a:t>
            </a:r>
          </a:p>
          <a:p>
            <a:pPr marL="342900" indent="-342900">
              <a:buFont typeface="+mj-lt"/>
              <a:buAutoNum type="arabicPeriod"/>
            </a:pPr>
            <a:r>
              <a:rPr lang="en-US" sz="1400" dirty="0">
                <a:latin typeface="Arial Narrow" panose="020B0604020202020204" pitchFamily="34" charset="0"/>
              </a:rPr>
              <a:t>What policy issues need attention in terms of health professions education costs?</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2197749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B7A485F5-D758-797B-626D-5A814F2A8751}"/>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386440"/>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322998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indoor, computer, using&#10;&#10;Description automatically generated">
            <a:extLst>
              <a:ext uri="{FF2B5EF4-FFF2-40B4-BE49-F238E27FC236}">
                <a16:creationId xmlns:a16="http://schemas.microsoft.com/office/drawing/2014/main" id="{0901534B-8D38-8D33-F718-6B550122F550}"/>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42747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77635" y="1266603"/>
            <a:ext cx="4572000" cy="2462213"/>
          </a:xfrm>
          <a:prstGeom prst="rect">
            <a:avLst/>
          </a:prstGeom>
          <a:noFill/>
        </p:spPr>
        <p:txBody>
          <a:bodyPr wrap="square" rtlCol="0">
            <a:spAutoFit/>
          </a:bodyPr>
          <a:lstStyle/>
          <a:p>
            <a:r>
              <a:rPr lang="en-US" sz="1400" dirty="0">
                <a:latin typeface="Arial Narrow" panose="020B0604020202020204" pitchFamily="34" charset="0"/>
              </a:rPr>
              <a:t>1. Build healthy public policy</a:t>
            </a:r>
          </a:p>
          <a:p>
            <a:endParaRPr lang="en-US" sz="1400" dirty="0">
              <a:latin typeface="Arial Narrow" panose="020B0604020202020204" pitchFamily="34" charset="0"/>
            </a:endParaRPr>
          </a:p>
          <a:p>
            <a:r>
              <a:rPr lang="en-US" sz="1400" dirty="0">
                <a:latin typeface="Arial Narrow" panose="020B0604020202020204" pitchFamily="34" charset="0"/>
              </a:rPr>
              <a:t>2. Create supportive environments</a:t>
            </a:r>
          </a:p>
          <a:p>
            <a:endParaRPr lang="en-US" sz="1400" dirty="0">
              <a:latin typeface="Arial Narrow" panose="020B0604020202020204" pitchFamily="34" charset="0"/>
            </a:endParaRPr>
          </a:p>
          <a:p>
            <a:r>
              <a:rPr lang="en-US" sz="1400" dirty="0">
                <a:latin typeface="Arial Narrow" panose="020B0604020202020204" pitchFamily="34" charset="0"/>
              </a:rPr>
              <a:t>3. Strengthen community action</a:t>
            </a:r>
          </a:p>
          <a:p>
            <a:endParaRPr lang="en-US" sz="1400" dirty="0">
              <a:latin typeface="Arial Narrow" panose="020B0604020202020204" pitchFamily="34" charset="0"/>
            </a:endParaRPr>
          </a:p>
          <a:p>
            <a:r>
              <a:rPr lang="en-US" sz="1400" dirty="0">
                <a:latin typeface="Arial Narrow" panose="020B0604020202020204" pitchFamily="34" charset="0"/>
              </a:rPr>
              <a:t>4. Develop personal skills</a:t>
            </a:r>
          </a:p>
          <a:p>
            <a:endParaRPr lang="en-US" sz="1400" dirty="0">
              <a:latin typeface="Arial Narrow" panose="020B0604020202020204" pitchFamily="34" charset="0"/>
            </a:endParaRPr>
          </a:p>
          <a:p>
            <a:r>
              <a:rPr lang="en-US" sz="1400" dirty="0">
                <a:latin typeface="Arial Narrow" panose="020B0604020202020204" pitchFamily="34" charset="0"/>
              </a:rPr>
              <a:t>5. Reorient health services</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person?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person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457200" y="995694"/>
            <a:ext cx="8382000" cy="3970318"/>
          </a:xfrm>
          <a:prstGeom prst="rect">
            <a:avLst/>
          </a:prstGeom>
          <a:noFill/>
        </p:spPr>
        <p:txBody>
          <a:bodyPr wrap="square" rtlCol="0">
            <a:spAutoFit/>
          </a:bodyPr>
          <a:lstStyle/>
          <a:p>
            <a:r>
              <a:rPr lang="en-US" sz="1200" u="sng" dirty="0">
                <a:latin typeface="Arial Narrow" panose="020B0604020202020204" pitchFamily="34" charset="0"/>
                <a:cs typeface="Arial Narrow" panose="020B0604020202020204" pitchFamily="34" charset="0"/>
              </a:rPr>
              <a:t>ALS Resources</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I am ALS  </a:t>
            </a:r>
            <a:r>
              <a:rPr lang="en-US" sz="1200" u="sng" dirty="0">
                <a:latin typeface="Arial Narrow" panose="020B0604020202020204" pitchFamily="34" charset="0"/>
                <a:cs typeface="Arial Narrow" panose="020B0604020202020204" pitchFamily="34" charset="0"/>
                <a:hlinkClick r:id="rId2"/>
              </a:rPr>
              <a:t>https://iamals.org/</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ALS Association  </a:t>
            </a:r>
            <a:r>
              <a:rPr lang="en-US" sz="1200" u="sng" dirty="0">
                <a:latin typeface="Arial Narrow" panose="020B0604020202020204" pitchFamily="34" charset="0"/>
                <a:cs typeface="Arial Narrow" panose="020B0604020202020204" pitchFamily="34" charset="0"/>
                <a:hlinkClick r:id="rId3"/>
              </a:rPr>
              <a:t>https://www.als.org/</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CDC: Organizations that support ALS patients and caregivers </a:t>
            </a:r>
            <a:r>
              <a:rPr lang="en-US" sz="1200" u="sng" dirty="0">
                <a:latin typeface="Arial Narrow" panose="020B0604020202020204" pitchFamily="34" charset="0"/>
                <a:cs typeface="Arial Narrow" panose="020B0604020202020204" pitchFamily="34" charset="0"/>
                <a:hlinkClick r:id="rId4"/>
              </a:rPr>
              <a:t>https://www.cdc.gov/als/OrganizationsthatSupportPALS.html</a:t>
            </a:r>
            <a:endParaRPr lang="en-US" sz="1200" u="sng"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 </a:t>
            </a:r>
          </a:p>
          <a:p>
            <a:r>
              <a:rPr lang="en-US" sz="1200" u="sng" dirty="0">
                <a:latin typeface="Arial Narrow" panose="020B0604020202020204" pitchFamily="34" charset="0"/>
                <a:cs typeface="Arial Narrow" panose="020B0604020202020204" pitchFamily="34" charset="0"/>
              </a:rPr>
              <a:t>Advance Care Planning</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Advanced Care Planning for ALS </a:t>
            </a:r>
            <a:r>
              <a:rPr lang="en-US" sz="1200" u="sng" dirty="0">
                <a:latin typeface="Arial Narrow" panose="020B0604020202020204" pitchFamily="34" charset="0"/>
                <a:cs typeface="Arial Narrow" panose="020B0604020202020204" pitchFamily="34" charset="0"/>
                <a:hlinkClick r:id="rId5"/>
              </a:rPr>
              <a:t>https://iamals.org/get-help/advanced-care-planning-for-als/</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ALS Association: End of Life Planning </a:t>
            </a:r>
            <a:r>
              <a:rPr lang="en-US" sz="1200" u="sng" dirty="0">
                <a:latin typeface="Arial Narrow" panose="020B0604020202020204" pitchFamily="34" charset="0"/>
                <a:cs typeface="Arial Narrow" panose="020B0604020202020204" pitchFamily="34" charset="0"/>
                <a:hlinkClick r:id="rId6"/>
              </a:rPr>
              <a:t>https://www.als.org/navigating-als/end-of-life-plans</a:t>
            </a:r>
            <a:endParaRPr lang="en-US" sz="1200" u="sng"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 </a:t>
            </a:r>
          </a:p>
          <a:p>
            <a:r>
              <a:rPr lang="en-US" sz="1200" u="sng" dirty="0">
                <a:latin typeface="Arial Narrow" panose="020B0604020202020204" pitchFamily="34" charset="0"/>
                <a:cs typeface="Arial Narrow" panose="020B0604020202020204" pitchFamily="34" charset="0"/>
              </a:rPr>
              <a:t>Family Caregiving</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ALS Association: Find a support group near you </a:t>
            </a:r>
            <a:r>
              <a:rPr lang="en-US" sz="1200" u="sng" dirty="0">
                <a:latin typeface="Arial Narrow" panose="020B0604020202020204" pitchFamily="34" charset="0"/>
                <a:cs typeface="Arial Narrow" panose="020B0604020202020204" pitchFamily="34" charset="0"/>
                <a:hlinkClick r:id="rId7"/>
              </a:rPr>
              <a:t>https://www.als.org/local-support/support-groups?f%5B0%5D=support_group_chapter%3A3</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ALS Association: Caregiver Support Group Tucson</a:t>
            </a:r>
          </a:p>
          <a:p>
            <a:r>
              <a:rPr lang="en-US" sz="1200" u="sng" dirty="0">
                <a:latin typeface="Arial Narrow" panose="020B0604020202020204" pitchFamily="34" charset="0"/>
                <a:cs typeface="Arial Narrow" panose="020B0604020202020204" pitchFamily="34" charset="0"/>
                <a:hlinkClick r:id="rId8"/>
              </a:rPr>
              <a:t>https://www.als.org/arizona/local-care-services/support-groups/caregiver-support-group-tucson</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Arizona Caregiving Coalition (support groups and respite resource) </a:t>
            </a:r>
            <a:r>
              <a:rPr lang="en-US" sz="1200" u="sng" dirty="0">
                <a:latin typeface="Arial Narrow" panose="020B0604020202020204" pitchFamily="34" charset="0"/>
                <a:cs typeface="Arial Narrow" panose="020B0604020202020204" pitchFamily="34" charset="0"/>
                <a:hlinkClick r:id="rId9"/>
              </a:rPr>
              <a:t>https://azcaregiver.org/</a:t>
            </a:r>
            <a:endParaRPr lang="en-US" sz="1200" u="sng" dirty="0">
              <a:latin typeface="Arial Narrow" panose="020B0604020202020204" pitchFamily="34" charset="0"/>
              <a:cs typeface="Arial Narrow" panose="020B0604020202020204" pitchFamily="34" charset="0"/>
            </a:endParaRPr>
          </a:p>
          <a:p>
            <a:endParaRPr lang="en-US" sz="1200" dirty="0">
              <a:latin typeface="Arial Narrow" panose="020B0604020202020204" pitchFamily="34" charset="0"/>
              <a:cs typeface="Arial Narrow" panose="020B0604020202020204" pitchFamily="34" charset="0"/>
            </a:endParaRPr>
          </a:p>
          <a:p>
            <a:r>
              <a:rPr lang="en-US" sz="1200" u="sng" dirty="0">
                <a:latin typeface="Arial Narrow" panose="020B0604020202020204" pitchFamily="34" charset="0"/>
                <a:cs typeface="Arial Narrow" panose="020B0604020202020204" pitchFamily="34" charset="0"/>
              </a:rPr>
              <a:t>Community Resources for Respite</a:t>
            </a:r>
            <a:r>
              <a:rPr lang="en-US" sz="1200" dirty="0">
                <a:latin typeface="Arial Narrow" panose="020B0604020202020204" pitchFamily="34" charset="0"/>
                <a:cs typeface="Arial Narrow" panose="020B0604020202020204" pitchFamily="34" charset="0"/>
              </a:rPr>
              <a:t>              </a:t>
            </a:r>
          </a:p>
          <a:p>
            <a:r>
              <a:rPr lang="en-US" sz="1200" u="sng" dirty="0">
                <a:latin typeface="Arial Narrow" panose="020B0604020202020204" pitchFamily="34" charset="0"/>
                <a:cs typeface="Arial Narrow" panose="020B0604020202020204" pitchFamily="34" charset="0"/>
                <a:hlinkClick r:id="rId10"/>
              </a:rPr>
              <a:t>https://des.az.gov/services/disabilities/developmental-disabilities/community-resources/respite</a:t>
            </a:r>
            <a:endParaRPr lang="en-US" sz="1200" u="sng" dirty="0">
              <a:latin typeface="Arial Narrow" panose="020B0604020202020204" pitchFamily="34" charset="0"/>
              <a:cs typeface="Arial Narrow" panose="020B0604020202020204" pitchFamily="34" charset="0"/>
            </a:endParaRPr>
          </a:p>
          <a:p>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National Alliance for Caregiving: Caregiving in Rural America  - A Report from Easter Seals and the National Alliance for Caregiving  </a:t>
            </a:r>
            <a:r>
              <a:rPr lang="en-US" sz="1200" u="sng" dirty="0">
                <a:latin typeface="Arial Narrow" panose="020B0604020202020204" pitchFamily="34" charset="0"/>
                <a:cs typeface="Arial Narrow" panose="020B0604020202020204" pitchFamily="34" charset="0"/>
                <a:hlinkClick r:id="rId11"/>
              </a:rPr>
              <a:t>https://www.caregiving.org/research/special-populations/</a:t>
            </a:r>
            <a:endParaRPr lang="en-US" sz="1200" u="sng" dirty="0">
              <a:latin typeface="Arial Narrow" panose="020B0604020202020204" pitchFamily="34" charset="0"/>
              <a:cs typeface="Arial Narrow" panose="020B0604020202020204" pitchFamily="34" charset="0"/>
            </a:endParaRPr>
          </a:p>
          <a:p>
            <a:endParaRPr lang="en-US" sz="1200" u="sng" dirty="0">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486092" y="1420492"/>
            <a:ext cx="8382000" cy="3046988"/>
          </a:xfrm>
          <a:prstGeom prst="rect">
            <a:avLst/>
          </a:prstGeom>
          <a:noFill/>
        </p:spPr>
        <p:txBody>
          <a:bodyPr wrap="square" rtlCol="0">
            <a:spAutoFit/>
          </a:bodyPr>
          <a:lstStyle/>
          <a:p>
            <a:r>
              <a:rPr lang="en-US" sz="1200" u="sng" dirty="0">
                <a:latin typeface="Arial Narrow" panose="020B0604020202020204" pitchFamily="34" charset="0"/>
                <a:cs typeface="Arial Narrow" panose="020B0604020202020204" pitchFamily="34" charset="0"/>
              </a:rPr>
              <a:t>Health Insurance</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How to enroll in Medicare if you have ALS</a:t>
            </a:r>
          </a:p>
          <a:p>
            <a:r>
              <a:rPr lang="en-US" sz="1200" u="sng" dirty="0">
                <a:latin typeface="Arial Narrow" panose="020B0604020202020204" pitchFamily="34" charset="0"/>
                <a:cs typeface="Arial Narrow" panose="020B0604020202020204" pitchFamily="34" charset="0"/>
                <a:hlinkClick r:id="rId2"/>
              </a:rPr>
              <a:t>https://www.medicareinteractive.org/get-answers/medicare-health-coverage-options/original-medicare-enrollment/how-to-enroll-in-medicare-if-you-have-als</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Social Security: Benefits for people with disabilities</a:t>
            </a:r>
          </a:p>
          <a:p>
            <a:r>
              <a:rPr lang="en-US" sz="1200" u="sng" dirty="0">
                <a:latin typeface="Arial Narrow" panose="020B0604020202020204" pitchFamily="34" charset="0"/>
                <a:cs typeface="Arial Narrow" panose="020B0604020202020204" pitchFamily="34" charset="0"/>
                <a:hlinkClick r:id="rId3"/>
              </a:rPr>
              <a:t>https://www.ssa.gov/disability/index.htm</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SS: Compassionate Allowances Information: ALS</a:t>
            </a:r>
          </a:p>
          <a:p>
            <a:r>
              <a:rPr lang="en-US" sz="1200" u="sng" dirty="0">
                <a:latin typeface="Arial Narrow" panose="020B0604020202020204" pitchFamily="34" charset="0"/>
                <a:cs typeface="Arial Narrow" panose="020B0604020202020204" pitchFamily="34" charset="0"/>
                <a:hlinkClick r:id="rId4"/>
              </a:rPr>
              <a:t>https://secure.ssa.gov/apps10/poms.nsf/lnx/0423022660</a:t>
            </a:r>
            <a:endParaRPr lang="en-US" sz="1200" u="sng" dirty="0">
              <a:latin typeface="Arial Narrow" panose="020B0604020202020204" pitchFamily="34" charset="0"/>
              <a:cs typeface="Arial Narrow" panose="020B0604020202020204" pitchFamily="34" charset="0"/>
            </a:endParaRPr>
          </a:p>
          <a:p>
            <a:endParaRPr lang="en-US" sz="1200" dirty="0">
              <a:latin typeface="Arial Narrow" panose="020B0604020202020204" pitchFamily="34" charset="0"/>
              <a:cs typeface="Arial Narrow" panose="020B0604020202020204" pitchFamily="34" charset="0"/>
            </a:endParaRPr>
          </a:p>
          <a:p>
            <a:r>
              <a:rPr lang="en-US" sz="1200" u="sng" dirty="0">
                <a:latin typeface="Arial Narrow" panose="020B0604020202020204" pitchFamily="34" charset="0"/>
                <a:cs typeface="Arial Narrow" panose="020B0604020202020204" pitchFamily="34" charset="0"/>
              </a:rPr>
              <a:t>Older Adult Resources</a:t>
            </a:r>
            <a:endParaRPr lang="en-US" sz="1200" dirty="0">
              <a:latin typeface="Arial Narrow" panose="020B0604020202020204" pitchFamily="34" charset="0"/>
              <a:cs typeface="Arial Narrow" panose="020B0604020202020204" pitchFamily="34" charset="0"/>
            </a:endParaRPr>
          </a:p>
          <a:p>
            <a:r>
              <a:rPr lang="en-US" sz="1200" dirty="0" err="1">
                <a:latin typeface="Arial Narrow" panose="020B0604020202020204" pitchFamily="34" charset="0"/>
                <a:cs typeface="Arial Narrow" panose="020B0604020202020204" pitchFamily="34" charset="0"/>
              </a:rPr>
              <a:t>USAging</a:t>
            </a:r>
            <a:r>
              <a:rPr lang="en-US" sz="1200" dirty="0">
                <a:latin typeface="Arial Narrow" panose="020B0604020202020204" pitchFamily="34" charset="0"/>
                <a:cs typeface="Arial Narrow" panose="020B0604020202020204" pitchFamily="34" charset="0"/>
              </a:rPr>
              <a:t>  - Leaders in aging well at home </a:t>
            </a:r>
            <a:r>
              <a:rPr lang="en-US" sz="1200" u="sng" dirty="0">
                <a:latin typeface="Arial Narrow" panose="020B0604020202020204" pitchFamily="34" charset="0"/>
                <a:cs typeface="Arial Narrow" panose="020B0604020202020204" pitchFamily="34" charset="0"/>
                <a:hlinkClick r:id="rId5"/>
              </a:rPr>
              <a:t>https://www.usaging.org/</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Eldercare Locator  - find resources in your community for older adults </a:t>
            </a:r>
            <a:r>
              <a:rPr lang="en-US" sz="1200" u="sng" dirty="0">
                <a:latin typeface="Arial Narrow" panose="020B0604020202020204" pitchFamily="34" charset="0"/>
                <a:cs typeface="Arial Narrow" panose="020B0604020202020204" pitchFamily="34" charset="0"/>
                <a:hlinkClick r:id="rId6"/>
              </a:rPr>
              <a:t>https://eldercare.acl.gov/Public/Index.aspx</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Arizona Area Agencies on Aging (AZ4A) </a:t>
            </a:r>
            <a:r>
              <a:rPr lang="en-US" sz="1200" u="sng" dirty="0">
                <a:latin typeface="Arial Narrow" panose="020B0604020202020204" pitchFamily="34" charset="0"/>
                <a:cs typeface="Arial Narrow" panose="020B0604020202020204" pitchFamily="34" charset="0"/>
                <a:hlinkClick r:id="rId7"/>
              </a:rPr>
              <a:t>https://az4a.org/</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Pima Council on Aging (Area Agency on Aging for Pima County) </a:t>
            </a:r>
            <a:r>
              <a:rPr lang="en-US" sz="1200" u="sng" dirty="0">
                <a:latin typeface="Arial Narrow" panose="020B0604020202020204" pitchFamily="34" charset="0"/>
                <a:cs typeface="Arial Narrow" panose="020B0604020202020204" pitchFamily="34" charset="0"/>
                <a:hlinkClick r:id="rId8"/>
              </a:rPr>
              <a:t>https://pcoa.org/</a:t>
            </a:r>
            <a:endParaRPr lang="en-US" sz="1200" u="sng" dirty="0">
              <a:latin typeface="Arial Narrow" panose="020B0604020202020204" pitchFamily="34" charset="0"/>
              <a:cs typeface="Arial Narrow" panose="020B0604020202020204" pitchFamily="34" charset="0"/>
            </a:endParaRPr>
          </a:p>
          <a:p>
            <a:endParaRPr lang="en-US" sz="1200" dirty="0">
              <a:latin typeface="Arial Narrow" panose="020B0604020202020204" pitchFamily="34" charset="0"/>
              <a:cs typeface="Arial Narrow" panose="020B0604020202020204" pitchFamily="34" charset="0"/>
            </a:endParaRPr>
          </a:p>
          <a:p>
            <a:endParaRPr lang="en-US" sz="1200" u="sng" dirty="0">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555449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486092" y="1276350"/>
            <a:ext cx="8382000" cy="2862322"/>
          </a:xfrm>
          <a:prstGeom prst="rect">
            <a:avLst/>
          </a:prstGeom>
          <a:noFill/>
        </p:spPr>
        <p:txBody>
          <a:bodyPr wrap="square" rtlCol="0">
            <a:spAutoFit/>
          </a:bodyPr>
          <a:lstStyle/>
          <a:p>
            <a:r>
              <a:rPr lang="en-US" sz="1200" u="sng" dirty="0">
                <a:latin typeface="Arial Narrow" panose="020B0604020202020204" pitchFamily="34" charset="0"/>
                <a:cs typeface="Arial Narrow" panose="020B0604020202020204" pitchFamily="34" charset="0"/>
              </a:rPr>
              <a:t>Federal Student Loans</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Federal Student Aid  </a:t>
            </a:r>
            <a:r>
              <a:rPr lang="en-US" sz="1200" u="sng" dirty="0">
                <a:latin typeface="Arial Narrow" panose="020B0604020202020204" pitchFamily="34" charset="0"/>
                <a:cs typeface="Arial Narrow" panose="020B0604020202020204" pitchFamily="34" charset="0"/>
                <a:hlinkClick r:id="rId2"/>
              </a:rPr>
              <a:t>https://studentaid.gov/manage-loans/forgiveness-cancellation/death</a:t>
            </a:r>
            <a:endParaRPr lang="en-US" sz="1200" u="sng"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What Happens to Your Student Loans When You Die? </a:t>
            </a:r>
            <a:r>
              <a:rPr lang="en-US" sz="1200" u="sng" dirty="0">
                <a:latin typeface="Arial Narrow" panose="020B0604020202020204" pitchFamily="34" charset="0"/>
                <a:cs typeface="Arial Narrow" panose="020B0604020202020204" pitchFamily="34" charset="0"/>
                <a:hlinkClick r:id="rId3"/>
              </a:rPr>
              <a:t>https://www.thebalance.com/student-loans-after-death-4777625</a:t>
            </a:r>
            <a:endParaRPr lang="en-US" sz="1200" u="sng" dirty="0">
              <a:latin typeface="Arial Narrow" panose="020B0604020202020204" pitchFamily="34" charset="0"/>
              <a:cs typeface="Arial Narrow" panose="020B0604020202020204" pitchFamily="34" charset="0"/>
            </a:endParaRPr>
          </a:p>
          <a:p>
            <a:endParaRPr lang="en-US" sz="1200" dirty="0">
              <a:latin typeface="Arial Narrow" panose="020B0604020202020204" pitchFamily="34" charset="0"/>
              <a:cs typeface="Arial Narrow" panose="020B0604020202020204" pitchFamily="34" charset="0"/>
            </a:endParaRPr>
          </a:p>
          <a:p>
            <a:r>
              <a:rPr lang="en-US" sz="1200" u="sng" dirty="0">
                <a:latin typeface="Arial Narrow" panose="020B0604020202020204" pitchFamily="34" charset="0"/>
                <a:cs typeface="Arial Narrow" panose="020B0604020202020204" pitchFamily="34" charset="0"/>
              </a:rPr>
              <a:t>ALS Policy/Legislation</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ALS Public Policy Priorities  </a:t>
            </a:r>
            <a:r>
              <a:rPr lang="en-US" sz="1200" u="sng" dirty="0">
                <a:latin typeface="Arial Narrow" panose="020B0604020202020204" pitchFamily="34" charset="0"/>
                <a:cs typeface="Arial Narrow" panose="020B0604020202020204" pitchFamily="34" charset="0"/>
                <a:hlinkClick r:id="rId4"/>
              </a:rPr>
              <a:t>https://www.als.org/advocacy/our-priorities</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ALS Legislation </a:t>
            </a:r>
            <a:r>
              <a:rPr lang="en-US" sz="1200" u="sng" dirty="0">
                <a:latin typeface="Arial Narrow" panose="020B0604020202020204" pitchFamily="34" charset="0"/>
                <a:cs typeface="Arial Narrow" panose="020B0604020202020204" pitchFamily="34" charset="0"/>
                <a:hlinkClick r:id="rId5"/>
              </a:rPr>
              <a:t>https://iamals.org/legislation/</a:t>
            </a:r>
            <a:endParaRPr lang="en-US" sz="1200" u="sng"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 </a:t>
            </a:r>
          </a:p>
          <a:p>
            <a:r>
              <a:rPr lang="en-US" sz="1200" u="sng" dirty="0">
                <a:latin typeface="Arial Narrow" panose="020B0604020202020204" pitchFamily="34" charset="0"/>
                <a:cs typeface="Arial Narrow" panose="020B0604020202020204" pitchFamily="34" charset="0"/>
              </a:rPr>
              <a:t>Rural Health Resources</a:t>
            </a: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Center for Rural Health Resources  </a:t>
            </a:r>
            <a:r>
              <a:rPr lang="en-US" sz="1200" u="sng" dirty="0">
                <a:latin typeface="Arial Narrow" panose="020B0604020202020204" pitchFamily="34" charset="0"/>
                <a:cs typeface="Arial Narrow" panose="020B0604020202020204" pitchFamily="34" charset="0"/>
                <a:hlinkClick r:id="rId6"/>
              </a:rPr>
              <a:t>www.crh.arizona.edu</a:t>
            </a:r>
            <a:endParaRPr lang="en-US" sz="1200" u="sng"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List of Arizona's Critical Access Hospitals </a:t>
            </a:r>
            <a:r>
              <a:rPr lang="en-US" sz="1200" u="sng" dirty="0">
                <a:latin typeface="Arial Narrow" panose="020B0604020202020204" pitchFamily="34" charset="0"/>
                <a:cs typeface="Arial Narrow" panose="020B0604020202020204" pitchFamily="34" charset="0"/>
                <a:hlinkClick r:id="rId7"/>
              </a:rPr>
              <a:t>https://crh.arizona.edu/programs/flex/cahs</a:t>
            </a:r>
            <a:endParaRPr lang="en-US" sz="1200" u="sng"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List of Arizona's Rural Health Clinics </a:t>
            </a:r>
            <a:r>
              <a:rPr lang="en-US" sz="1200" u="sng" dirty="0">
                <a:latin typeface="Arial Narrow" panose="020B0604020202020204" pitchFamily="34" charset="0"/>
                <a:cs typeface="Arial Narrow" panose="020B0604020202020204" pitchFamily="34" charset="0"/>
                <a:hlinkClick r:id="rId8"/>
              </a:rPr>
              <a:t>https://crh.arizona.edu/programs/flex/rhcs-list</a:t>
            </a:r>
            <a:endParaRPr lang="en-US" sz="1200" u="sng"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Arizona Rural Safety Net Map </a:t>
            </a:r>
            <a:r>
              <a:rPr lang="en-US" sz="1200" u="sng" dirty="0">
                <a:latin typeface="Arial Narrow" panose="020B0604020202020204" pitchFamily="34" charset="0"/>
                <a:cs typeface="Arial Narrow" panose="020B0604020202020204" pitchFamily="34" charset="0"/>
                <a:hlinkClick r:id="rId9"/>
              </a:rPr>
              <a:t>https://crh.arizona.edu/map-room</a:t>
            </a:r>
            <a:endParaRPr lang="en-US" sz="1200" u="sng"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List of all Federally Qualified Community Health Centers  </a:t>
            </a:r>
            <a:r>
              <a:rPr lang="en-US" sz="1200" u="sng" dirty="0">
                <a:latin typeface="Arial Narrow" panose="020B0604020202020204" pitchFamily="34" charset="0"/>
                <a:cs typeface="Arial Narrow" panose="020B0604020202020204" pitchFamily="34" charset="0"/>
                <a:hlinkClick r:id="rId10"/>
              </a:rPr>
              <a:t>https://www.aachc.org/communityhealthcenters/map/</a:t>
            </a:r>
            <a:endParaRPr lang="en-US" sz="1200" u="sng" dirty="0">
              <a:latin typeface="Arial Narrow" panose="020B0604020202020204" pitchFamily="34" charset="0"/>
              <a:cs typeface="Arial Narrow" panose="020B0604020202020204" pitchFamily="34" charset="0"/>
            </a:endParaRPr>
          </a:p>
          <a:p>
            <a:endParaRPr lang="en-US" sz="1200" dirty="0">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2659764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57DB882-BF74-7DBE-18A7-FE09B600DB22}"/>
              </a:ext>
            </a:extLst>
          </p:cNvPr>
          <p:cNvGrpSpPr/>
          <p:nvPr/>
        </p:nvGrpSpPr>
        <p:grpSpPr>
          <a:xfrm>
            <a:off x="3074801" y="965697"/>
            <a:ext cx="6002524" cy="3767908"/>
            <a:chOff x="3352800" y="935671"/>
            <a:chExt cx="6002524" cy="3767908"/>
          </a:xfrm>
        </p:grpSpPr>
        <p:pic>
          <p:nvPicPr>
            <p:cNvPr id="16" name="Picture 15" descr="A computer with a blank screen&#10;&#10;Description automatically generated with medium confidence">
              <a:extLst>
                <a:ext uri="{FF2B5EF4-FFF2-40B4-BE49-F238E27FC236}">
                  <a16:creationId xmlns:a16="http://schemas.microsoft.com/office/drawing/2014/main" id="{39C4AE4D-A9C9-1054-98E6-6B609470E50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18" name="Picture 17" descr="Graphical user interface, website&#10;&#10;Description automatically generated">
              <a:extLst>
                <a:ext uri="{FF2B5EF4-FFF2-40B4-BE49-F238E27FC236}">
                  <a16:creationId xmlns:a16="http://schemas.microsoft.com/office/drawing/2014/main" id="{4BA9D73D-7C38-A705-67FC-DFCAFDA46416}"/>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9" name="object 7">
            <a:extLst>
              <a:ext uri="{FF2B5EF4-FFF2-40B4-BE49-F238E27FC236}">
                <a16:creationId xmlns:a16="http://schemas.microsoft.com/office/drawing/2014/main" id="{56827278-47DD-4D9E-3E1E-50D18E480F1B}"/>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0" name="object 3">
            <a:extLst>
              <a:ext uri="{FF2B5EF4-FFF2-40B4-BE49-F238E27FC236}">
                <a16:creationId xmlns:a16="http://schemas.microsoft.com/office/drawing/2014/main" id="{B732533E-947C-934E-2B9B-023025899F78}"/>
              </a:ext>
            </a:extLst>
          </p:cNvPr>
          <p:cNvGrpSpPr/>
          <p:nvPr/>
        </p:nvGrpSpPr>
        <p:grpSpPr>
          <a:xfrm>
            <a:off x="-5" y="0"/>
            <a:ext cx="9144000" cy="935990"/>
            <a:chOff x="-5" y="3425808"/>
            <a:chExt cx="9144000" cy="935990"/>
          </a:xfrm>
        </p:grpSpPr>
        <p:sp>
          <p:nvSpPr>
            <p:cNvPr id="31" name="object 4">
              <a:extLst>
                <a:ext uri="{FF2B5EF4-FFF2-40B4-BE49-F238E27FC236}">
                  <a16:creationId xmlns:a16="http://schemas.microsoft.com/office/drawing/2014/main" id="{344B1AF1-4309-00AE-E59D-ED39C85B334A}"/>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32" name="object 5">
              <a:extLst>
                <a:ext uri="{FF2B5EF4-FFF2-40B4-BE49-F238E27FC236}">
                  <a16:creationId xmlns:a16="http://schemas.microsoft.com/office/drawing/2014/main" id="{A4547D9D-E5C5-4CEC-393D-E42DA4ADFAE9}"/>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33" name="object 6">
              <a:extLst>
                <a:ext uri="{FF2B5EF4-FFF2-40B4-BE49-F238E27FC236}">
                  <a16:creationId xmlns:a16="http://schemas.microsoft.com/office/drawing/2014/main" id="{8E4ED8A3-5D4D-9FD1-82C4-B7C16919FFAD}"/>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34" name="object 7">
              <a:extLst>
                <a:ext uri="{FF2B5EF4-FFF2-40B4-BE49-F238E27FC236}">
                  <a16:creationId xmlns:a16="http://schemas.microsoft.com/office/drawing/2014/main" id="{C3173697-142C-20D3-878F-7F323B9E7939}"/>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35" name="object 8">
              <a:extLst>
                <a:ext uri="{FF2B5EF4-FFF2-40B4-BE49-F238E27FC236}">
                  <a16:creationId xmlns:a16="http://schemas.microsoft.com/office/drawing/2014/main" id="{8D4DEC75-FEEF-5A6C-A4F0-E75D8CFCB0D2}"/>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36" name="Title 10">
            <a:extLst>
              <a:ext uri="{FF2B5EF4-FFF2-40B4-BE49-F238E27FC236}">
                <a16:creationId xmlns:a16="http://schemas.microsoft.com/office/drawing/2014/main" id="{30D657AF-6E30-05EF-5A73-76BBB3502507}"/>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37" name="Title 10">
            <a:extLst>
              <a:ext uri="{FF2B5EF4-FFF2-40B4-BE49-F238E27FC236}">
                <a16:creationId xmlns:a16="http://schemas.microsoft.com/office/drawing/2014/main" id="{8022AA86-EE0B-583A-D4D2-5729E6C91893}"/>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8" name="object 14">
            <a:extLst>
              <a:ext uri="{FF2B5EF4-FFF2-40B4-BE49-F238E27FC236}">
                <a16:creationId xmlns:a16="http://schemas.microsoft.com/office/drawing/2014/main" id="{615B0376-A048-DFEB-CBE3-65C514198045}"/>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600" y="232241"/>
            <a:ext cx="3124200" cy="463211"/>
          </a:xfrm>
          <a:prstGeom prst="rect">
            <a:avLst/>
          </a:prstGeom>
        </p:spPr>
      </p:pic>
      <p:sp>
        <p:nvSpPr>
          <p:cNvPr id="39" name="object 9">
            <a:extLst>
              <a:ext uri="{FF2B5EF4-FFF2-40B4-BE49-F238E27FC236}">
                <a16:creationId xmlns:a16="http://schemas.microsoft.com/office/drawing/2014/main" id="{4D6F29BB-43DF-07F8-A1FE-4665D2901EE8}"/>
              </a:ext>
            </a:extLst>
          </p:cNvPr>
          <p:cNvSpPr txBox="1"/>
          <p:nvPr/>
        </p:nvSpPr>
        <p:spPr>
          <a:xfrm>
            <a:off x="261615" y="2792958"/>
            <a:ext cx="3962400"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erson, indoor, computer&#10;&#10;Description automatically generated">
            <a:extLst>
              <a:ext uri="{FF2B5EF4-FFF2-40B4-BE49-F238E27FC236}">
                <a16:creationId xmlns:a16="http://schemas.microsoft.com/office/drawing/2014/main" id="{14F53547-9922-B44F-1967-B86FD5110139}"/>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35671"/>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12" name="TextBox 11">
            <a:extLst>
              <a:ext uri="{FF2B5EF4-FFF2-40B4-BE49-F238E27FC236}">
                <a16:creationId xmlns:a16="http://schemas.microsoft.com/office/drawing/2014/main" id="{6FC72DF8-DDE7-57C7-4867-2555BCAB1F97}"/>
              </a:ext>
            </a:extLst>
          </p:cNvPr>
          <p:cNvSpPr txBox="1"/>
          <p:nvPr/>
        </p:nvSpPr>
        <p:spPr>
          <a:xfrm>
            <a:off x="888124" y="1420492"/>
            <a:ext cx="4572000" cy="3323987"/>
          </a:xfrm>
          <a:prstGeom prst="rect">
            <a:avLst/>
          </a:prstGeom>
          <a:noFill/>
        </p:spPr>
        <p:txBody>
          <a:bodyPr wrap="square" rtlCol="0">
            <a:spAutoFit/>
          </a:bodyPr>
          <a:lstStyle/>
          <a:p>
            <a:pPr marL="342900" indent="-342900">
              <a:buAutoNum type="arabicPeriod"/>
            </a:pPr>
            <a:r>
              <a:rPr lang="en-US" sz="1400" dirty="0">
                <a:effectLst/>
                <a:latin typeface="Arial Narrow" panose="020B0604020202020204" pitchFamily="34" charset="0"/>
                <a:cs typeface="Arial Narrow" panose="020B0604020202020204" pitchFamily="34" charset="0"/>
              </a:rPr>
              <a:t>Listening </a:t>
            </a:r>
          </a:p>
          <a:p>
            <a:pPr marL="342900" indent="-342900">
              <a:buAutoNum type="arabicPeriod"/>
            </a:pPr>
            <a:endParaRPr lang="en-US" sz="1400" dirty="0">
              <a:effectLst/>
              <a:latin typeface="Arial Narrow" panose="020B0604020202020204" pitchFamily="34" charset="0"/>
              <a:cs typeface="Arial Narrow" panose="020B0604020202020204" pitchFamily="34" charset="0"/>
            </a:endParaRPr>
          </a:p>
          <a:p>
            <a:pPr marL="342900" indent="-342900">
              <a:buAutoNum type="arabicPeriod"/>
            </a:pPr>
            <a:r>
              <a:rPr lang="en-US" sz="1400" dirty="0">
                <a:effectLst/>
                <a:latin typeface="Arial Narrow" panose="020B0604020202020204" pitchFamily="34" charset="0"/>
                <a:cs typeface="Arial Narrow" panose="020B0604020202020204" pitchFamily="34" charset="0"/>
              </a:rPr>
              <a:t>Conciseness </a:t>
            </a:r>
          </a:p>
          <a:p>
            <a:pPr marL="342900" indent="-342900">
              <a:buAutoNum type="arabicPeriod"/>
            </a:pPr>
            <a:endParaRPr lang="en-US" sz="1400" dirty="0">
              <a:latin typeface="Arial Narrow" panose="020B0604020202020204" pitchFamily="34" charset="0"/>
              <a:cs typeface="Arial Narrow" panose="020B0604020202020204" pitchFamily="34" charset="0"/>
            </a:endParaRPr>
          </a:p>
          <a:p>
            <a:pPr marL="342900" indent="-342900">
              <a:buAutoNum type="arabicPeriod"/>
            </a:pPr>
            <a:r>
              <a:rPr lang="en-US" sz="1400" dirty="0">
                <a:effectLst/>
                <a:latin typeface="Arial Narrow" panose="020B0604020202020204" pitchFamily="34" charset="0"/>
                <a:cs typeface="Arial Narrow" panose="020B0604020202020204" pitchFamily="34" charset="0"/>
              </a:rPr>
              <a:t>Body language </a:t>
            </a:r>
          </a:p>
          <a:p>
            <a:pPr marL="342900" indent="-342900">
              <a:buAutoNum type="arabicPeriod"/>
            </a:pPr>
            <a:endParaRPr lang="en-US" sz="1400" dirty="0">
              <a:effectLst/>
              <a:latin typeface="Arial Narrow" panose="020B0604020202020204" pitchFamily="34" charset="0"/>
              <a:cs typeface="Arial Narrow" panose="020B0604020202020204" pitchFamily="34" charset="0"/>
            </a:endParaRPr>
          </a:p>
          <a:p>
            <a:pPr marL="342900" indent="-342900">
              <a:buAutoNum type="arabicPeriod"/>
            </a:pPr>
            <a:r>
              <a:rPr lang="en-US" sz="1400" dirty="0">
                <a:effectLst/>
                <a:latin typeface="Arial Narrow" panose="020B0604020202020204" pitchFamily="34" charset="0"/>
                <a:cs typeface="Arial Narrow" panose="020B0604020202020204" pitchFamily="34" charset="0"/>
              </a:rPr>
              <a:t>Confidence </a:t>
            </a:r>
          </a:p>
          <a:p>
            <a:pPr marL="342900" indent="-342900">
              <a:buAutoNum type="arabicPeriod"/>
            </a:pPr>
            <a:endParaRPr lang="en-US" sz="1400" dirty="0">
              <a:effectLst/>
              <a:latin typeface="Arial Narrow" panose="020B0604020202020204" pitchFamily="34" charset="0"/>
              <a:cs typeface="Arial Narrow" panose="020B0604020202020204" pitchFamily="34" charset="0"/>
            </a:endParaRPr>
          </a:p>
          <a:p>
            <a:pPr marL="342900" indent="-342900">
              <a:buAutoNum type="arabicPeriod"/>
            </a:pPr>
            <a:r>
              <a:rPr lang="en-US" sz="1400" dirty="0">
                <a:effectLst/>
                <a:latin typeface="Arial Narrow" panose="020B0604020202020204" pitchFamily="34" charset="0"/>
                <a:cs typeface="Arial Narrow" panose="020B0604020202020204" pitchFamily="34" charset="0"/>
              </a:rPr>
              <a:t>Open-mindedness </a:t>
            </a:r>
          </a:p>
          <a:p>
            <a:pPr marL="342900" indent="-342900">
              <a:buAutoNum type="arabicPeriod"/>
            </a:pPr>
            <a:endParaRPr lang="en-US" sz="1400" dirty="0">
              <a:latin typeface="Arial Narrow" panose="020B0604020202020204" pitchFamily="34" charset="0"/>
              <a:cs typeface="Arial Narrow" panose="020B0604020202020204" pitchFamily="34" charset="0"/>
            </a:endParaRPr>
          </a:p>
          <a:p>
            <a:pPr marL="342900" indent="-342900">
              <a:buAutoNum type="arabicPeriod"/>
            </a:pPr>
            <a:r>
              <a:rPr lang="en-US" sz="1400" dirty="0">
                <a:effectLst/>
                <a:latin typeface="Arial Narrow" panose="020B0604020202020204" pitchFamily="34" charset="0"/>
                <a:cs typeface="Arial Narrow" panose="020B0604020202020204" pitchFamily="34" charset="0"/>
              </a:rPr>
              <a:t>Respect </a:t>
            </a:r>
          </a:p>
          <a:p>
            <a:pPr marL="342900" indent="-342900">
              <a:buAutoNum type="arabicPeriod"/>
            </a:pPr>
            <a:endParaRPr lang="en-US" sz="1400" dirty="0">
              <a:effectLst/>
              <a:latin typeface="Arial Narrow" panose="020B0604020202020204" pitchFamily="34" charset="0"/>
              <a:cs typeface="Arial Narrow" panose="020B0604020202020204" pitchFamily="34" charset="0"/>
            </a:endParaRPr>
          </a:p>
          <a:p>
            <a:pPr marL="342900" indent="-342900">
              <a:buAutoNum type="arabicPeriod"/>
            </a:pPr>
            <a:r>
              <a:rPr lang="en-US" sz="1400" dirty="0">
                <a:effectLst/>
                <a:latin typeface="Arial Narrow" panose="020B0604020202020204" pitchFamily="34" charset="0"/>
                <a:cs typeface="Arial Narrow" panose="020B0604020202020204" pitchFamily="34" charset="0"/>
              </a:rPr>
              <a:t>Using the correct medium</a:t>
            </a: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up of people shaking hands&#10;&#10;Description automatically generated">
            <a:extLst>
              <a:ext uri="{FF2B5EF4-FFF2-40B4-BE49-F238E27FC236}">
                <a16:creationId xmlns:a16="http://schemas.microsoft.com/office/drawing/2014/main" id="{7E599862-CF91-07A0-B5A2-31E2304980CE}"/>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266700" y="1123950"/>
            <a:ext cx="8610600" cy="738664"/>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  N/A</a:t>
            </a:r>
          </a:p>
          <a:p>
            <a:endParaRPr lang="en-US" sz="1400" b="1" spc="100" dirty="0">
              <a:latin typeface="Arial Narrow" panose="020B0604020202020204" pitchFamily="34" charset="0"/>
              <a:cs typeface="Arial Narrow" panose="020B0604020202020204" pitchFamily="34" charset="0"/>
            </a:endParaRPr>
          </a:p>
          <a:p>
            <a:endParaRPr lang="en-US" sz="1400" b="1" spc="100" dirty="0">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203132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a:t>
            </a:r>
            <a:r>
              <a:rPr lang="en-US" sz="1400" dirty="0">
                <a:latin typeface="Arial Narrow" panose="020B0604020202020204" pitchFamily="34" charset="0"/>
                <a:cs typeface="Arial Narrow" panose="020B0604020202020204" pitchFamily="34" charset="0"/>
              </a:rPr>
              <a:t>: Walk to Defeat Amyotrophic Lateral Sclerosis (ALS) event.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Context/Reason for Encounter</a:t>
            </a:r>
            <a:r>
              <a:rPr lang="en-US" sz="1400" dirty="0">
                <a:latin typeface="Arial Narrow" panose="020B0604020202020204" pitchFamily="34" charset="0"/>
                <a:cs typeface="Arial Narrow" panose="020B0604020202020204" pitchFamily="34" charset="0"/>
              </a:rPr>
              <a:t>: Stephen and his parents attend a public event where people gather/walk to honor those with ALS and to visit table exhibitors who provide information related to ALS, including community and health resources, caregiving resources, insurance benefits, and policy/advocacy. Stephen approaches a college of Public Health table that is manned with 3 public health students.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289310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Name</a:t>
            </a:r>
            <a:r>
              <a:rPr lang="en-US" sz="1400" dirty="0">
                <a:latin typeface="Arial Narrow" panose="020B0604020202020204" pitchFamily="34" charset="0"/>
                <a:cs typeface="Arial Narrow" panose="020B0604020202020204" pitchFamily="34" charset="0"/>
              </a:rPr>
              <a:t>: Stephen Jones, MD</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Male (he, him)</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30-years-old</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White</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Stephen lives alone. His parents live close by. The family lives in a mid-to-large size rural community.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 Family physician, newly hired, but will be unable to work soon.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Has insurance through his employment.</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3672405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2411" y="1276350"/>
            <a:ext cx="8382000" cy="289310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14992" y="1111456"/>
            <a:ext cx="8382000" cy="536608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a:t>
            </a:r>
            <a:r>
              <a:rPr lang="en-US" sz="1400" dirty="0">
                <a:latin typeface="Arial Narrow" panose="020B0604020202020204" pitchFamily="34" charset="0"/>
                <a:cs typeface="Arial Narrow" panose="020B0604020202020204" pitchFamily="34" charset="0"/>
              </a:rPr>
              <a:t>:  Stephen is a 30-year-old male diagnosed with Amyotrophic Lateral Sclerosis (ALS) two months ago, shortly after finishing his residency program.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a:t>
            </a:r>
          </a:p>
          <a:p>
            <a:pPr lvl="1"/>
            <a:r>
              <a:rPr lang="en-US" sz="1400" u="sng" dirty="0">
                <a:latin typeface="Arial Narrow" panose="020B0604020202020204" pitchFamily="34" charset="0"/>
                <a:cs typeface="Arial Narrow" panose="020B0604020202020204" pitchFamily="34" charset="0"/>
              </a:rPr>
              <a:t>Vital Signs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Ht</a:t>
            </a:r>
            <a:r>
              <a:rPr lang="en-US" sz="1400" dirty="0">
                <a:latin typeface="Arial Narrow" panose="020B0604020202020204" pitchFamily="34" charset="0"/>
                <a:cs typeface="Arial Narrow" panose="020B0604020202020204" pitchFamily="34" charset="0"/>
              </a:rPr>
              <a:t>: 6ft 2in; </a:t>
            </a:r>
            <a:r>
              <a:rPr lang="en-US" sz="1400" dirty="0" err="1">
                <a:latin typeface="Arial Narrow" panose="020B0604020202020204" pitchFamily="34" charset="0"/>
                <a:cs typeface="Arial Narrow" panose="020B0604020202020204" pitchFamily="34" charset="0"/>
              </a:rPr>
              <a:t>Wt</a:t>
            </a:r>
            <a:r>
              <a:rPr lang="en-US" sz="1400" dirty="0">
                <a:latin typeface="Arial Narrow" panose="020B0604020202020204" pitchFamily="34" charset="0"/>
                <a:cs typeface="Arial Narrow" panose="020B0604020202020204" pitchFamily="34" charset="0"/>
              </a:rPr>
              <a:t>: 135 </a:t>
            </a:r>
            <a:r>
              <a:rPr lang="en-US" sz="1400" dirty="0" err="1">
                <a:latin typeface="Arial Narrow" panose="020B0604020202020204" pitchFamily="34" charset="0"/>
                <a:cs typeface="Arial Narrow" panose="020B0604020202020204" pitchFamily="34" charset="0"/>
              </a:rPr>
              <a:t>lbs</a:t>
            </a:r>
            <a:r>
              <a:rPr lang="en-US" sz="1400" dirty="0">
                <a:latin typeface="Arial Narrow" panose="020B0604020202020204" pitchFamily="34" charset="0"/>
                <a:cs typeface="Arial Narrow" panose="020B0604020202020204" pitchFamily="34" charset="0"/>
              </a:rPr>
              <a:t>; Pulse: 95; BP: 120/80; Respiratory Rate xx</a:t>
            </a:r>
          </a:p>
          <a:p>
            <a:pPr lvl="1"/>
            <a:r>
              <a:rPr lang="en-US" sz="1400" u="sng" dirty="0">
                <a:latin typeface="Arial Narrow" panose="020B0604020202020204" pitchFamily="34" charset="0"/>
                <a:cs typeface="Arial Narrow" panose="020B0604020202020204" pitchFamily="34" charset="0"/>
              </a:rPr>
              <a:t>General</a:t>
            </a:r>
            <a:r>
              <a:rPr lang="en-US" sz="1400" dirty="0">
                <a:latin typeface="Arial Narrow" panose="020B0604020202020204" pitchFamily="34" charset="0"/>
                <a:cs typeface="Arial Narrow" panose="020B0604020202020204" pitchFamily="34" charset="0"/>
              </a:rPr>
              <a:t>:</a:t>
            </a:r>
          </a:p>
          <a:p>
            <a:pPr lvl="1"/>
            <a:r>
              <a:rPr lang="en-US" sz="1400" u="sng" dirty="0">
                <a:latin typeface="Arial Narrow" panose="020B0604020202020204" pitchFamily="34" charset="0"/>
                <a:cs typeface="Arial Narrow" panose="020B0604020202020204" pitchFamily="34" charset="0"/>
              </a:rPr>
              <a:t>Neurologic</a:t>
            </a:r>
            <a:r>
              <a:rPr lang="en-US" sz="1400" dirty="0">
                <a:latin typeface="Arial Narrow" panose="020B0604020202020204" pitchFamily="34" charset="0"/>
                <a:cs typeface="Arial Narrow" panose="020B0604020202020204" pitchFamily="34" charset="0"/>
              </a:rPr>
              <a:t>: alert, oriented to person, place and time. </a:t>
            </a:r>
          </a:p>
          <a:p>
            <a:pPr lvl="1"/>
            <a:r>
              <a:rPr lang="en-US" sz="1400" u="sng" dirty="0">
                <a:latin typeface="Arial Narrow" panose="020B0604020202020204" pitchFamily="34" charset="0"/>
                <a:cs typeface="Arial Narrow" panose="020B0604020202020204" pitchFamily="34" charset="0"/>
              </a:rPr>
              <a:t>Musculoskeletal</a:t>
            </a:r>
            <a:r>
              <a:rPr lang="en-US" sz="1400" dirty="0">
                <a:latin typeface="Arial Narrow" panose="020B0604020202020204" pitchFamily="34" charset="0"/>
                <a:cs typeface="Arial Narrow" panose="020B0604020202020204" pitchFamily="34" charset="0"/>
              </a:rPr>
              <a:t>: </a:t>
            </a:r>
          </a:p>
          <a:p>
            <a:pPr lvl="1"/>
            <a:r>
              <a:rPr lang="en-US" sz="1400" u="sng" dirty="0">
                <a:latin typeface="Arial Narrow" panose="020B0604020202020204" pitchFamily="34" charset="0"/>
                <a:cs typeface="Arial Narrow" panose="020B0604020202020204" pitchFamily="34" charset="0"/>
              </a:rPr>
              <a:t>Skin</a:t>
            </a:r>
            <a:r>
              <a:rPr lang="en-US" sz="1400" dirty="0">
                <a:latin typeface="Arial Narrow" panose="020B0604020202020204" pitchFamily="34" charset="0"/>
                <a:cs typeface="Arial Narrow" panose="020B0604020202020204" pitchFamily="34" charset="0"/>
              </a:rPr>
              <a:t>: there are no decubitus ulcers nor evidence of skin breakdown</a:t>
            </a:r>
          </a:p>
          <a:p>
            <a:pPr lvl="1"/>
            <a:r>
              <a:rPr lang="en-US" sz="1400" u="sng" dirty="0">
                <a:latin typeface="Arial Narrow" panose="020B0604020202020204" pitchFamily="34" charset="0"/>
                <a:cs typeface="Arial Narrow" panose="020B0604020202020204" pitchFamily="34" charset="0"/>
              </a:rPr>
              <a:t>Lungs</a:t>
            </a:r>
            <a:r>
              <a:rPr lang="en-US" sz="1400" dirty="0">
                <a:latin typeface="Arial Narrow" panose="020B0604020202020204" pitchFamily="34" charset="0"/>
                <a:cs typeface="Arial Narrow" panose="020B0604020202020204" pitchFamily="34" charset="0"/>
              </a:rPr>
              <a:t>: </a:t>
            </a:r>
          </a:p>
          <a:p>
            <a:pPr lvl="1"/>
            <a:r>
              <a:rPr lang="en-US" sz="1400" u="sng" dirty="0">
                <a:latin typeface="Arial Narrow" panose="020B0604020202020204" pitchFamily="34" charset="0"/>
                <a:cs typeface="Arial Narrow" panose="020B0604020202020204" pitchFamily="34" charset="0"/>
              </a:rPr>
              <a:t>Heart</a:t>
            </a:r>
            <a:r>
              <a:rPr lang="en-US" sz="1400" dirty="0">
                <a:latin typeface="Arial Narrow" panose="020B0604020202020204" pitchFamily="34" charset="0"/>
                <a:cs typeface="Arial Narrow" panose="020B0604020202020204" pitchFamily="34" charset="0"/>
              </a:rPr>
              <a:t>: no murmurs </a:t>
            </a:r>
          </a:p>
          <a:p>
            <a:pPr lvl="1"/>
            <a:r>
              <a:rPr lang="en-US" sz="1400" u="sng" dirty="0">
                <a:latin typeface="Arial Narrow" panose="020B0604020202020204" pitchFamily="34" charset="0"/>
                <a:cs typeface="Arial Narrow" panose="020B0604020202020204" pitchFamily="34" charset="0"/>
              </a:rPr>
              <a:t>Abdomen</a:t>
            </a:r>
            <a:r>
              <a:rPr lang="en-US" sz="1400" dirty="0">
                <a:latin typeface="Arial Narrow" panose="020B0604020202020204" pitchFamily="34" charset="0"/>
                <a:cs typeface="Arial Narrow" panose="020B0604020202020204" pitchFamily="34" charset="0"/>
              </a:rPr>
              <a:t>: bowel sounds are present, no masses</a:t>
            </a:r>
          </a:p>
          <a:p>
            <a:pPr lvl="1"/>
            <a:r>
              <a:rPr lang="en-US" sz="1400" u="sng" dirty="0">
                <a:latin typeface="Arial Narrow" panose="020B0604020202020204" pitchFamily="34" charset="0"/>
                <a:cs typeface="Arial Narrow" panose="020B0604020202020204" pitchFamily="34" charset="0"/>
              </a:rPr>
              <a:t>Genital</a:t>
            </a:r>
            <a:r>
              <a:rPr lang="en-US" sz="1400" dirty="0">
                <a:latin typeface="Arial Narrow" panose="020B0604020202020204" pitchFamily="34" charset="0"/>
                <a:cs typeface="Arial Narrow" panose="020B0604020202020204" pitchFamily="34" charset="0"/>
              </a:rPr>
              <a:t>: </a:t>
            </a:r>
          </a:p>
          <a:p>
            <a:pPr lvl="1"/>
            <a:r>
              <a:rPr lang="en-US" sz="1400" u="sng" dirty="0">
                <a:latin typeface="Arial Narrow" panose="020B0604020202020204" pitchFamily="34" charset="0"/>
                <a:cs typeface="Arial Narrow" panose="020B0604020202020204" pitchFamily="34" charset="0"/>
              </a:rPr>
              <a:t>Rectal</a:t>
            </a:r>
            <a:r>
              <a:rPr lang="en-US" sz="1400" dirty="0">
                <a:latin typeface="Arial Narrow" panose="020B0604020202020204" pitchFamily="34" charset="0"/>
                <a:cs typeface="Arial Narrow" panose="020B0604020202020204" pitchFamily="34" charset="0"/>
              </a:rPr>
              <a:t>: declined, the stool in hemoccult negative </a:t>
            </a:r>
          </a:p>
          <a:p>
            <a:pPr lvl="1"/>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Information</a:t>
            </a:r>
          </a:p>
        </p:txBody>
      </p:sp>
    </p:spTree>
    <p:extLst>
      <p:ext uri="{BB962C8B-B14F-4D97-AF65-F5344CB8AC3E}">
        <p14:creationId xmlns:p14="http://schemas.microsoft.com/office/powerpoint/2010/main" val="310621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6573"/>
            <a:ext cx="8382000" cy="2565318"/>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 </a:t>
            </a:r>
            <a:r>
              <a:rPr lang="en-US" sz="1400" dirty="0">
                <a:latin typeface="Arial Narrow" panose="020B0604020202020204" pitchFamily="34" charset="0"/>
                <a:cs typeface="Arial Narrow" panose="020B0604020202020204" pitchFamily="34" charset="0"/>
              </a:rPr>
              <a:t>None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No significant past medical history</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He has no children or siblings. No history of ALS in the family. His 58-year-old mother is healthy. His dad is 62 and has heart health issues. </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Information</a:t>
            </a:r>
          </a:p>
        </p:txBody>
      </p:sp>
    </p:spTree>
    <p:extLst>
      <p:ext uri="{BB962C8B-B14F-4D97-AF65-F5344CB8AC3E}">
        <p14:creationId xmlns:p14="http://schemas.microsoft.com/office/powerpoint/2010/main" val="147489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3970</TotalTime>
  <Words>2019</Words>
  <Application>Microsoft Macintosh PowerPoint</Application>
  <PresentationFormat>On-screen Show (16:9)</PresentationFormat>
  <Paragraphs>285</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53</cp:revision>
  <dcterms:created xsi:type="dcterms:W3CDTF">2022-02-03T17:38:39Z</dcterms:created>
  <dcterms:modified xsi:type="dcterms:W3CDTF">2022-07-20T21:15:41Z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