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6" r:id="rId7"/>
    <p:sldId id="287" r:id="rId8"/>
    <p:sldId id="267" r:id="rId9"/>
    <p:sldId id="269" r:id="rId10"/>
    <p:sldId id="271" r:id="rId11"/>
    <p:sldId id="270" r:id="rId12"/>
    <p:sldId id="268" r:id="rId13"/>
    <p:sldId id="295" r:id="rId14"/>
    <p:sldId id="272" r:id="rId15"/>
    <p:sldId id="273" r:id="rId16"/>
    <p:sldId id="274" r:id="rId17"/>
    <p:sldId id="275" r:id="rId18"/>
    <p:sldId id="262" r:id="rId19"/>
    <p:sldId id="263" r:id="rId20"/>
    <p:sldId id="276" r:id="rId21"/>
    <p:sldId id="277" r:id="rId22"/>
    <p:sldId id="278" r:id="rId23"/>
    <p:sldId id="279" r:id="rId24"/>
    <p:sldId id="282" r:id="rId25"/>
    <p:sldId id="297" r:id="rId26"/>
    <p:sldId id="296" r:id="rId27"/>
    <p:sldId id="280" r:id="rId2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772EAE-8EC1-74FA-9DD9-17135C890C56}" name="Chen, Zhao - (zchen)" initials="CZ(" userId="S::zchen@email.arizona.edu::6fd8081e-8fb3-4bc9-814a-97d1a77edd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rcia, Edgar - (egarcia5)" initials="GE(" lastIdx="19" clrIdx="0">
    <p:extLst>
      <p:ext uri="{19B8F6BF-5375-455C-9EA6-DF929625EA0E}">
        <p15:presenceInfo xmlns:p15="http://schemas.microsoft.com/office/powerpoint/2012/main" userId="Garcia, Edgar - (egarcia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830"/>
  </p:normalViewPr>
  <p:slideViewPr>
    <p:cSldViewPr>
      <p:cViewPr varScale="1">
        <p:scale>
          <a:sx n="162" d="100"/>
          <a:sy n="162" d="100"/>
        </p:scale>
        <p:origin x="80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aachc.org/communityhealthcenters/map/" TargetMode="External"/><Relationship Id="rId3" Type="http://schemas.openxmlformats.org/officeDocument/2006/relationships/hyperlink" Target="http://www.crh.arizona.edu/" TargetMode="External"/><Relationship Id="rId7" Type="http://schemas.openxmlformats.org/officeDocument/2006/relationships/hyperlink" Target="https://crh.arizona.edu/map-room" TargetMode="External"/><Relationship Id="rId2" Type="http://schemas.openxmlformats.org/officeDocument/2006/relationships/hyperlink" Target="https://www.komen.org/" TargetMode="External"/><Relationship Id="rId1" Type="http://schemas.openxmlformats.org/officeDocument/2006/relationships/slideLayout" Target="../slideLayouts/slideLayout5.xml"/><Relationship Id="rId6" Type="http://schemas.openxmlformats.org/officeDocument/2006/relationships/hyperlink" Target="https://crh.arizona.edu/programs/flex/rhcs-list" TargetMode="External"/><Relationship Id="rId5" Type="http://schemas.openxmlformats.org/officeDocument/2006/relationships/hyperlink" Target="https://crh.arizona.edu/programs/flex/cahs" TargetMode="External"/><Relationship Id="rId10" Type="http://schemas.openxmlformats.org/officeDocument/2006/relationships/hyperlink" Target="https://www.cancer.net/sites/cancer.net/files/advanced_cancer_care_planning.pdf" TargetMode="External"/><Relationship Id="rId4" Type="http://schemas.openxmlformats.org/officeDocument/2006/relationships/hyperlink" Target="https://www.cancer.org/" TargetMode="External"/><Relationship Id="rId9" Type="http://schemas.openxmlformats.org/officeDocument/2006/relationships/hyperlink" Target="http://www.arizonaoncologyfoundation.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overarizona.org/connector/" TargetMode="External"/><Relationship Id="rId2" Type="http://schemas.openxmlformats.org/officeDocument/2006/relationships/hyperlink" Target="https://www.clinicaamistad.org/"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1315353" y="3130618"/>
            <a:ext cx="66046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46-Year-Old Woman Living with Metastatic Breast Cancer</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47AFEFC3-86CC-4F7B-9A16-1AB958EBEB4D}"/>
              </a:ext>
            </a:extLst>
          </p:cNvPr>
          <p:cNvSpPr txBox="1"/>
          <p:nvPr/>
        </p:nvSpPr>
        <p:spPr>
          <a:xfrm>
            <a:off x="486097" y="197953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EBC6D8C8-C39E-F0DD-BE8C-98BE26A7538D}"/>
              </a:ext>
            </a:extLst>
          </p:cNvPr>
          <p:cNvSpPr/>
          <p:nvPr/>
        </p:nvSpPr>
        <p:spPr>
          <a:xfrm>
            <a:off x="2045186" y="132072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59534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Diagnosis of Stage 4 triple negative breast cancer 2 years ago.12-month course of oral capecitabine and mastectomy. Recently PET scan shows 2 small lesions biopsied as TNBC. Recommend comfort care.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Alert, oriented, pleasant female. Appears frail for age. Height 5’9”, weight 115 lbs. Experienced weight recent weight loss. Skin warm and dry. Mucosa of mouth and eyes dry. Head is normocephalic with patches of hair loss. ENT normal. Cardiac assessed with normal rate and rhythm, no murmurs with normal S1 S2 intensity.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Lungs dim in left upper and lower lobes. Right lung clear. Consistent, unproductive cough, no rhonchi upon auscultation. Left chest wall thin, post mastectomy 15 months prior, incision scar well healed. Right breast no masses palpated. Abdomen is soft with hyperactive bowel sounds. Mood and affect appropriate for situation. Expresses concern for her children’s care due to her extreme fatigue.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Information </a:t>
            </a:r>
          </a:p>
        </p:txBody>
      </p:sp>
    </p:spTree>
    <p:extLst>
      <p:ext uri="{BB962C8B-B14F-4D97-AF65-F5344CB8AC3E}">
        <p14:creationId xmlns:p14="http://schemas.microsoft.com/office/powerpoint/2010/main" val="66683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5047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Capecitabine 2-150 mg in morning and 3- 500mg at night; Ativan 10 mg before bed; Zofran 8 mg prn for nausea/vomiting, Imodium as needed for diarrhea; Xanax .5 mg 3 times/day; Zestril 10 mg QD, Vicks Dayquil Cough as needed for cough.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allergies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r>
              <a:rPr lang="en-US" sz="1400" dirty="0">
                <a:latin typeface="Arial Narrow" panose="020B0604020202020204" pitchFamily="34" charset="0"/>
                <a:cs typeface="Arial Narrow" panose="020B0604020202020204" pitchFamily="34" charset="0"/>
              </a:rPr>
              <a:t>: No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Leslie is mobile, however weak due to nausea with vomiting, and diarrhea. She can comfortably move around 2nd floor apartment but risks falling on steps up to apartment due to weakness. Lack of sleep with daytime fatigue. Poor appetite.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 </a:t>
            </a:r>
            <a:r>
              <a:rPr lang="en-US" sz="1400" dirty="0">
                <a:latin typeface="Arial Narrow" panose="020B0604020202020204" pitchFamily="34" charset="0"/>
                <a:cs typeface="Arial Narrow" panose="020B0604020202020204" pitchFamily="34" charset="0"/>
              </a:rPr>
              <a:t>Physically healthy until diagnosed with TNBC. Treated for depression when her partner abandoned her and the children.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 </a:t>
            </a:r>
            <a:r>
              <a:rPr lang="en-US" sz="1400" dirty="0">
                <a:latin typeface="Arial Narrow" panose="020B0604020202020204" pitchFamily="34" charset="0"/>
                <a:cs typeface="Arial Narrow" panose="020B0604020202020204" pitchFamily="34" charset="0"/>
              </a:rPr>
              <a:t>Both parents have died. Father (78-years-old) from melanoma and mother (29-years-old) from automobile accident</a:t>
            </a:r>
            <a:r>
              <a:rPr lang="en-US" sz="1400" b="1"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Information</a:t>
            </a:r>
          </a:p>
        </p:txBody>
      </p:sp>
    </p:spTree>
    <p:extLst>
      <p:ext uri="{BB962C8B-B14F-4D97-AF65-F5344CB8AC3E}">
        <p14:creationId xmlns:p14="http://schemas.microsoft.com/office/powerpoint/2010/main" val="1474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16BCF5E5-9306-9736-F704-1E3E795CC454}"/>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76858" y="1047750"/>
            <a:ext cx="5715000" cy="428886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pPr marR="0" lvl="0" algn="l" defTabSz="914400" rtl="0" eaLnBrk="1" fontAlgn="auto" latinLnBrk="0" hangingPunct="1">
              <a:buClrTx/>
              <a:buSzTx/>
              <a:tabLst/>
              <a:defRPr/>
            </a:pPr>
            <a:endParaRPr lang="en-US" sz="1400" b="1" dirty="0">
              <a:solidFill>
                <a:prstClr val="black"/>
              </a:solidFill>
              <a:latin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a:defRPr/>
            </a:pPr>
            <a:endParaRPr lang="en-US" sz="1400" dirty="0">
              <a:solidFill>
                <a:prstClr val="black"/>
              </a:solidFill>
              <a:latin typeface="Arial Narrow" panose="020B0604020202020204" pitchFamily="34" charset="0"/>
            </a:endParaRPr>
          </a:p>
          <a:p>
            <a:pPr>
              <a:defRPr/>
            </a:pPr>
            <a:r>
              <a:rPr lang="en-US" sz="1400" dirty="0">
                <a:solidFill>
                  <a:prstClr val="black"/>
                </a:solidFill>
                <a:latin typeface="Arial Narrow" panose="020B0604020202020204" pitchFamily="34" charset="0"/>
              </a:rPr>
              <a:t>The 12-year-old daughter has recently been exposed to TB recently at a friend’s house and is not allowed to return to school until she can get her a chest x-ray. </a:t>
            </a:r>
          </a:p>
          <a:p>
            <a:pPr marL="285750" marR="0" lvl="0" indent="-285750" algn="l" defTabSz="914400" rtl="0" eaLnBrk="1" fontAlgn="auto" latinLnBrk="0" hangingPunct="1">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indent="-285750">
              <a:buFont typeface="Arial" panose="020B0604020202020204" pitchFamily="34" charset="0"/>
              <a:buChar char="•"/>
              <a:defRPr/>
            </a:pPr>
            <a:r>
              <a:rPr lang="en-US" sz="1400" dirty="0">
                <a:solidFill>
                  <a:prstClr val="black"/>
                </a:solidFill>
                <a:latin typeface="Arial Narrow"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indent="-285750">
              <a:buFont typeface="Arial" panose="020B0604020202020204" pitchFamily="34" charset="0"/>
              <a:buChar char="•"/>
              <a:defRPr/>
            </a:pPr>
            <a:endParaRPr lang="en-US" sz="1400" dirty="0">
              <a:solidFill>
                <a:prstClr val="black"/>
              </a:solidFill>
              <a:latin typeface="Arial Narrow" panose="020B0604020202020204" pitchFamily="34" charset="0"/>
            </a:endParaRPr>
          </a:p>
          <a:p>
            <a:pPr>
              <a:defRPr/>
            </a:pPr>
            <a:r>
              <a:rPr lang="en-US" sz="1400" dirty="0">
                <a:solidFill>
                  <a:prstClr val="black"/>
                </a:solidFill>
                <a:latin typeface="Arial Narrow" panose="020B0604020202020204" pitchFamily="34" charset="0"/>
              </a:rPr>
              <a:t>She currently receives support for child daycare for 4-year-old. Other two children attend school. Will need help with childcare.</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334517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272177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 Ongoing treatment for stage 4 triple negative breast cancer initially stopped advance of cancer. Nausea, vomiting and diarrhea from oral capecitabine are managed by medications. Recently Leslie experienced cough and PET scan was ordered. Assessment finds right lung clear to auscultation and left lung dim. Leslie seeking TB skin test and cough syrup. Unaware of results of PET scan.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 Metastasis of left breast cancer, TNBC, to left lung. IV chemotherapy treatments available however will further reduce quality of life and only increase life expectancy by 6 months at most. Prognosis poor. Recommend palliative care to start making decisions for herself and children. </a:t>
            </a: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4265275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565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Encounter #1 – </a:t>
            </a:r>
            <a:r>
              <a:rPr lang="en-US" sz="1400" dirty="0">
                <a:latin typeface="Arial Narrow" panose="020B0604020202020204" pitchFamily="34" charset="0"/>
                <a:cs typeface="Arial Narrow" panose="020B0604020202020204" pitchFamily="34" charset="0"/>
              </a:rPr>
              <a:t> She has not even considered that she might need a living will or advance directives because breast cancer is curable when caught early. Her cancer was discovered early on a mammogram that she had every year, just like her doctor told her to.</a:t>
            </a:r>
          </a:p>
          <a:p>
            <a:r>
              <a:rPr lang="en-US" sz="1400" dirty="0">
                <a:latin typeface="Arial Narrow" panose="020B0604020202020204" pitchFamily="34" charset="0"/>
                <a:cs typeface="Arial Narrow" panose="020B0604020202020204" pitchFamily="34" charset="0"/>
              </a:rPr>
              <a:t>  </a:t>
            </a: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 She doesn’t know where to start because there is no one that she can think of that would take all 3 of her children and she doesn’t want them split up. She is going to try alternative treatments such as nutrition therapy, and ozone therapy that will slow down the cancer.</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If she can just stay alive for at least 4-5 years, to see her older child graduate from high school, then they will be on their own.  Her daughter will be old enough to take care of the other children. </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466114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Leslie now?</a:t>
            </a:r>
          </a:p>
          <a:p>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 Fighting the cancer and doing whatever it takes to be cured from it. If she could just have more energy and stop vomiting.</a:t>
            </a: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#2 - </a:t>
            </a:r>
            <a:r>
              <a:rPr lang="en-US" sz="1400" dirty="0">
                <a:latin typeface="Arial Narrow" panose="020B0604020202020204" pitchFamily="34" charset="0"/>
                <a:cs typeface="Arial Narrow" panose="020B0604020202020204" pitchFamily="34" charset="0"/>
              </a:rPr>
              <a:t>Spending quality time with her children and not have them think of her as “sick.” She wants to be able to get up in the morning and make them breakfast and walk them to the school bus stop and daycare center.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for their health?</a:t>
            </a:r>
            <a:r>
              <a:rPr lang="en-US" sz="1400"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a:t>
            </a:r>
            <a:r>
              <a:rPr lang="en-US" sz="1400" b="1" dirty="0">
                <a:latin typeface="Arial Narrow" panose="020B0604020202020204" pitchFamily="34" charset="0"/>
              </a:rPr>
              <a:t> #1 – </a:t>
            </a:r>
            <a:r>
              <a:rPr lang="en-US" sz="1400" dirty="0">
                <a:latin typeface="Arial Narrow" panose="020B0604020202020204" pitchFamily="34" charset="0"/>
              </a:rPr>
              <a:t>To stay strong enough to fight the cancer.</a:t>
            </a:r>
          </a:p>
          <a:p>
            <a:pPr lvl="1"/>
            <a:endParaRPr lang="en-US" sz="1400" dirty="0">
              <a:latin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a:t>
            </a:r>
            <a:r>
              <a:rPr lang="en-US" sz="1400" b="1" dirty="0">
                <a:latin typeface="Arial Narrow" panose="020B0604020202020204" pitchFamily="34" charset="0"/>
              </a:rPr>
              <a:t> #2 - </a:t>
            </a:r>
            <a:r>
              <a:rPr lang="en-US" sz="1400" dirty="0">
                <a:latin typeface="Arial Narrow" panose="020B0604020202020204" pitchFamily="34" charset="0"/>
              </a:rPr>
              <a:t>To be able to at least see her oldest daughter graduate from high school.</a:t>
            </a: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608964" y="1123950"/>
            <a:ext cx="8001635" cy="407342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  </a:t>
            </a:r>
            <a:r>
              <a:rPr lang="en-US" sz="1400" dirty="0">
                <a:latin typeface="Arial Narrow" panose="020B0604020202020204" pitchFamily="34" charset="0"/>
                <a:cs typeface="Arial Narrow" panose="020B0604020202020204" pitchFamily="34" charset="0"/>
              </a:rPr>
              <a:t>Who can help her with shared decision making for determining level of aggressiveness of treatments? What is most important at each setting? How do you determine what matters most to the patient/family and goals of care? Quality or quantity decisions need to be made.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lvl="1"/>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Family members have a conversation about end-of-life (EOL) wishes and desires. Leslie doesn’t want to talk about EOL. </a:t>
            </a:r>
          </a:p>
          <a:p>
            <a:pPr lvl="1"/>
            <a:r>
              <a:rPr lang="en-US" sz="1400" dirty="0">
                <a:latin typeface="Arial Narrow" panose="020B0604020202020204" pitchFamily="34" charset="0"/>
                <a:cs typeface="Arial Narrow" panose="020B0604020202020204" pitchFamily="34" charset="0"/>
              </a:rPr>
              <a:t>• Healthcare Services Resources</a:t>
            </a:r>
          </a:p>
          <a:p>
            <a:pPr lvl="1"/>
            <a:r>
              <a:rPr lang="en-US" sz="1400" dirty="0">
                <a:latin typeface="Arial Narrow" panose="020B0604020202020204" pitchFamily="34" charset="0"/>
                <a:cs typeface="Arial Narrow" panose="020B0604020202020204" pitchFamily="34" charset="0"/>
              </a:rPr>
              <a:t>• Community Services Resources</a:t>
            </a:r>
          </a:p>
          <a:p>
            <a:pPr lvl="1"/>
            <a:r>
              <a:rPr lang="en-US" sz="1400" dirty="0">
                <a:latin typeface="Arial Narrow" panose="020B0604020202020204" pitchFamily="34" charset="0"/>
                <a:cs typeface="Arial Narrow" panose="020B0604020202020204" pitchFamily="34" charset="0"/>
              </a:rPr>
              <a:t>• Spiritual Health/Counseling</a:t>
            </a:r>
          </a:p>
          <a:p>
            <a:endParaRPr lang="en-US" sz="1400" b="1"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40F8FF80-3C19-97F9-E79F-033F2E490E79}"/>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a:latin typeface="Arial Narrow" panose="020B0604020202020204" pitchFamily="34" charset="0"/>
                <a:cs typeface="Arial Narrow" panose="020B0604020202020204" pitchFamily="34" charset="0"/>
              </a:rPr>
              <a:t>Best Case </a:t>
            </a:r>
            <a:r>
              <a:rPr lang="en-US" sz="1400" b="1" dirty="0">
                <a:latin typeface="Arial Narrow" panose="020B0604020202020204" pitchFamily="34" charset="0"/>
                <a:cs typeface="Arial Narrow" panose="020B0604020202020204" pitchFamily="34" charset="0"/>
              </a:rPr>
              <a:t>/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22998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a:lnSpc>
                <a:spcPts val="2880"/>
              </a:lnSpc>
            </a:pPr>
            <a:r>
              <a:rPr lang="en-US" sz="1400" dirty="0">
                <a:latin typeface="Arial Narrow" panose="020B0604020202020204" pitchFamily="34" charset="0"/>
                <a:cs typeface="Arial Narrow" panose="020B0604020202020204" pitchFamily="34" charset="0"/>
              </a:rPr>
              <a:t>Spiritual Health/Counseling, Pharmacy, Nursing, Social work</a:t>
            </a:r>
          </a:p>
          <a:p>
            <a:pPr>
              <a:lnSpc>
                <a:spcPts val="2880"/>
              </a:lnSpc>
            </a:pPr>
            <a:endParaRPr lang="en-US" sz="1400" b="1"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6E669D16-36FC-8540-8AE4-64CFCEBE267F}"/>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4019947"/>
          </a:xfrm>
          <a:prstGeom prst="rect">
            <a:avLst/>
          </a:prstGeom>
          <a:noFill/>
        </p:spPr>
        <p:txBody>
          <a:bodyPr wrap="square" rtlCol="0">
            <a:spAutoFit/>
          </a:bodyPr>
          <a:lstStyle/>
          <a:p>
            <a:pPr>
              <a:spcAft>
                <a:spcPts val="1200"/>
              </a:spcAft>
            </a:pPr>
            <a:r>
              <a:rPr lang="en-US" sz="1400" b="1" dirty="0">
                <a:latin typeface="Arial Narrow" panose="020B0604020202020204" pitchFamily="34" charset="0"/>
                <a:cs typeface="Arial Narrow" panose="020B0604020202020204" pitchFamily="34" charset="0"/>
              </a:rPr>
              <a:t>How will you approach utilizing a team approach to providing care?</a:t>
            </a: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48500" y="1232922"/>
            <a:ext cx="4572000" cy="2677656"/>
          </a:xfrm>
          <a:prstGeom prst="rect">
            <a:avLst/>
          </a:prstGeom>
          <a:noFill/>
        </p:spPr>
        <p:txBody>
          <a:bodyPr wrap="square" rtlCol="0">
            <a:spAutoFit/>
          </a:bodyPr>
          <a:lstStyle/>
          <a:p>
            <a:r>
              <a:rPr lang="en-US" sz="1400" dirty="0">
                <a:latin typeface="Arial Narrow" panose="020B0604020202020204" pitchFamily="34" charset="0"/>
              </a:rPr>
              <a:t>1. Build healthy public policy</a:t>
            </a:r>
          </a:p>
          <a:p>
            <a:endParaRPr lang="en-US" sz="1400" dirty="0">
              <a:latin typeface="Arial Narrow" panose="020B0604020202020204" pitchFamily="34" charset="0"/>
            </a:endParaRPr>
          </a:p>
          <a:p>
            <a:r>
              <a:rPr lang="en-US" sz="1400" dirty="0">
                <a:latin typeface="Arial Narrow" panose="020B0604020202020204" pitchFamily="34" charset="0"/>
              </a:rPr>
              <a:t>2. Create supportive environments</a:t>
            </a:r>
          </a:p>
          <a:p>
            <a:endParaRPr lang="en-US" sz="1400" dirty="0">
              <a:latin typeface="Arial Narrow" panose="020B0604020202020204" pitchFamily="34" charset="0"/>
            </a:endParaRPr>
          </a:p>
          <a:p>
            <a:r>
              <a:rPr lang="en-US" sz="1400" dirty="0">
                <a:latin typeface="Arial Narrow" panose="020B0604020202020204" pitchFamily="34" charset="0"/>
              </a:rPr>
              <a:t>3. Strengthen community action</a:t>
            </a:r>
          </a:p>
          <a:p>
            <a:endParaRPr lang="en-US" sz="1400" dirty="0">
              <a:latin typeface="Arial Narrow" panose="020B0604020202020204" pitchFamily="34" charset="0"/>
            </a:endParaRPr>
          </a:p>
          <a:p>
            <a:r>
              <a:rPr lang="en-US" sz="1400" dirty="0">
                <a:latin typeface="Arial Narrow" panose="020B0604020202020204" pitchFamily="34" charset="0"/>
              </a:rPr>
              <a:t>4. Develop personal skills</a:t>
            </a:r>
          </a:p>
          <a:p>
            <a:endParaRPr lang="en-US" sz="1400" dirty="0">
              <a:latin typeface="Arial Narrow" panose="020B0604020202020204" pitchFamily="34" charset="0"/>
            </a:endParaRPr>
          </a:p>
          <a:p>
            <a:r>
              <a:rPr lang="en-US" sz="1400" dirty="0">
                <a:latin typeface="Arial Narrow" panose="020B0604020202020204" pitchFamily="34" charset="0"/>
              </a:rPr>
              <a:t>5. Reorient health services</a:t>
            </a: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984548"/>
            <a:ext cx="8382000"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Susan G. Komen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2"/>
              </a:rPr>
              <a:t>https://www.komen.org/</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Center for Rural Health Resources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3"/>
              </a:rPr>
              <a:t>www.crh.arizona.edu</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American Cancer Society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4"/>
              </a:rPr>
              <a:t>https://www.cancer.org</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List of Arizona's Critical Access Hospitals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5"/>
              </a:rPr>
              <a:t>https://crh.arizona.edu/programs/flex/cahs</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List of Arizona's Rural Health Clinics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6"/>
              </a:rPr>
              <a:t>https://crh.arizona.edu/programs/flex/rhcs-list</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Arizona Rural Safety Net Map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7"/>
              </a:rPr>
              <a:t>https://crh.arizona.edu/map-room</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List of all Federally Qualified Community Health Centers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8"/>
              </a:rPr>
              <a:t>https://www.aachc.org/communityhealthcenters/map/</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Arizona Oncology Foundation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9"/>
              </a:rPr>
              <a:t>www.arizonaoncologyfoundation.org</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Narrow" panose="020B0604020202020204" pitchFamily="34" charset="0"/>
              <a:cs typeface="Arial Narrow" panose="020B0604020202020204" pitchFamily="34" charset="0"/>
            </a:endParaRPr>
          </a:p>
          <a:p>
            <a:pPr>
              <a:defRPr/>
            </a:pPr>
            <a:r>
              <a:rPr lang="en-US" sz="1400" dirty="0">
                <a:latin typeface="Arial Narrow" panose="020B0604020202020204" pitchFamily="34" charset="0"/>
                <a:cs typeface="Arial Narrow" panose="020B0604020202020204" pitchFamily="34" charset="0"/>
                <a:hlinkClick r:id="rId10"/>
              </a:rPr>
              <a:t>https://www.cancer.net/sites/cancer.net/files/advanced_cancer_care_planning.pdf</a:t>
            </a:r>
            <a:endParaRPr lang="en-US" sz="1400" dirty="0">
              <a:latin typeface="Arial Narrow" panose="020B0604020202020204" pitchFamily="34" charset="0"/>
              <a:cs typeface="Arial Narrow" panose="020B0604020202020204" pitchFamily="34" charset="0"/>
            </a:endParaRPr>
          </a:p>
          <a:p>
            <a:pPr>
              <a:defRPr/>
            </a:pPr>
            <a:endParaRPr lang="en-US" sz="1400" dirty="0">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Arial Narrow" panose="020B0604020202020204" pitchFamily="34" charset="0"/>
                <a:ea typeface="+mn-ea"/>
                <a:cs typeface="Arial Narrow" panose="020B0604020202020204" pitchFamily="34" charset="0"/>
              </a:rPr>
              <a:t>Clinica</a:t>
            </a: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Amistad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2"/>
              </a:rPr>
              <a:t>https://www.clinicaamistad.org</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 This Clinic operates under a sliding scale model. Means that it may not be free depending on patient income. 110 W Irvington Rd, #3c Tucson, AZ 85714  520-305-5107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Health Insurance</a:t>
            </a:r>
            <a:endParaRPr lang="en-US" sz="1400" b="1" dirty="0">
              <a:solidFill>
                <a:prstClr val="black"/>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Arizona Center for Rural Health (CRH) Insurance Assistance or visit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3"/>
              </a:rPr>
              <a:t>http://coverarizona.org/connector/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Helpline 1800-3773536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Pima County Housing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Section 8 Program 520-791-4739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Community Food Bank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3000S Country Club Rd, Tucson, AZ 85713- 520-622-0525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Pio Decimo Center Food Bank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848 S 7th Ave, Tucson, AZ 85701- 520-622-2801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239762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Southern Arizona Legal Aid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Provides free civil legal aid services to low-income individuals and families in Southern and Southeastern Arizona, including 11 of Arizona’s Native American tribes. 2343 E Broadway Blvd, #200 Tucson, Az 85719-520-623-9461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Spiritual Support Chaplain Services at St Mary’s Medical Center Counseling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Assists with end-of-life decisions; pray with patient, contact community clergy of faith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St. Elizabeth Health Center-Catholic Community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Faith-based community health clinic in Tucson, Az. Serves uninsured and undeserved persons in Southern Arizona. 140 W Speedway Blvd, #100 Tucson, Az 85705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2-1-1 Get Connected Get Answers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877-211-8661 Arizona Supplemental food and nutrition programs. Shelter and housing, utilities assistance, rent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295332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2A9DE6-7BD2-4B24-25DF-32C220D6B259}"/>
              </a:ext>
            </a:extLst>
          </p:cNvPr>
          <p:cNvGrpSpPr/>
          <p:nvPr/>
        </p:nvGrpSpPr>
        <p:grpSpPr>
          <a:xfrm>
            <a:off x="3074801" y="965697"/>
            <a:ext cx="6002524" cy="3767908"/>
            <a:chOff x="3352800" y="935671"/>
            <a:chExt cx="6002524" cy="3767908"/>
          </a:xfrm>
        </p:grpSpPr>
        <p:pic>
          <p:nvPicPr>
            <p:cNvPr id="15" name="Picture 14" descr="A computer with a blank screen&#10;&#10;Description automatically generated with medium confidence">
              <a:extLst>
                <a:ext uri="{FF2B5EF4-FFF2-40B4-BE49-F238E27FC236}">
                  <a16:creationId xmlns:a16="http://schemas.microsoft.com/office/drawing/2014/main" id="{128AEAF8-B6FF-5389-953E-90D81E9F60B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6" name="Picture 15" descr="Graphical user interface, website&#10;&#10;Description automatically generated">
              <a:extLst>
                <a:ext uri="{FF2B5EF4-FFF2-40B4-BE49-F238E27FC236}">
                  <a16:creationId xmlns:a16="http://schemas.microsoft.com/office/drawing/2014/main" id="{9A4F931D-E5F1-2394-3804-B9295C391F11}"/>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8" name="object 7">
            <a:extLst>
              <a:ext uri="{FF2B5EF4-FFF2-40B4-BE49-F238E27FC236}">
                <a16:creationId xmlns:a16="http://schemas.microsoft.com/office/drawing/2014/main" id="{38F95253-B7FC-80B0-A969-729B17F1E2C2}"/>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19" name="object 3">
            <a:extLst>
              <a:ext uri="{FF2B5EF4-FFF2-40B4-BE49-F238E27FC236}">
                <a16:creationId xmlns:a16="http://schemas.microsoft.com/office/drawing/2014/main" id="{632B8784-1683-D6D9-8F43-0F517454677D}"/>
              </a:ext>
            </a:extLst>
          </p:cNvPr>
          <p:cNvGrpSpPr/>
          <p:nvPr/>
        </p:nvGrpSpPr>
        <p:grpSpPr>
          <a:xfrm>
            <a:off x="-5" y="0"/>
            <a:ext cx="9144000" cy="935990"/>
            <a:chOff x="-5" y="3425808"/>
            <a:chExt cx="9144000" cy="935990"/>
          </a:xfrm>
        </p:grpSpPr>
        <p:sp>
          <p:nvSpPr>
            <p:cNvPr id="20" name="object 4">
              <a:extLst>
                <a:ext uri="{FF2B5EF4-FFF2-40B4-BE49-F238E27FC236}">
                  <a16:creationId xmlns:a16="http://schemas.microsoft.com/office/drawing/2014/main" id="{DC895DC3-AF54-8138-70CE-20F1858D0B52}"/>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F31ED61C-C14F-BEB2-3994-48A9AD380DE0}"/>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BE339B74-3980-086D-A4F9-42BDE52C8870}"/>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3CCE11AD-0A0B-632B-690F-8B53DBB2DF51}"/>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35132E64-1057-0BAA-9108-F80DBF3D9834}"/>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3C78D943-3797-D026-6A3D-0EA6614E7B77}"/>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1C28DD77-A2CC-2A2C-C81F-3CBF20CECCCB}"/>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E1AEB2D6-8E19-C6AE-F7C7-1292CC8AB847}"/>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212BC2E4-DC93-B744-B951-051B08E8D9CD}"/>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8A1AF8EC-16C0-92D1-DA39-F49BBE9D0DFC}"/>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12" name="TextBox 11">
            <a:extLst>
              <a:ext uri="{FF2B5EF4-FFF2-40B4-BE49-F238E27FC236}">
                <a16:creationId xmlns:a16="http://schemas.microsoft.com/office/drawing/2014/main" id="{0983A23B-3020-D7E5-376D-520903B72A70}"/>
              </a:ext>
            </a:extLst>
          </p:cNvPr>
          <p:cNvSpPr txBox="1"/>
          <p:nvPr/>
        </p:nvSpPr>
        <p:spPr>
          <a:xfrm>
            <a:off x="917418" y="1324457"/>
            <a:ext cx="4572000" cy="3724096"/>
          </a:xfrm>
          <a:prstGeom prst="rect">
            <a:avLst/>
          </a:prstGeom>
          <a:noFill/>
        </p:spPr>
        <p:txBody>
          <a:bodyPr wrap="square" rtlCol="0">
            <a:spAutoFit/>
          </a:bodyPr>
          <a:lstStyle/>
          <a:p>
            <a:pPr marL="342900" indent="-342900">
              <a:buAutoNum type="arabicPeriod"/>
            </a:pPr>
            <a:r>
              <a:rPr lang="en-US" sz="1600" dirty="0">
                <a:effectLst/>
                <a:latin typeface="Arial Narrow" panose="020B0604020202020204" pitchFamily="34" charset="0"/>
                <a:cs typeface="Arial Narrow" panose="020B0604020202020204" pitchFamily="34" charset="0"/>
              </a:rPr>
              <a:t>Listening </a:t>
            </a:r>
          </a:p>
          <a:p>
            <a:pPr marL="342900" indent="-342900">
              <a:buAutoNum type="arabicPeriod"/>
            </a:pPr>
            <a:endParaRPr lang="en-US" sz="1600" dirty="0">
              <a:effectLst/>
              <a:latin typeface="Arial Narrow" panose="020B0604020202020204" pitchFamily="34" charset="0"/>
              <a:cs typeface="Arial Narrow" panose="020B0604020202020204" pitchFamily="34" charset="0"/>
            </a:endParaRPr>
          </a:p>
          <a:p>
            <a:pPr marL="342900" indent="-342900">
              <a:buAutoNum type="arabicPeriod"/>
            </a:pPr>
            <a:r>
              <a:rPr lang="en-US" sz="1600" dirty="0">
                <a:effectLst/>
                <a:latin typeface="Arial Narrow" panose="020B0604020202020204" pitchFamily="34" charset="0"/>
                <a:cs typeface="Arial Narrow" panose="020B0604020202020204" pitchFamily="34" charset="0"/>
              </a:rPr>
              <a:t>Conciseness </a:t>
            </a:r>
          </a:p>
          <a:p>
            <a:pPr marL="342900" indent="-342900">
              <a:buAutoNum type="arabicPeriod"/>
            </a:pPr>
            <a:endParaRPr lang="en-US" sz="1600" dirty="0">
              <a:latin typeface="Arial Narrow" panose="020B0604020202020204" pitchFamily="34" charset="0"/>
              <a:cs typeface="Arial Narrow" panose="020B0604020202020204" pitchFamily="34" charset="0"/>
            </a:endParaRPr>
          </a:p>
          <a:p>
            <a:pPr marL="342900" indent="-342900">
              <a:buAutoNum type="arabicPeriod"/>
            </a:pPr>
            <a:r>
              <a:rPr lang="en-US" sz="1600" dirty="0">
                <a:effectLst/>
                <a:latin typeface="Arial Narrow" panose="020B0604020202020204" pitchFamily="34" charset="0"/>
                <a:cs typeface="Arial Narrow" panose="020B0604020202020204" pitchFamily="34" charset="0"/>
              </a:rPr>
              <a:t>Body language </a:t>
            </a:r>
          </a:p>
          <a:p>
            <a:pPr marL="342900" indent="-342900">
              <a:buAutoNum type="arabicPeriod"/>
            </a:pPr>
            <a:endParaRPr lang="en-US" sz="1600" dirty="0">
              <a:effectLst/>
              <a:latin typeface="Arial Narrow" panose="020B0604020202020204" pitchFamily="34" charset="0"/>
              <a:cs typeface="Arial Narrow" panose="020B0604020202020204" pitchFamily="34" charset="0"/>
            </a:endParaRPr>
          </a:p>
          <a:p>
            <a:pPr marL="342900" indent="-342900">
              <a:buAutoNum type="arabicPeriod"/>
            </a:pPr>
            <a:r>
              <a:rPr lang="en-US" sz="1600" dirty="0">
                <a:effectLst/>
                <a:latin typeface="Arial Narrow" panose="020B0604020202020204" pitchFamily="34" charset="0"/>
                <a:cs typeface="Arial Narrow" panose="020B0604020202020204" pitchFamily="34" charset="0"/>
              </a:rPr>
              <a:t>Confidence </a:t>
            </a:r>
          </a:p>
          <a:p>
            <a:pPr marL="342900" indent="-342900">
              <a:buAutoNum type="arabicPeriod"/>
            </a:pPr>
            <a:endParaRPr lang="en-US" sz="1600" dirty="0">
              <a:effectLst/>
              <a:latin typeface="Arial Narrow" panose="020B0604020202020204" pitchFamily="34" charset="0"/>
              <a:cs typeface="Arial Narrow" panose="020B0604020202020204" pitchFamily="34" charset="0"/>
            </a:endParaRPr>
          </a:p>
          <a:p>
            <a:pPr marL="342900" indent="-342900">
              <a:buAutoNum type="arabicPeriod"/>
            </a:pPr>
            <a:r>
              <a:rPr lang="en-US" sz="1600" dirty="0">
                <a:effectLst/>
                <a:latin typeface="Arial Narrow" panose="020B0604020202020204" pitchFamily="34" charset="0"/>
                <a:cs typeface="Arial Narrow" panose="020B0604020202020204" pitchFamily="34" charset="0"/>
              </a:rPr>
              <a:t>Open-mindedness </a:t>
            </a:r>
          </a:p>
          <a:p>
            <a:pPr marL="342900" indent="-342900">
              <a:buAutoNum type="arabicPeriod"/>
            </a:pPr>
            <a:endParaRPr lang="en-US" sz="1600" dirty="0">
              <a:latin typeface="Arial Narrow" panose="020B0604020202020204" pitchFamily="34" charset="0"/>
              <a:cs typeface="Arial Narrow" panose="020B0604020202020204" pitchFamily="34" charset="0"/>
            </a:endParaRPr>
          </a:p>
          <a:p>
            <a:pPr marL="342900" indent="-342900">
              <a:buAutoNum type="arabicPeriod"/>
            </a:pPr>
            <a:r>
              <a:rPr lang="en-US" sz="1600" dirty="0">
                <a:effectLst/>
                <a:latin typeface="Arial Narrow" panose="020B0604020202020204" pitchFamily="34" charset="0"/>
                <a:cs typeface="Arial Narrow" panose="020B0604020202020204" pitchFamily="34" charset="0"/>
              </a:rPr>
              <a:t>Respect </a:t>
            </a:r>
          </a:p>
          <a:p>
            <a:pPr marL="342900" indent="-342900">
              <a:buAutoNum type="arabicPeriod"/>
            </a:pPr>
            <a:endParaRPr lang="en-US" sz="1600" dirty="0">
              <a:effectLst/>
              <a:latin typeface="Arial Narrow" panose="020B0604020202020204" pitchFamily="34" charset="0"/>
              <a:cs typeface="Arial Narrow" panose="020B0604020202020204" pitchFamily="34" charset="0"/>
            </a:endParaRPr>
          </a:p>
          <a:p>
            <a:pPr marL="342900" indent="-342900">
              <a:buAutoNum type="arabicPeriod"/>
            </a:pPr>
            <a:r>
              <a:rPr lang="en-US" sz="1600" dirty="0">
                <a:effectLst/>
                <a:latin typeface="Arial Narrow" panose="020B0604020202020204" pitchFamily="34" charset="0"/>
                <a:cs typeface="Arial Narrow" panose="020B0604020202020204" pitchFamily="34" charset="0"/>
              </a:rPr>
              <a:t>Using the correct medium</a:t>
            </a:r>
            <a:endParaRPr lang="en-US" sz="16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69B1D1D7-525D-BDB8-D85C-7FEA1DB656E0}"/>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8610600" cy="1600438"/>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a:t>
            </a:r>
          </a:p>
          <a:p>
            <a:endParaRPr lang="en-US" sz="1400" b="1"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The home health nurse plays the major role in providing cares </a:t>
            </a:r>
          </a:p>
          <a:p>
            <a:endParaRPr lang="en-US" sz="1400"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Physicians are involved with cares and recommendations for next step </a:t>
            </a:r>
          </a:p>
          <a:p>
            <a:endParaRPr lang="en-US" sz="1400"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Public health interns help find community resources to support the family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754874"/>
          </a:xfrm>
          <a:prstGeom prst="rect">
            <a:avLst/>
          </a:prstGeom>
          <a:noFill/>
        </p:spPr>
        <p:txBody>
          <a:bodyPr wrap="square" rtlCol="0">
            <a:spAutoFit/>
          </a:bodyPr>
          <a:lstStyle/>
          <a:p>
            <a:pPr algn="ctr"/>
            <a:r>
              <a:rPr lang="en-US" sz="1400" i="1" dirty="0">
                <a:solidFill>
                  <a:schemeClr val="bg1">
                    <a:lumMod val="50000"/>
                  </a:schemeClr>
                </a:solidFill>
                <a:latin typeface="Arial Narrow" panose="020B0604020202020204" pitchFamily="34" charset="0"/>
                <a:cs typeface="Arial Narrow" panose="020B0604020202020204" pitchFamily="34" charset="0"/>
              </a:rPr>
              <a:t>*NOTE: This case has two encounter settings and unfolds over time. </a:t>
            </a:r>
          </a:p>
          <a:p>
            <a:pPr algn="ctr"/>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#1</a:t>
            </a:r>
            <a:r>
              <a:rPr lang="en-US" sz="1400" dirty="0">
                <a:latin typeface="Arial Narrow" panose="020B0604020202020204" pitchFamily="34" charset="0"/>
                <a:cs typeface="Arial Narrow" panose="020B0604020202020204" pitchFamily="34" charset="0"/>
              </a:rPr>
              <a:t>: Primary Care Clinic in A Community Center with public health interns – Leslie was told by oncologist that the tumor is no longer responding to chemotherapy and has metastasized to her lungs.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#1: </a:t>
            </a:r>
            <a:r>
              <a:rPr lang="en-US" sz="1400" dirty="0">
                <a:latin typeface="Arial Narrow" panose="020B0604020202020204" pitchFamily="34" charset="0"/>
                <a:cs typeface="Arial Narrow" panose="020B0604020202020204" pitchFamily="34" charset="0"/>
              </a:rPr>
              <a:t>Primary Care Clinic in a Community Center – Leslie is independent with all Activities of Daily Living (ADLs) but weak from nausea and inability to eat due to chemotherapy that she has been 100% compliant to the schedule for the last 12 months. She spends a lot of time resting due to her weakness, but it is worth it for her to be well again. She has started to cough and become short of breath, so she is visiting her primary care provider for something for her cough.</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#1: </a:t>
            </a:r>
            <a:r>
              <a:rPr lang="en-US" sz="1400" dirty="0">
                <a:latin typeface="Arial Narrow" panose="020B0604020202020204" pitchFamily="34" charset="0"/>
                <a:cs typeface="Arial Narrow" panose="020B0604020202020204" pitchFamily="34" charset="0"/>
              </a:rPr>
              <a:t>Stage 4, triple negative breast cancer (TNBC). </a:t>
            </a:r>
          </a:p>
          <a:p>
            <a:r>
              <a:rPr lang="en-US" sz="1400" dirty="0">
                <a:latin typeface="Arial Narrow" panose="020B0604020202020204" pitchFamily="34" charset="0"/>
                <a:cs typeface="Arial Narrow" panose="020B0604020202020204" pitchFamily="34" charset="0"/>
              </a:rPr>
              <a:t>Visit to primary care provider to be evaluated for why she has a cough. She is worried that she also has tuberculosis (TB) because her daughter has recently been exposed. This would be terrible because she is already weak from nausea and diarrhea from taking the capecitabine medication. (She has not been told by the oncologist yet that the chemo medication is no longer suppressing the cancer growth, that appointment with the oncologist is next week).</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24676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#2</a:t>
            </a:r>
            <a:r>
              <a:rPr lang="en-US" sz="1400" dirty="0">
                <a:latin typeface="Arial Narrow" panose="020B0604020202020204" pitchFamily="34" charset="0"/>
                <a:cs typeface="Arial Narrow" panose="020B0604020202020204" pitchFamily="34" charset="0"/>
              </a:rPr>
              <a:t>: Home Visit with public health interns - after Leslie has been informed that the chemotherapy will be stopped, and primary care physician is recommending palliative care.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#2: </a:t>
            </a:r>
            <a:r>
              <a:rPr lang="en-US" sz="1400" dirty="0">
                <a:latin typeface="Arial Narrow" panose="020B0604020202020204" pitchFamily="34" charset="0"/>
                <a:cs typeface="Arial Narrow" panose="020B0604020202020204" pitchFamily="34" charset="0"/>
              </a:rPr>
              <a:t>Leslie has been informed that the chemotherapy will be stopped, and the cancer has metastasized to her lungs, which is evident in a PET scan. The home health nurse is visiting to see if she can facilitate a palliative care or even a hospice consult.</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#2</a:t>
            </a:r>
            <a:r>
              <a:rPr lang="en-US" sz="1400" dirty="0">
                <a:latin typeface="Arial Narrow" panose="020B0604020202020204" pitchFamily="34" charset="0"/>
                <a:cs typeface="Arial Narrow" panose="020B0604020202020204" pitchFamily="34" charset="0"/>
              </a:rPr>
              <a:t>: Capecitabine has been stopped and she is at home, feeling better than she has in a long time, since she started it. The home health nurse is stopping by to talk to her about some treatments called palliative that will make her feel even better.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260105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Community Member: </a:t>
            </a:r>
            <a:r>
              <a:rPr lang="en-US" sz="1400" dirty="0">
                <a:latin typeface="Arial Narrow" panose="020B0604020202020204" pitchFamily="34" charset="0"/>
                <a:cs typeface="Arial Narrow" panose="020B0604020202020204" pitchFamily="34" charset="0"/>
              </a:rPr>
              <a:t>Leslie Taren</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46-years-old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Prefers not to identify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Four (Leslie and 3 children) living in small apartment with 2 bedrooms. The children are ages 4, 10 and 12. English is primary language. Same-sex partner has abandoned family and has not responded to any attempts for contact.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Nurse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United Healthcare provided by employer. No short-term disability options.</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36157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37482"/>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Divorced and estranged from same-sex partner of 15 years. Has 3 children, ages 4 (f), 10 (m) and 12(f).</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a:t>
            </a:r>
            <a:r>
              <a:rPr lang="en-US" sz="1400" dirty="0">
                <a:latin typeface="Arial Narrow" panose="020B0604020202020204" pitchFamily="34" charset="0"/>
                <a:cs typeface="Arial Narrow" panose="020B0604020202020204" pitchFamily="34" charset="0"/>
              </a:rPr>
              <a:t>: Lower-middle class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She is living paycheck to paycheck, drives car, steady employment for last 10 years, health literate, educated as LPN and works at long term care facility.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Tries to meditate when has the time.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She had Catholic religious beliefs but now feels abandoned by God because of her illness and partner leaving.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a:t>
            </a:r>
          </a:p>
          <a:p>
            <a:r>
              <a:rPr lang="en-US" sz="1400" dirty="0">
                <a:latin typeface="Arial Narrow" panose="020B0604020202020204" pitchFamily="34" charset="0"/>
                <a:cs typeface="Arial Narrow" panose="020B0604020202020204" pitchFamily="34" charset="0"/>
              </a:rPr>
              <a:t> </a:t>
            </a:r>
          </a:p>
          <a:p>
            <a:pPr lvl="1"/>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 Otherwise, healthy, post-menopausal woman palpated a mass in her left breast upon self-exam. Initial examination with fine need aspiration showed a malignant tumor approximately 2 cm tumor with axillary lymph node involvement. Following a left breast mastectomy, the mass was confirmed as triple negative breast cancer (ypT2N1), 4 nodes were positive. Following 12 months of capecitabine oral chemotherapy treatment, patient responded well. Two weeks ago, she presented with a cough and dyspnea. Her daughter had been exposed to TB in one of her friends. She has an appointment with her oncologist next week to discuss the results of a routine imaging showing two small lesions in her left lung that were biopsied and confirmed as metastatic disease from the triple negative breast cancer (TNBC).  </a:t>
            </a: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 Leslie is aware of lung lesions and has stopped oral chemo treatments. She is feeling better, nausea is less, and diarrhea has stopped. She gets weary in the afternoon and needs to take a rest, sometime after getting short of breath. The oncologist has ordered a palliative care consult at her home.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Information </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3784</TotalTime>
  <Words>2747</Words>
  <Application>Microsoft Macintosh PowerPoint</Application>
  <PresentationFormat>On-screen Show (16:9)</PresentationFormat>
  <Paragraphs>311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70</cp:revision>
  <dcterms:created xsi:type="dcterms:W3CDTF">2022-02-03T17:38:39Z</dcterms:created>
  <dcterms:modified xsi:type="dcterms:W3CDTF">2022-07-20T21:19:45Z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