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1" r:id="rId3"/>
    <p:sldId id="266" r:id="rId4"/>
    <p:sldId id="260" r:id="rId5"/>
    <p:sldId id="257" r:id="rId6"/>
    <p:sldId id="287" r:id="rId7"/>
    <p:sldId id="267" r:id="rId8"/>
    <p:sldId id="269" r:id="rId9"/>
    <p:sldId id="270" r:id="rId10"/>
    <p:sldId id="268" r:id="rId11"/>
    <p:sldId id="289" r:id="rId12"/>
    <p:sldId id="272" r:id="rId13"/>
    <p:sldId id="273" r:id="rId14"/>
    <p:sldId id="286" r:id="rId15"/>
    <p:sldId id="274" r:id="rId16"/>
    <p:sldId id="275" r:id="rId17"/>
    <p:sldId id="262" r:id="rId18"/>
    <p:sldId id="263" r:id="rId19"/>
    <p:sldId id="276" r:id="rId20"/>
    <p:sldId id="277" r:id="rId21"/>
    <p:sldId id="278" r:id="rId22"/>
    <p:sldId id="279" r:id="rId23"/>
    <p:sldId id="282" r:id="rId24"/>
    <p:sldId id="290" r:id="rId25"/>
    <p:sldId id="291" r:id="rId26"/>
    <p:sldId id="292" r:id="rId27"/>
    <p:sldId id="280" r:id="rId28"/>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772EAE-8EC1-74FA-9DD9-17135C890C56}" name="Chen, Zhao - (zchen)" initials="CZ(" userId="S::zchen@email.arizona.edu::6fd8081e-8fb3-4bc9-814a-97d1a77edd3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rcia, Edgar - (egarcia5)" initials="GE(" lastIdx="10" clrIdx="0">
    <p:extLst>
      <p:ext uri="{19B8F6BF-5375-455C-9EA6-DF929625EA0E}">
        <p15:presenceInfo xmlns:p15="http://schemas.microsoft.com/office/powerpoint/2012/main" userId="Garcia, Edgar - (egarcia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5B"/>
    <a:srgbClr val="EFEBDE"/>
    <a:srgbClr val="E0CCB8"/>
    <a:srgbClr val="001A47"/>
    <a:srgbClr val="F0E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2"/>
    <p:restoredTop sz="94830"/>
  </p:normalViewPr>
  <p:slideViewPr>
    <p:cSldViewPr>
      <p:cViewPr varScale="1">
        <p:scale>
          <a:sx n="162" d="100"/>
          <a:sy n="162" d="100"/>
        </p:scale>
        <p:origin x="592"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107996"/>
          </a:xfrm>
          <a:prstGeom prst="rect">
            <a:avLst/>
          </a:prstGeom>
        </p:spPr>
        <p:txBody>
          <a:bodyPr wrap="square" lIns="0" tIns="0" rIns="0" bIns="0">
            <a:spAutoFit/>
          </a:bodyPr>
          <a:lstStyle>
            <a:lvl1pPr>
              <a:defRPr b="0" i="0">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13122" y="0"/>
            <a:ext cx="9121504" cy="5143499"/>
          </a:xfrm>
          <a:prstGeom prst="rect">
            <a:avLst/>
          </a:prstGeom>
        </p:spPr>
      </p:pic>
      <p:pic>
        <p:nvPicPr>
          <p:cNvPr id="17" name="bg object 17"/>
          <p:cNvPicPr/>
          <p:nvPr/>
        </p:nvPicPr>
        <p:blipFill>
          <a:blip r:embed="rId3" cstate="screen">
            <a:extLst>
              <a:ext uri="{28A0092B-C50C-407E-A947-70E740481C1C}">
                <a14:useLocalDpi xmlns:a14="http://schemas.microsoft.com/office/drawing/2010/main"/>
              </a:ext>
            </a:extLst>
          </a:blip>
          <a:stretch>
            <a:fillRect/>
          </a:stretch>
        </p:blipFill>
        <p:spPr>
          <a:xfrm>
            <a:off x="5812993" y="2313343"/>
            <a:ext cx="2421251" cy="358978"/>
          </a:xfrm>
          <a:prstGeom prst="rect">
            <a:avLst/>
          </a:prstGeom>
        </p:spPr>
      </p:pic>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screen">
            <a:extLst>
              <a:ext uri="{28A0092B-C50C-407E-A947-70E740481C1C}">
                <a14:useLocalDpi xmlns:a14="http://schemas.microsoft.com/office/drawing/2010/main"/>
              </a:ext>
            </a:extLst>
          </a:blip>
          <a:stretch>
            <a:fillRect/>
          </a:stretch>
        </p:blipFill>
        <p:spPr>
          <a:xfrm>
            <a:off x="11252" y="0"/>
            <a:ext cx="9121500" cy="5143499"/>
          </a:xfrm>
          <a:prstGeom prst="rect">
            <a:avLst/>
          </a:prstGeom>
        </p:spPr>
      </p:pic>
      <p:sp>
        <p:nvSpPr>
          <p:cNvPr id="2" name="Holder 2"/>
          <p:cNvSpPr>
            <a:spLocks noGrp="1"/>
          </p:cNvSpPr>
          <p:nvPr>
            <p:ph type="title"/>
          </p:nvPr>
        </p:nvSpPr>
        <p:spPr>
          <a:xfrm>
            <a:off x="830285" y="686817"/>
            <a:ext cx="7483429" cy="1122680"/>
          </a:xfrm>
          <a:prstGeom prst="rect">
            <a:avLst/>
          </a:prstGeom>
        </p:spPr>
        <p:txBody>
          <a:bodyPr wrap="square" lIns="0" tIns="0" rIns="0" bIns="0">
            <a:spAutoFit/>
          </a:bodyPr>
          <a:lstStyle>
            <a:lvl1pPr>
              <a:defRPr sz="7200" b="1" i="0">
                <a:solidFill>
                  <a:srgbClr val="231F20"/>
                </a:solidFill>
                <a:latin typeface="Proxima Nova Condensed"/>
                <a:cs typeface="Proxima Nova Condensed"/>
              </a:defRPr>
            </a:lvl1pPr>
          </a:lstStyle>
          <a:p>
            <a:endParaRPr dirty="0"/>
          </a:p>
        </p:txBody>
      </p:sp>
      <p:sp>
        <p:nvSpPr>
          <p:cNvPr id="3" name="Holder 3"/>
          <p:cNvSpPr>
            <a:spLocks noGrp="1"/>
          </p:cNvSpPr>
          <p:nvPr>
            <p:ph type="body" idx="1"/>
          </p:nvPr>
        </p:nvSpPr>
        <p:spPr>
          <a:xfrm>
            <a:off x="457200" y="1183005"/>
            <a:ext cx="822960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7/20/22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Arial Narrow" panose="020B0604020202020204" pitchFamily="34" charset="0"/>
          <a:ea typeface="+mj-ea"/>
          <a:cs typeface="Arial Narrow"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hyperlink" Target="https://tucsoncancerconquerors.org/" TargetMode="External"/><Relationship Id="rId3" Type="http://schemas.openxmlformats.org/officeDocument/2006/relationships/hyperlink" Target="https://www.betterhealth.vic.gov.au/health/servicesandsupport/palliative-care-for-children-and-young-people" TargetMode="External"/><Relationship Id="rId7" Type="http://schemas.openxmlformats.org/officeDocument/2006/relationships/hyperlink" Target="https://www.amandahope.org/resources" TargetMode="External"/><Relationship Id="rId2" Type="http://schemas.openxmlformats.org/officeDocument/2006/relationships/hyperlink" Target="https://www.cancer.net/navigating-cancer-care/children/childhood-cancer-resources" TargetMode="External"/><Relationship Id="rId1" Type="http://schemas.openxmlformats.org/officeDocument/2006/relationships/slideLayout" Target="../slideLayouts/slideLayout5.xml"/><Relationship Id="rId6" Type="http://schemas.openxmlformats.org/officeDocument/2006/relationships/hyperlink" Target="https://www.candlelightersaz.org/" TargetMode="External"/><Relationship Id="rId5" Type="http://schemas.openxmlformats.org/officeDocument/2006/relationships/hyperlink" Target="https://www.raisingarizonakids.com/pediatricyoung-adult-cancer-resources/" TargetMode="External"/><Relationship Id="rId10" Type="http://schemas.openxmlformats.org/officeDocument/2006/relationships/hyperlink" Target="https://www.cancer.org/about-us/local/arizona.html" TargetMode="External"/><Relationship Id="rId4" Type="http://schemas.openxmlformats.org/officeDocument/2006/relationships/hyperlink" Target="https://www.cancer.gov/about-nci/legislative/recent-public-laws" TargetMode="External"/><Relationship Id="rId9" Type="http://schemas.openxmlformats.org/officeDocument/2006/relationships/hyperlink" Target="https://cscaz.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hyperlink" Target="http://aging.arizona.ed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rgbClr val="EFEBDE"/>
            </a:gs>
            <a:gs pos="83000">
              <a:schemeClr val="bg2"/>
            </a:gs>
            <a:gs pos="100000">
              <a:schemeClr val="bg2"/>
            </a:gs>
          </a:gsLst>
          <a:lin ang="5400000" scaled="1"/>
          <a:tileRect/>
        </a:gradFill>
        <a:effectLst/>
      </p:bgPr>
    </p:bg>
    <p:spTree>
      <p:nvGrpSpPr>
        <p:cNvPr id="1" name=""/>
        <p:cNvGrpSpPr/>
        <p:nvPr/>
      </p:nvGrpSpPr>
      <p:grpSpPr>
        <a:xfrm>
          <a:off x="0" y="0"/>
          <a:ext cx="0" cy="0"/>
          <a:chOff x="0" y="0"/>
          <a:chExt cx="0" cy="0"/>
        </a:xfrm>
      </p:grpSpPr>
      <p:grpSp>
        <p:nvGrpSpPr>
          <p:cNvPr id="2" name="object 2"/>
          <p:cNvGrpSpPr/>
          <p:nvPr/>
        </p:nvGrpSpPr>
        <p:grpSpPr>
          <a:xfrm>
            <a:off x="0" y="3831"/>
            <a:ext cx="9144525" cy="5139669"/>
            <a:chOff x="-5" y="0"/>
            <a:chExt cx="9144525" cy="5139669"/>
          </a:xfrm>
        </p:grpSpPr>
        <p:sp>
          <p:nvSpPr>
            <p:cNvPr id="4" name="object 4"/>
            <p:cNvSpPr/>
            <p:nvPr/>
          </p:nvSpPr>
          <p:spPr>
            <a:xfrm>
              <a:off x="0" y="0"/>
              <a:ext cx="9144000" cy="935990"/>
            </a:xfrm>
            <a:custGeom>
              <a:avLst/>
              <a:gdLst/>
              <a:ahLst/>
              <a:cxnLst/>
              <a:rect l="l" t="t" r="r" b="b"/>
              <a:pathLst>
                <a:path w="9144000" h="935990">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5" name="object 5"/>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6" name="object 6"/>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7" name="object 7"/>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8" name="object 8"/>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sp>
          <p:nvSpPr>
            <p:cNvPr id="9" name="object 9"/>
            <p:cNvSpPr/>
            <p:nvPr/>
          </p:nvSpPr>
          <p:spPr>
            <a:xfrm>
              <a:off x="0" y="4203677"/>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10" name="object 10"/>
            <p:cNvSpPr/>
            <p:nvPr/>
          </p:nvSpPr>
          <p:spPr>
            <a:xfrm>
              <a:off x="8172106" y="4203679"/>
              <a:ext cx="972185" cy="935990"/>
            </a:xfrm>
            <a:custGeom>
              <a:avLst/>
              <a:gdLst/>
              <a:ahLst/>
              <a:cxnLst/>
              <a:rect l="l" t="t" r="r" b="b"/>
              <a:pathLst>
                <a:path w="972184" h="935989">
                  <a:moveTo>
                    <a:pt x="971892" y="0"/>
                  </a:moveTo>
                  <a:lnTo>
                    <a:pt x="0" y="0"/>
                  </a:lnTo>
                  <a:lnTo>
                    <a:pt x="531444" y="935494"/>
                  </a:lnTo>
                  <a:lnTo>
                    <a:pt x="971892" y="935494"/>
                  </a:lnTo>
                  <a:lnTo>
                    <a:pt x="971892" y="0"/>
                  </a:lnTo>
                  <a:close/>
                </a:path>
              </a:pathLst>
            </a:custGeom>
            <a:solidFill>
              <a:srgbClr val="00265B"/>
            </a:solidFill>
          </p:spPr>
          <p:txBody>
            <a:bodyPr wrap="square" lIns="0" tIns="0" rIns="0" bIns="0" rtlCol="0"/>
            <a:lstStyle/>
            <a:p>
              <a:endParaRPr/>
            </a:p>
          </p:txBody>
        </p:sp>
        <p:sp>
          <p:nvSpPr>
            <p:cNvPr id="11" name="object 11"/>
            <p:cNvSpPr/>
            <p:nvPr/>
          </p:nvSpPr>
          <p:spPr>
            <a:xfrm>
              <a:off x="8535158" y="4203679"/>
              <a:ext cx="608965" cy="935990"/>
            </a:xfrm>
            <a:custGeom>
              <a:avLst/>
              <a:gdLst/>
              <a:ahLst/>
              <a:cxnLst/>
              <a:rect l="l" t="t" r="r" b="b"/>
              <a:pathLst>
                <a:path w="608965" h="935989">
                  <a:moveTo>
                    <a:pt x="608838" y="0"/>
                  </a:moveTo>
                  <a:lnTo>
                    <a:pt x="0" y="0"/>
                  </a:lnTo>
                  <a:lnTo>
                    <a:pt x="525119" y="935494"/>
                  </a:lnTo>
                  <a:lnTo>
                    <a:pt x="608838" y="935494"/>
                  </a:lnTo>
                  <a:lnTo>
                    <a:pt x="608838" y="0"/>
                  </a:lnTo>
                  <a:close/>
                </a:path>
              </a:pathLst>
            </a:custGeom>
            <a:solidFill>
              <a:srgbClr val="001B47"/>
            </a:solidFill>
          </p:spPr>
          <p:txBody>
            <a:bodyPr wrap="square" lIns="0" tIns="0" rIns="0" bIns="0" rtlCol="0"/>
            <a:lstStyle/>
            <a:p>
              <a:endParaRPr/>
            </a:p>
          </p:txBody>
        </p:sp>
        <p:sp>
          <p:nvSpPr>
            <p:cNvPr id="12" name="object 12"/>
            <p:cNvSpPr/>
            <p:nvPr/>
          </p:nvSpPr>
          <p:spPr>
            <a:xfrm>
              <a:off x="8157545" y="4688495"/>
              <a:ext cx="546100" cy="450850"/>
            </a:xfrm>
            <a:custGeom>
              <a:avLst/>
              <a:gdLst/>
              <a:ahLst/>
              <a:cxnLst/>
              <a:rect l="l" t="t" r="r" b="b"/>
              <a:pathLst>
                <a:path w="546100" h="450850">
                  <a:moveTo>
                    <a:pt x="289979" y="0"/>
                  </a:moveTo>
                  <a:lnTo>
                    <a:pt x="0" y="450672"/>
                  </a:lnTo>
                  <a:lnTo>
                    <a:pt x="546011" y="450672"/>
                  </a:lnTo>
                  <a:lnTo>
                    <a:pt x="289979" y="0"/>
                  </a:lnTo>
                  <a:close/>
                </a:path>
              </a:pathLst>
            </a:custGeom>
            <a:solidFill>
              <a:srgbClr val="8B0015"/>
            </a:solidFill>
          </p:spPr>
          <p:txBody>
            <a:bodyPr wrap="square" lIns="0" tIns="0" rIns="0" bIns="0" rtlCol="0"/>
            <a:lstStyle/>
            <a:p>
              <a:endParaRPr/>
            </a:p>
          </p:txBody>
        </p:sp>
        <p:sp>
          <p:nvSpPr>
            <p:cNvPr id="13" name="object 13"/>
            <p:cNvSpPr/>
            <p:nvPr/>
          </p:nvSpPr>
          <p:spPr>
            <a:xfrm>
              <a:off x="-5" y="4203679"/>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94"/>
                  </a:lnTo>
                  <a:lnTo>
                    <a:pt x="8157552" y="935494"/>
                  </a:lnTo>
                  <a:lnTo>
                    <a:pt x="8447532" y="484809"/>
                  </a:lnTo>
                  <a:lnTo>
                    <a:pt x="8172107" y="0"/>
                  </a:lnTo>
                  <a:close/>
                </a:path>
              </a:pathLst>
            </a:custGeom>
            <a:solidFill>
              <a:srgbClr val="BC2025"/>
            </a:solidFill>
          </p:spPr>
          <p:txBody>
            <a:bodyPr wrap="square" lIns="0" tIns="0" rIns="0" bIns="0" rtlCol="0"/>
            <a:lstStyle/>
            <a:p>
              <a:endParaRPr/>
            </a:p>
          </p:txBody>
        </p:sp>
        <p:pic>
          <p:nvPicPr>
            <p:cNvPr id="14" name="object 14"/>
            <p:cNvPicPr/>
            <p:nvPr/>
          </p:nvPicPr>
          <p:blipFill>
            <a:blip r:embed="rId2" cstate="screen">
              <a:extLst>
                <a:ext uri="{28A0092B-C50C-407E-A947-70E740481C1C}">
                  <a14:useLocalDpi xmlns:a14="http://schemas.microsoft.com/office/drawing/2010/main"/>
                </a:ext>
              </a:extLst>
            </a:blip>
            <a:stretch>
              <a:fillRect/>
            </a:stretch>
          </p:blipFill>
          <p:spPr>
            <a:xfrm>
              <a:off x="1275273" y="257875"/>
              <a:ext cx="2831028" cy="419744"/>
            </a:xfrm>
            <a:prstGeom prst="rect">
              <a:avLst/>
            </a:prstGeom>
          </p:spPr>
        </p:pic>
      </p:grpSp>
      <p:sp>
        <p:nvSpPr>
          <p:cNvPr id="16" name="object 16"/>
          <p:cNvSpPr txBox="1"/>
          <p:nvPr/>
        </p:nvSpPr>
        <p:spPr>
          <a:xfrm>
            <a:off x="1734453" y="3130618"/>
            <a:ext cx="5766479" cy="346249"/>
          </a:xfrm>
          <a:prstGeom prst="rect">
            <a:avLst/>
          </a:prstGeom>
          <a:solidFill>
            <a:schemeClr val="bg1">
              <a:alpha val="46559"/>
            </a:schemeClr>
          </a:solidFill>
          <a:ln>
            <a:noFill/>
          </a:ln>
        </p:spPr>
        <p:txBody>
          <a:bodyPr vert="horz" wrap="square" lIns="0" tIns="38100" rIns="0" bIns="0" rtlCol="0" anchor="t">
            <a:spAutoFit/>
          </a:bodyPr>
          <a:lstStyle/>
          <a:p>
            <a:pPr marL="12700">
              <a:lnSpc>
                <a:spcPct val="100000"/>
              </a:lnSpc>
              <a:spcBef>
                <a:spcPts val="300"/>
              </a:spcBef>
            </a:pPr>
            <a:r>
              <a:rPr lang="en-US" sz="2000" b="1" dirty="0">
                <a:solidFill>
                  <a:srgbClr val="231F20"/>
                </a:solidFill>
                <a:latin typeface="Arial Narrow" panose="020B0604020202020204" pitchFamily="34" charset="0"/>
                <a:cs typeface="Arial Narrow" panose="020B0604020202020204" pitchFamily="34" charset="0"/>
              </a:rPr>
              <a:t>Case</a:t>
            </a:r>
            <a:r>
              <a:rPr lang="en-US" sz="2000" b="1" spc="-85" dirty="0">
                <a:solidFill>
                  <a:srgbClr val="231F20"/>
                </a:solidFill>
                <a:latin typeface="Arial Narrow" panose="020B0604020202020204" pitchFamily="34" charset="0"/>
                <a:cs typeface="Arial Narrow" panose="020B0604020202020204" pitchFamily="34" charset="0"/>
              </a:rPr>
              <a:t> </a:t>
            </a:r>
            <a:r>
              <a:rPr lang="en-US" sz="2000" b="1" dirty="0">
                <a:solidFill>
                  <a:srgbClr val="231F20"/>
                </a:solidFill>
                <a:latin typeface="Arial Narrow" panose="020B0604020202020204" pitchFamily="34" charset="0"/>
                <a:cs typeface="Arial Narrow" panose="020B0604020202020204" pitchFamily="34" charset="0"/>
              </a:rPr>
              <a:t>Name</a:t>
            </a:r>
            <a:r>
              <a:rPr lang="en-US" sz="2000" dirty="0">
                <a:solidFill>
                  <a:srgbClr val="231F20"/>
                </a:solidFill>
                <a:latin typeface="Arial Narrow" panose="020B0604020202020204" pitchFamily="34" charset="0"/>
                <a:cs typeface="Arial Narrow" panose="020B0604020202020204" pitchFamily="34" charset="0"/>
              </a:rPr>
              <a:t>: 14-Year-Old Latina Girl Living with Bone Cancer</a:t>
            </a:r>
            <a:endParaRPr sz="2000" dirty="0">
              <a:latin typeface="Arial Narrow" panose="020B0604020202020204" pitchFamily="34" charset="0"/>
              <a:cs typeface="Arial Narrow" panose="020B0604020202020204" pitchFamily="34" charset="0"/>
            </a:endParaRPr>
          </a:p>
        </p:txBody>
      </p:sp>
      <p:sp>
        <p:nvSpPr>
          <p:cNvPr id="17" name="object 17"/>
          <p:cNvSpPr txBox="1"/>
          <p:nvPr/>
        </p:nvSpPr>
        <p:spPr>
          <a:xfrm>
            <a:off x="2821453"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Course:</a:t>
            </a:r>
            <a:endParaRPr sz="1400" i="1" dirty="0">
              <a:latin typeface="Arial Narrow" panose="020B0604020202020204" pitchFamily="34" charset="0"/>
              <a:cs typeface="Arial Narrow" panose="020B0604020202020204" pitchFamily="34" charset="0"/>
            </a:endParaRPr>
          </a:p>
        </p:txBody>
      </p:sp>
      <p:sp>
        <p:nvSpPr>
          <p:cNvPr id="18" name="object 18"/>
          <p:cNvSpPr txBox="1"/>
          <p:nvPr/>
        </p:nvSpPr>
        <p:spPr>
          <a:xfrm>
            <a:off x="5313498" y="4375621"/>
            <a:ext cx="2916102"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Instructor:</a:t>
            </a:r>
            <a:endParaRPr sz="1400" i="1" dirty="0">
              <a:latin typeface="Arial Narrow" panose="020B0604020202020204" pitchFamily="34" charset="0"/>
              <a:cs typeface="Arial Narrow" panose="020B0604020202020204" pitchFamily="34" charset="0"/>
            </a:endParaRPr>
          </a:p>
        </p:txBody>
      </p:sp>
      <p:sp>
        <p:nvSpPr>
          <p:cNvPr id="32" name="object 17">
            <a:extLst>
              <a:ext uri="{FF2B5EF4-FFF2-40B4-BE49-F238E27FC236}">
                <a16:creationId xmlns:a16="http://schemas.microsoft.com/office/drawing/2014/main" id="{6DCFC8FE-F8E3-0546-87B8-24A2E9A8C770}"/>
              </a:ext>
            </a:extLst>
          </p:cNvPr>
          <p:cNvSpPr txBox="1"/>
          <p:nvPr/>
        </p:nvSpPr>
        <p:spPr>
          <a:xfrm>
            <a:off x="304482"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a:t>
            </a:r>
            <a:r>
              <a:rPr lang="en-US" sz="1400" i="1" dirty="0">
                <a:solidFill>
                  <a:srgbClr val="231F20"/>
                </a:solidFill>
                <a:latin typeface="Arial Narrow" panose="020B0604020202020204" pitchFamily="34" charset="0"/>
                <a:cs typeface="Arial Narrow" panose="020B0604020202020204" pitchFamily="34" charset="0"/>
              </a:rPr>
              <a:t>llege</a:t>
            </a:r>
            <a:r>
              <a:rPr sz="1400" i="1" dirty="0">
                <a:solidFill>
                  <a:srgbClr val="231F20"/>
                </a:solidFill>
                <a:latin typeface="Arial Narrow" panose="020B0604020202020204" pitchFamily="34" charset="0"/>
                <a:cs typeface="Arial Narrow" panose="020B0604020202020204" pitchFamily="34" charset="0"/>
              </a:rPr>
              <a:t>:</a:t>
            </a:r>
            <a:endParaRPr sz="1400" i="1" dirty="0">
              <a:latin typeface="Arial Narrow" panose="020B0604020202020204" pitchFamily="34" charset="0"/>
              <a:cs typeface="Arial Narrow" panose="020B0604020202020204" pitchFamily="34" charset="0"/>
            </a:endParaRPr>
          </a:p>
        </p:txBody>
      </p:sp>
      <p:sp>
        <p:nvSpPr>
          <p:cNvPr id="20" name="object 15">
            <a:extLst>
              <a:ext uri="{FF2B5EF4-FFF2-40B4-BE49-F238E27FC236}">
                <a16:creationId xmlns:a16="http://schemas.microsoft.com/office/drawing/2014/main" id="{A6F27F0D-BFF7-2695-C213-9A975BAEB6C1}"/>
              </a:ext>
            </a:extLst>
          </p:cNvPr>
          <p:cNvSpPr txBox="1"/>
          <p:nvPr/>
        </p:nvSpPr>
        <p:spPr>
          <a:xfrm>
            <a:off x="486097" y="1979530"/>
            <a:ext cx="8263193" cy="1010533"/>
          </a:xfrm>
          <a:prstGeom prst="rect">
            <a:avLst/>
          </a:prstGeom>
        </p:spPr>
        <p:txBody>
          <a:bodyPr vert="horz" wrap="square" lIns="0" tIns="12700" rIns="0" bIns="0" rtlCol="0">
            <a:spAutoFit/>
          </a:bodyPr>
          <a:lstStyle/>
          <a:p>
            <a:pPr marL="12700" algn="ctr">
              <a:lnSpc>
                <a:spcPct val="100000"/>
              </a:lnSpc>
              <a:spcBef>
                <a:spcPts val="100"/>
              </a:spcBef>
            </a:pPr>
            <a:r>
              <a:rPr sz="3600" b="1" dirty="0">
                <a:solidFill>
                  <a:srgbClr val="00255B"/>
                </a:solidFill>
                <a:latin typeface="Arial Narrow" panose="020B0604020202020204" pitchFamily="34" charset="0"/>
                <a:cs typeface="Arial Narrow" panose="020B0604020202020204" pitchFamily="34" charset="0"/>
              </a:rPr>
              <a:t>End</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of</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Life</a:t>
            </a:r>
            <a:r>
              <a:rPr sz="3600" b="1" spc="-20" dirty="0">
                <a:solidFill>
                  <a:srgbClr val="00255B"/>
                </a:solidFill>
                <a:latin typeface="Arial Narrow" panose="020B0604020202020204" pitchFamily="34" charset="0"/>
                <a:cs typeface="Arial Narrow" panose="020B0604020202020204" pitchFamily="34" charset="0"/>
              </a:rPr>
              <a:t> </a:t>
            </a:r>
            <a:r>
              <a:rPr sz="3600" b="1" dirty="0">
                <a:solidFill>
                  <a:srgbClr val="00255B"/>
                </a:solidFill>
                <a:latin typeface="Arial Narrow" panose="020B0604020202020204" pitchFamily="34" charset="0"/>
                <a:cs typeface="Arial Narrow" panose="020B0604020202020204" pitchFamily="34" charset="0"/>
              </a:rPr>
              <a:t>Ca</a:t>
            </a:r>
            <a:r>
              <a:rPr lang="en-US" sz="3600" b="1" dirty="0">
                <a:solidFill>
                  <a:srgbClr val="00255B"/>
                </a:solidFill>
                <a:latin typeface="Arial Narrow" panose="020B0604020202020204" pitchFamily="34" charset="0"/>
                <a:cs typeface="Arial Narrow" panose="020B0604020202020204" pitchFamily="34" charset="0"/>
              </a:rPr>
              <a:t>ses and Resources:</a:t>
            </a:r>
            <a:r>
              <a:rPr sz="4000" b="1" spc="-20" dirty="0">
                <a:solidFill>
                  <a:srgbClr val="00255B"/>
                </a:solidFill>
                <a:latin typeface="Arial Narrow" panose="020B0604020202020204" pitchFamily="34" charset="0"/>
                <a:cs typeface="Arial Narrow" panose="020B0604020202020204" pitchFamily="34" charset="0"/>
              </a:rPr>
              <a:t> </a:t>
            </a:r>
            <a:endParaRPr lang="en-US" sz="4000" b="1" spc="-20" dirty="0">
              <a:solidFill>
                <a:srgbClr val="00255B"/>
              </a:solidFill>
              <a:latin typeface="Arial Narrow" panose="020B0604020202020204" pitchFamily="34" charset="0"/>
              <a:cs typeface="Arial Narrow" panose="020B0604020202020204" pitchFamily="34" charset="0"/>
            </a:endParaRPr>
          </a:p>
          <a:p>
            <a:pPr marL="12700" algn="ctr">
              <a:lnSpc>
                <a:spcPct val="100000"/>
              </a:lnSpc>
              <a:spcBef>
                <a:spcPts val="100"/>
              </a:spcBef>
            </a:pPr>
            <a:r>
              <a:rPr lang="en-US" sz="2400" b="1" dirty="0">
                <a:latin typeface="Arial Narrow" panose="020B0604020202020204" pitchFamily="34" charset="0"/>
                <a:cs typeface="Arial Narrow" panose="020B0604020202020204" pitchFamily="34" charset="0"/>
              </a:rPr>
              <a:t>An Interprofessional Toolkit for Health Science Students</a:t>
            </a:r>
            <a:endParaRPr sz="2400" b="1" dirty="0">
              <a:latin typeface="Arial Narrow" panose="020B0604020202020204" pitchFamily="34" charset="0"/>
              <a:cs typeface="Arial Narrow" panose="020B0604020202020204" pitchFamily="34" charset="0"/>
            </a:endParaRPr>
          </a:p>
        </p:txBody>
      </p:sp>
      <p:sp>
        <p:nvSpPr>
          <p:cNvPr id="21" name="Rectangle 20">
            <a:extLst>
              <a:ext uri="{FF2B5EF4-FFF2-40B4-BE49-F238E27FC236}">
                <a16:creationId xmlns:a16="http://schemas.microsoft.com/office/drawing/2014/main" id="{D7B9269A-41CB-0F14-5E07-36C3CBDB532A}"/>
              </a:ext>
            </a:extLst>
          </p:cNvPr>
          <p:cNvSpPr/>
          <p:nvPr/>
        </p:nvSpPr>
        <p:spPr>
          <a:xfrm>
            <a:off x="2045186" y="1320727"/>
            <a:ext cx="5053628" cy="70788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8B0014"/>
                </a:solidFill>
              </a:rPr>
              <a:t>The CARES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A picture containing outdoor, tree, sky, flower&#10;&#10;Description automatically generated">
            <a:extLst>
              <a:ext uri="{FF2B5EF4-FFF2-40B4-BE49-F238E27FC236}">
                <a16:creationId xmlns:a16="http://schemas.microsoft.com/office/drawing/2014/main" id="{953B3652-5136-AA80-350B-4EF441F72834}"/>
              </a:ext>
            </a:extLst>
          </p:cNvPr>
          <p:cNvPicPr>
            <a:picLocks noChangeAspect="1"/>
          </p:cNvPicPr>
          <p:nvPr/>
        </p:nvPicPr>
        <p:blipFill>
          <a:blip r:embed="rId2" cstate="print">
            <a:alphaModFix amt="28000"/>
            <a:extLst>
              <a:ext uri="{28A0092B-C50C-407E-A947-70E740481C1C}">
                <a14:useLocalDpi xmlns:a14="http://schemas.microsoft.com/office/drawing/2010/main"/>
              </a:ext>
            </a:extLst>
          </a:blip>
          <a:stretch>
            <a:fillRect/>
          </a:stretch>
        </p:blipFill>
        <p:spPr>
          <a:xfrm>
            <a:off x="0" y="935671"/>
            <a:ext cx="3009644" cy="4207829"/>
          </a:xfrm>
          <a:prstGeom prst="rect">
            <a:avLst/>
          </a:prstGeom>
        </p:spPr>
      </p:pic>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276858" y="1219319"/>
            <a:ext cx="5715000" cy="2565318"/>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Identify any existing or needed health or community-based services:</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Healthcare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Community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extLst>
      <p:ext uri="{BB962C8B-B14F-4D97-AF65-F5344CB8AC3E}">
        <p14:creationId xmlns:p14="http://schemas.microsoft.com/office/powerpoint/2010/main" val="3345175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01834"/>
            <a:ext cx="8382000" cy="626325"/>
          </a:xfrm>
          <a:prstGeom prst="rect">
            <a:avLst/>
          </a:prstGeom>
          <a:noFill/>
        </p:spPr>
        <p:txBody>
          <a:bodyPr wrap="square" rtlCol="0">
            <a:spAutoFit/>
          </a:bodyPr>
          <a:lstStyle/>
          <a:p>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Overall Assessment</a:t>
            </a:r>
          </a:p>
        </p:txBody>
      </p:sp>
    </p:spTree>
    <p:extLst>
      <p:ext uri="{BB962C8B-B14F-4D97-AF65-F5344CB8AC3E}">
        <p14:creationId xmlns:p14="http://schemas.microsoft.com/office/powerpoint/2010/main" val="3031245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
        <p:nvSpPr>
          <p:cNvPr id="9" name="Text Placeholder 8">
            <a:extLst>
              <a:ext uri="{FF2B5EF4-FFF2-40B4-BE49-F238E27FC236}">
                <a16:creationId xmlns:a16="http://schemas.microsoft.com/office/drawing/2014/main" id="{9B8116B4-1CEB-2B82-7CB2-7A484A052931}"/>
              </a:ext>
            </a:extLst>
          </p:cNvPr>
          <p:cNvSpPr>
            <a:spLocks noGrp="1"/>
          </p:cNvSpPr>
          <p:nvPr>
            <p:ph type="body" idx="1"/>
          </p:nvPr>
        </p:nvSpPr>
        <p:spPr>
          <a:xfrm>
            <a:off x="457200" y="1183005"/>
            <a:ext cx="8229600" cy="1077218"/>
          </a:xfrm>
        </p:spPr>
        <p:txBody>
          <a:bodyPr/>
          <a:lstStyle/>
          <a:p>
            <a:r>
              <a:rPr lang="en-US" sz="1400" dirty="0">
                <a:latin typeface="Arial Narrow" panose="020B0604020202020204" pitchFamily="34" charset="0"/>
                <a:cs typeface="Arial Narrow" panose="020B0604020202020204" pitchFamily="34" charset="0"/>
              </a:rPr>
              <a:t>Emma does not have advance directives.</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What help is needed for the 14-years girl to complete advance directives?</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How can we have this conversation with Emma and her family? </a:t>
            </a:r>
          </a:p>
        </p:txBody>
      </p:sp>
    </p:spTree>
    <p:extLst>
      <p:ext uri="{BB962C8B-B14F-4D97-AF65-F5344CB8AC3E}">
        <p14:creationId xmlns:p14="http://schemas.microsoft.com/office/powerpoint/2010/main" val="972246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2DD7A0-C90A-48DE-953A-93BC60D5401A}"/>
              </a:ext>
            </a:extLst>
          </p:cNvPr>
          <p:cNvPicPr>
            <a:picLocks noChangeAspect="1"/>
          </p:cNvPicPr>
          <p:nvPr/>
        </p:nvPicPr>
        <p:blipFill>
          <a:blip r:embed="rId2"/>
          <a:stretch>
            <a:fillRect/>
          </a:stretch>
        </p:blipFill>
        <p:spPr>
          <a:xfrm>
            <a:off x="6400562" y="917306"/>
            <a:ext cx="2743438" cy="4115157"/>
          </a:xfrm>
          <a:prstGeom prst="rect">
            <a:avLst/>
          </a:prstGeom>
        </p:spPr>
      </p:pic>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5638800" cy="401481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matters most to the patient now?</a:t>
            </a:r>
          </a:p>
          <a:p>
            <a:endParaRPr lang="en-US" sz="1400" b="1" dirty="0">
              <a:latin typeface="Arial Narrow" panose="020B0604020202020204" pitchFamily="34" charset="0"/>
              <a:cs typeface="Arial Narrow" panose="020B0604020202020204" pitchFamily="34" charset="0"/>
            </a:endParaRPr>
          </a:p>
          <a:p>
            <a:pPr lvl="1"/>
            <a:r>
              <a:rPr lang="en-US" sz="1400" b="1" dirty="0">
                <a:latin typeface="Arial Narrow" panose="020B0604020202020204" pitchFamily="34" charset="0"/>
                <a:cs typeface="Arial Narrow" panose="020B0604020202020204" pitchFamily="34" charset="0"/>
              </a:rPr>
              <a:t>Emma: </a:t>
            </a:r>
            <a:r>
              <a:rPr lang="en-US" sz="1400" dirty="0">
                <a:latin typeface="Arial Narrow" panose="020B0604020202020204" pitchFamily="34" charset="0"/>
                <a:cs typeface="Arial Narrow" panose="020B0604020202020204" pitchFamily="34" charset="0"/>
              </a:rPr>
              <a:t>She hopes to get better and get back to school, soccer and her friends. Emma is fluent in English and Spanish.</a:t>
            </a:r>
          </a:p>
          <a:p>
            <a:pPr lvl="1"/>
            <a:endParaRPr lang="en-US" sz="1400" dirty="0">
              <a:latin typeface="Arial Narrow" panose="020B0604020202020204" pitchFamily="34" charset="0"/>
              <a:cs typeface="Arial Narrow" panose="020B0604020202020204" pitchFamily="34" charset="0"/>
            </a:endParaRPr>
          </a:p>
          <a:p>
            <a:pPr lvl="1"/>
            <a:r>
              <a:rPr lang="en-US" sz="1400" b="1" dirty="0">
                <a:latin typeface="Arial Narrow" panose="020B0604020202020204" pitchFamily="34" charset="0"/>
                <a:cs typeface="Arial Narrow" panose="020B0604020202020204" pitchFamily="34" charset="0"/>
              </a:rPr>
              <a:t>Her parents: </a:t>
            </a:r>
            <a:r>
              <a:rPr lang="en-US" sz="1400" dirty="0">
                <a:latin typeface="Arial Narrow" panose="020B0604020202020204" pitchFamily="34" charset="0"/>
                <a:cs typeface="Arial Narrow" panose="020B0604020202020204" pitchFamily="34" charset="0"/>
              </a:rPr>
              <a:t>Primarily speak Spanish but do have some limited English proficiency. They are both employed, but uninsured. And while they have lived in the U.S. for 10 years, the family is undocumented. They know Emma’s diagnosis is serious and she may not survive. They are interested in learning more about how they might access health care for their daughter. They want to learn more about the cancer, possible treatment plans and what to do if the treatment doesn’t work.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r>
              <a:rPr lang="en-US" sz="1400" dirty="0">
                <a:solidFill>
                  <a:schemeClr val="tx2">
                    <a:lumMod val="75000"/>
                  </a:schemeClr>
                </a:solidFill>
                <a:latin typeface="Arial Narrow" panose="020B0604020202020204" pitchFamily="34" charset="0"/>
              </a:rPr>
              <a:t> </a:t>
            </a:r>
          </a:p>
        </p:txBody>
      </p:sp>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Advance Care Planning</a:t>
            </a:r>
          </a:p>
        </p:txBody>
      </p:sp>
      <p:sp>
        <p:nvSpPr>
          <p:cNvPr id="10" name="object 7">
            <a:extLst>
              <a:ext uri="{FF2B5EF4-FFF2-40B4-BE49-F238E27FC236}">
                <a16:creationId xmlns:a16="http://schemas.microsoft.com/office/drawing/2014/main" id="{5712F98D-B137-984D-989E-A2DD43AFA2E0}"/>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grpSp>
        <p:nvGrpSpPr>
          <p:cNvPr id="11" name="object 2">
            <a:extLst>
              <a:ext uri="{FF2B5EF4-FFF2-40B4-BE49-F238E27FC236}">
                <a16:creationId xmlns:a16="http://schemas.microsoft.com/office/drawing/2014/main" id="{348ABA55-4B85-2C4A-9A0E-F94777BD277C}"/>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CFB7FC92-DA1E-A946-8998-4E6F6B8BDDB2}"/>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C265057-0076-C747-A5D6-5816D629B51A}"/>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24FB62FC-1C08-3D4C-9B7C-09C64FF5E4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E10CFC62-1784-8143-9124-C997362FD3E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TextBox 15">
            <a:extLst>
              <a:ext uri="{FF2B5EF4-FFF2-40B4-BE49-F238E27FC236}">
                <a16:creationId xmlns:a16="http://schemas.microsoft.com/office/drawing/2014/main" id="{F06DA2E9-EDE6-AA4F-A800-AC3753CF0DCF}"/>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2694790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229600" cy="358393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matters most to the patient now? (Cont.)</a:t>
            </a:r>
          </a:p>
          <a:p>
            <a:endParaRPr lang="en-US" sz="1400" b="1" dirty="0">
              <a:latin typeface="Arial Narrow" panose="020B0604020202020204" pitchFamily="34" charset="0"/>
              <a:cs typeface="Arial Narrow" panose="020B0604020202020204" pitchFamily="34" charset="0"/>
            </a:endParaRPr>
          </a:p>
          <a:p>
            <a:pPr lvl="1"/>
            <a:r>
              <a:rPr lang="en-US" sz="1400" b="1" dirty="0">
                <a:latin typeface="Arial Narrow" panose="020B0604020202020204" pitchFamily="34" charset="0"/>
                <a:cs typeface="Arial Narrow" panose="020B0604020202020204" pitchFamily="34" charset="0"/>
              </a:rPr>
              <a:t>Important to know the difference: </a:t>
            </a:r>
            <a:r>
              <a:rPr lang="en-US" sz="1400" u="sng" dirty="0">
                <a:latin typeface="Arial Narrow" panose="020B0604020202020204" pitchFamily="34" charset="0"/>
                <a:cs typeface="Arial Narrow" panose="020B0604020202020204" pitchFamily="34" charset="0"/>
              </a:rPr>
              <a:t>Palliative care </a:t>
            </a:r>
            <a:r>
              <a:rPr lang="en-US" sz="1400" dirty="0">
                <a:latin typeface="Arial Narrow" panose="020B0604020202020204" pitchFamily="34" charset="0"/>
                <a:cs typeface="Arial Narrow" panose="020B0604020202020204" pitchFamily="34" charset="0"/>
              </a:rPr>
              <a:t>should be offered throughout the entire treatment course - it is NOT an option of last resort, it is woven throughout, to address symptoms caused by treatment, i.e., pain, nausea from chemo/radiation, constipation from opioids, etc. </a:t>
            </a:r>
            <a:r>
              <a:rPr lang="en-US" sz="1400" u="sng" dirty="0">
                <a:latin typeface="Arial Narrow" panose="020B0604020202020204" pitchFamily="34" charset="0"/>
                <a:cs typeface="Arial Narrow" panose="020B0604020202020204" pitchFamily="34" charset="0"/>
              </a:rPr>
              <a:t>Hospice care</a:t>
            </a:r>
            <a:r>
              <a:rPr lang="en-US" sz="1400" dirty="0">
                <a:latin typeface="Arial Narrow" panose="020B0604020202020204" pitchFamily="34" charset="0"/>
                <a:cs typeface="Arial Narrow" panose="020B0604020202020204" pitchFamily="34" charset="0"/>
              </a:rPr>
              <a:t> is offered at the end-of-life, usually the last 6 months of life and all other treatment care is stopped. The goal is to keep the community member comfortable and pain free until they die. </a:t>
            </a:r>
            <a:r>
              <a:rPr lang="en-US" sz="1400" b="1" dirty="0">
                <a:latin typeface="Arial Narrow" panose="020B0604020202020204" pitchFamily="34" charset="0"/>
                <a:cs typeface="Arial Narrow" panose="020B0604020202020204" pitchFamily="34" charset="0"/>
              </a:rPr>
              <a:t>However, in Pediatric cases – a community member can be on hospice at the same time as receiving curative care/therapy.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do they want their health for?</a:t>
            </a:r>
            <a:r>
              <a:rPr lang="en-US" sz="1400" dirty="0">
                <a:latin typeface="Arial Narrow" panose="020B0604020202020204" pitchFamily="34" charset="0"/>
                <a:cs typeface="Arial Narrow" panose="020B0604020202020204" pitchFamily="34" charset="0"/>
              </a:rPr>
              <a:t>  </a:t>
            </a:r>
            <a:endParaRPr lang="en-US" sz="1400" b="1" dirty="0">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r>
              <a:rPr lang="en-US" sz="1400" dirty="0">
                <a:solidFill>
                  <a:schemeClr val="tx2">
                    <a:lumMod val="75000"/>
                  </a:schemeClr>
                </a:solidFill>
                <a:latin typeface="Arial Narrow" panose="020B0604020202020204" pitchFamily="34" charset="0"/>
              </a:rPr>
              <a:t> </a:t>
            </a:r>
          </a:p>
        </p:txBody>
      </p:sp>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Advance Care Planning</a:t>
            </a:r>
          </a:p>
        </p:txBody>
      </p:sp>
      <p:sp>
        <p:nvSpPr>
          <p:cNvPr id="10" name="object 7">
            <a:extLst>
              <a:ext uri="{FF2B5EF4-FFF2-40B4-BE49-F238E27FC236}">
                <a16:creationId xmlns:a16="http://schemas.microsoft.com/office/drawing/2014/main" id="{5712F98D-B137-984D-989E-A2DD43AFA2E0}"/>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grpSp>
        <p:nvGrpSpPr>
          <p:cNvPr id="11" name="object 2">
            <a:extLst>
              <a:ext uri="{FF2B5EF4-FFF2-40B4-BE49-F238E27FC236}">
                <a16:creationId xmlns:a16="http://schemas.microsoft.com/office/drawing/2014/main" id="{348ABA55-4B85-2C4A-9A0E-F94777BD277C}"/>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CFB7FC92-DA1E-A946-8998-4E6F6B8BDDB2}"/>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C265057-0076-C747-A5D6-5816D629B51A}"/>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24FB62FC-1C08-3D4C-9B7C-09C64FF5E4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E10CFC62-1784-8143-9124-C997362FD3E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TextBox 15">
            <a:extLst>
              <a:ext uri="{FF2B5EF4-FFF2-40B4-BE49-F238E27FC236}">
                <a16:creationId xmlns:a16="http://schemas.microsoft.com/office/drawing/2014/main" id="{F06DA2E9-EDE6-AA4F-A800-AC3753CF0DCF}"/>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70856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533400" y="1123950"/>
            <a:ext cx="7620000" cy="3642536"/>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happens next</a:t>
            </a:r>
            <a:r>
              <a:rPr lang="en-US" sz="1400" dirty="0">
                <a:latin typeface="Arial Narrow" panose="020B0604020202020204" pitchFamily="34" charset="0"/>
                <a:cs typeface="Arial Narrow" panose="020B0604020202020204" pitchFamily="34" charset="0"/>
              </a:rPr>
              <a:t>: Shared decision making for treatment: surgery/chemo/radiation and eventually decision on palliative care and hospice.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Details about family conversations: </a:t>
            </a:r>
            <a:r>
              <a:rPr lang="en-US" sz="1400" dirty="0">
                <a:latin typeface="Arial Narrow" panose="020B0604020202020204" pitchFamily="34" charset="0"/>
                <a:cs typeface="Arial Narrow" panose="020B0604020202020204" pitchFamily="34" charset="0"/>
              </a:rPr>
              <a:t>Parents concerned about finances and insurance coverage also fearful about their immigration status.</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happens at, or near, death of patient: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support does family need before and after death of patient:</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Next Steps / Outcomes</a:t>
            </a:r>
          </a:p>
        </p:txBody>
      </p:sp>
    </p:spTree>
    <p:extLst>
      <p:ext uri="{BB962C8B-B14F-4D97-AF65-F5344CB8AC3E}">
        <p14:creationId xmlns:p14="http://schemas.microsoft.com/office/powerpoint/2010/main" val="1796518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up of hands shaking&#10;&#10;Description automatically generated with medium confidence">
            <a:extLst>
              <a:ext uri="{FF2B5EF4-FFF2-40B4-BE49-F238E27FC236}">
                <a16:creationId xmlns:a16="http://schemas.microsoft.com/office/drawing/2014/main" id="{87D97142-1FB7-4B16-5F8E-DF739B4ECBCD}"/>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6324600" y="855719"/>
            <a:ext cx="2819400" cy="4230631"/>
          </a:xfrm>
          <a:prstGeom prst="rect">
            <a:avLst/>
          </a:prstGeom>
        </p:spPr>
      </p:pic>
      <p:sp>
        <p:nvSpPr>
          <p:cNvPr id="7" name="TextBox 6">
            <a:extLst>
              <a:ext uri="{FF2B5EF4-FFF2-40B4-BE49-F238E27FC236}">
                <a16:creationId xmlns:a16="http://schemas.microsoft.com/office/drawing/2014/main" id="{2A3DBF42-9363-AB4C-ADB7-87CB1BE9CD1D}"/>
              </a:ext>
            </a:extLst>
          </p:cNvPr>
          <p:cNvSpPr txBox="1"/>
          <p:nvPr/>
        </p:nvSpPr>
        <p:spPr>
          <a:xfrm>
            <a:off x="381000" y="1076415"/>
            <a:ext cx="56388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Best Case / Worst Case:</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Risk / Benefit of Intervention:</a:t>
            </a: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p:txBody>
      </p:sp>
      <p:grpSp>
        <p:nvGrpSpPr>
          <p:cNvPr id="9" name="object 2">
            <a:extLst>
              <a:ext uri="{FF2B5EF4-FFF2-40B4-BE49-F238E27FC236}">
                <a16:creationId xmlns:a16="http://schemas.microsoft.com/office/drawing/2014/main" id="{C6FDD018-2A44-4C49-96AA-7D87AEC8D75F}"/>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44F22092-3211-5840-AFB4-D4460F9BFBE0}"/>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5D152171-37FC-C44A-B951-03084CE611DC}"/>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25ADA40-F3CC-D140-AF4C-E15EE736AC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A89DA91D-A998-A346-BD4F-894C22C3ED1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44A9720A-4C32-3644-BA6E-653AF404BE37}"/>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5" name="TextBox 14">
            <a:extLst>
              <a:ext uri="{FF2B5EF4-FFF2-40B4-BE49-F238E27FC236}">
                <a16:creationId xmlns:a16="http://schemas.microsoft.com/office/drawing/2014/main" id="{3B35BE70-B5C6-804C-A726-2CD4F5B63C2C}"/>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Challenging Conversations</a:t>
            </a:r>
          </a:p>
        </p:txBody>
      </p:sp>
    </p:spTree>
    <p:extLst>
      <p:ext uri="{BB962C8B-B14F-4D97-AF65-F5344CB8AC3E}">
        <p14:creationId xmlns:p14="http://schemas.microsoft.com/office/powerpoint/2010/main" val="3590193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D7A2D85-C911-4C60-858F-BC41D629818E}"/>
              </a:ext>
            </a:extLst>
          </p:cNvPr>
          <p:cNvGrpSpPr/>
          <p:nvPr/>
        </p:nvGrpSpPr>
        <p:grpSpPr>
          <a:xfrm>
            <a:off x="0" y="299836"/>
            <a:ext cx="7692152" cy="4758381"/>
            <a:chOff x="0" y="299836"/>
            <a:chExt cx="7692152" cy="4758381"/>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0" y="935670"/>
              <a:ext cx="2743199" cy="4122547"/>
            </a:xfrm>
            <a:prstGeom prst="rect">
              <a:avLst/>
            </a:prstGeom>
          </p:spPr>
        </p:pic>
        <p:sp>
          <p:nvSpPr>
            <p:cNvPr id="9" name="TextBox 8">
              <a:extLst>
                <a:ext uri="{FF2B5EF4-FFF2-40B4-BE49-F238E27FC236}">
                  <a16:creationId xmlns:a16="http://schemas.microsoft.com/office/drawing/2014/main" id="{0649C25C-A966-F141-883F-30DCD42B04AD}"/>
                </a:ext>
              </a:extLst>
            </p:cNvPr>
            <p:cNvSpPr txBox="1"/>
            <p:nvPr/>
          </p:nvSpPr>
          <p:spPr>
            <a:xfrm>
              <a:off x="986552" y="299836"/>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grpSp>
      <p:sp>
        <p:nvSpPr>
          <p:cNvPr id="10" name="TextBox 9">
            <a:extLst>
              <a:ext uri="{FF2B5EF4-FFF2-40B4-BE49-F238E27FC236}">
                <a16:creationId xmlns:a16="http://schemas.microsoft.com/office/drawing/2014/main" id="{F36DD0FE-859A-AA44-AC0A-5A3F1CDDD8B6}"/>
              </a:ext>
            </a:extLst>
          </p:cNvPr>
          <p:cNvSpPr txBox="1"/>
          <p:nvPr/>
        </p:nvSpPr>
        <p:spPr>
          <a:xfrm>
            <a:off x="2895600" y="1123950"/>
            <a:ext cx="6032691" cy="4620111"/>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What role do other disciplines play in this patient’s end-of-life care? </a:t>
            </a:r>
          </a:p>
          <a:p>
            <a:pPr lvl="1">
              <a:lnSpc>
                <a:spcPts val="2880"/>
              </a:lnSpc>
            </a:pPr>
            <a:r>
              <a:rPr lang="en-US" sz="1400" dirty="0">
                <a:latin typeface="Arial Narrow" panose="020B0604020202020204" pitchFamily="34" charset="0"/>
                <a:cs typeface="Arial Narrow" panose="020B0604020202020204" pitchFamily="34" charset="0"/>
              </a:rPr>
              <a:t>Pharmacy</a:t>
            </a:r>
          </a:p>
          <a:p>
            <a:pPr lvl="1">
              <a:lnSpc>
                <a:spcPts val="2880"/>
              </a:lnSpc>
            </a:pPr>
            <a:r>
              <a:rPr lang="en-US" sz="1400" dirty="0">
                <a:latin typeface="Arial Narrow" panose="020B0604020202020204" pitchFamily="34" charset="0"/>
                <a:cs typeface="Arial Narrow" panose="020B0604020202020204" pitchFamily="34" charset="0"/>
              </a:rPr>
              <a:t>Nursing</a:t>
            </a:r>
          </a:p>
          <a:p>
            <a:pPr lvl="1">
              <a:lnSpc>
                <a:spcPts val="2880"/>
              </a:lnSpc>
            </a:pPr>
            <a:r>
              <a:rPr lang="en-US" sz="1400" dirty="0">
                <a:latin typeface="Arial Narrow" panose="020B0604020202020204" pitchFamily="34" charset="0"/>
                <a:cs typeface="Arial Narrow" panose="020B0604020202020204" pitchFamily="34" charset="0"/>
              </a:rPr>
              <a:t>Social work</a:t>
            </a:r>
          </a:p>
          <a:p>
            <a:pPr lvl="1">
              <a:lnSpc>
                <a:spcPts val="2880"/>
              </a:lnSpc>
            </a:pPr>
            <a:r>
              <a:rPr lang="en-US" sz="1400" dirty="0">
                <a:latin typeface="Arial Narrow" panose="020B0604020202020204" pitchFamily="34" charset="0"/>
                <a:cs typeface="Arial Narrow" panose="020B0604020202020204" pitchFamily="34" charset="0"/>
              </a:rPr>
              <a:t>Public health</a:t>
            </a:r>
          </a:p>
          <a:p>
            <a:pPr lvl="1">
              <a:lnSpc>
                <a:spcPts val="2880"/>
              </a:lnSpc>
            </a:pPr>
            <a:r>
              <a:rPr lang="en-US" sz="1400" dirty="0">
                <a:latin typeface="Arial Narrow" panose="020B0604020202020204" pitchFamily="34" charset="0"/>
                <a:cs typeface="Arial Narrow" panose="020B0604020202020204" pitchFamily="34" charset="0"/>
              </a:rPr>
              <a:t>Physician</a:t>
            </a:r>
          </a:p>
          <a:p>
            <a:pPr lvl="1">
              <a:lnSpc>
                <a:spcPts val="2880"/>
              </a:lnSpc>
            </a:pPr>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Who can help you provide the best care and honor the patient’s wishes?</a:t>
            </a:r>
          </a:p>
          <a:p>
            <a:endParaRPr lang="en-US" sz="1400" b="1" dirty="0">
              <a:latin typeface="Arial Narrow" panose="020B0604020202020204" pitchFamily="34" charset="0"/>
              <a:cs typeface="Arial Narrow" panose="020B0604020202020204" pitchFamily="34" charset="0"/>
            </a:endParaRPr>
          </a:p>
          <a:p>
            <a:pPr lvl="1"/>
            <a:r>
              <a:rPr lang="en-US" sz="1400" dirty="0">
                <a:latin typeface="Arial Narrow" panose="020B0604020202020204" pitchFamily="34" charset="0"/>
                <a:cs typeface="Arial Narrow" panose="020B0604020202020204" pitchFamily="34" charset="0"/>
              </a:rPr>
              <a:t>Truth-telling to community member / family may refuse telling community member that treatment is not effective anymore.</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11" name="object 2">
            <a:extLst>
              <a:ext uri="{FF2B5EF4-FFF2-40B4-BE49-F238E27FC236}">
                <a16:creationId xmlns:a16="http://schemas.microsoft.com/office/drawing/2014/main" id="{21FFEA52-2716-634C-8EA1-0422BE0B4AC7}"/>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BEE4EE6B-47B2-C44B-9070-47071193409D}"/>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EE29641B-CCDA-6244-B1EB-2113BECA2E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6F8D0638-4646-7349-9823-CDCC9E53BC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CCB043B4-A686-EC43-A594-9D86DDEEC2C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EE4C4D22-5160-224C-B78B-EE9C880B2741}"/>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1071779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person, indoor, computer, using&#10;&#10;Description automatically generated">
            <a:extLst>
              <a:ext uri="{FF2B5EF4-FFF2-40B4-BE49-F238E27FC236}">
                <a16:creationId xmlns:a16="http://schemas.microsoft.com/office/drawing/2014/main" id="{2C6B5F98-61F8-050D-27AA-052A9216B881}"/>
              </a:ext>
            </a:extLst>
          </p:cNvPr>
          <p:cNvPicPr>
            <a:picLocks noChangeAspect="1"/>
          </p:cNvPicPr>
          <p:nvPr/>
        </p:nvPicPr>
        <p:blipFill>
          <a:blip r:embed="rId2" cstate="print">
            <a:alphaModFix amt="37000"/>
            <a:extLst>
              <a:ext uri="{28A0092B-C50C-407E-A947-70E740481C1C}">
                <a14:useLocalDpi xmlns:a14="http://schemas.microsoft.com/office/drawing/2010/main"/>
              </a:ext>
            </a:extLst>
          </a:blip>
          <a:stretch>
            <a:fillRect/>
          </a:stretch>
        </p:blipFill>
        <p:spPr>
          <a:xfrm>
            <a:off x="6410325" y="930460"/>
            <a:ext cx="2733675" cy="4102003"/>
          </a:xfrm>
          <a:prstGeom prst="rect">
            <a:avLst/>
          </a:prstGeom>
        </p:spPr>
      </p:pic>
      <p:sp>
        <p:nvSpPr>
          <p:cNvPr id="6" name="TextBox 5">
            <a:extLst>
              <a:ext uri="{FF2B5EF4-FFF2-40B4-BE49-F238E27FC236}">
                <a16:creationId xmlns:a16="http://schemas.microsoft.com/office/drawing/2014/main" id="{4334BEB9-13D3-0741-B065-C9350CD1E014}"/>
              </a:ext>
            </a:extLst>
          </p:cNvPr>
          <p:cNvSpPr txBox="1"/>
          <p:nvPr/>
        </p:nvSpPr>
        <p:spPr>
          <a:xfrm>
            <a:off x="972185"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sp>
        <p:nvSpPr>
          <p:cNvPr id="7" name="TextBox 6">
            <a:extLst>
              <a:ext uri="{FF2B5EF4-FFF2-40B4-BE49-F238E27FC236}">
                <a16:creationId xmlns:a16="http://schemas.microsoft.com/office/drawing/2014/main" id="{E2E6FCF1-3428-2D46-B844-E7BBC7E0ED25}"/>
              </a:ext>
            </a:extLst>
          </p:cNvPr>
          <p:cNvSpPr txBox="1"/>
          <p:nvPr/>
        </p:nvSpPr>
        <p:spPr>
          <a:xfrm>
            <a:off x="247511" y="1049299"/>
            <a:ext cx="6000889" cy="342747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How will you approach utilizing a team approach to providing care?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Beyond referrals, how will you become comfortable with going outside your comfort zone? </a:t>
            </a: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Are there any integrative, traditional, or complementary therapies that will help the patient at this stage or later?  </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9" name="object 2">
            <a:extLst>
              <a:ext uri="{FF2B5EF4-FFF2-40B4-BE49-F238E27FC236}">
                <a16:creationId xmlns:a16="http://schemas.microsoft.com/office/drawing/2014/main" id="{ADE03299-498A-DF42-A25E-D796169BBF0E}"/>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1B1BDA9F-0930-E14A-93E8-E6D138F8E81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79F80EBB-3FDD-0C49-9F02-8CB35A1353B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C8582B5-131B-CF4E-9D10-EA995192DE05}"/>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B42F931A-4B80-184D-BEB0-8E99E05DEA3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AC5ABD90-B6A1-2A4D-A97E-C2184B768618}"/>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4290242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Can you identify any overarching bias?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Can you identify any possible assumptions one might make about this patient?</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What information about this patient might inform public policy or regulatory action?</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8" name="Group 7">
            <a:extLst>
              <a:ext uri="{FF2B5EF4-FFF2-40B4-BE49-F238E27FC236}">
                <a16:creationId xmlns:a16="http://schemas.microsoft.com/office/drawing/2014/main" id="{18D9F12B-E812-4356-A943-FC23D77E4306}"/>
              </a:ext>
            </a:extLst>
          </p:cNvPr>
          <p:cNvGrpSpPr/>
          <p:nvPr/>
        </p:nvGrpSpPr>
        <p:grpSpPr>
          <a:xfrm>
            <a:off x="986552" y="283329"/>
            <a:ext cx="7783074" cy="5321002"/>
            <a:chOff x="986552" y="283329"/>
            <a:chExt cx="7783074" cy="5321002"/>
          </a:xfrm>
        </p:grpSpPr>
        <p:sp>
          <p:nvSpPr>
            <p:cNvPr id="4" name="TextBox 3">
              <a:extLst>
                <a:ext uri="{FF2B5EF4-FFF2-40B4-BE49-F238E27FC236}">
                  <a16:creationId xmlns:a16="http://schemas.microsoft.com/office/drawing/2014/main" id="{23B36D85-79C4-F140-A855-8800697E030C}"/>
                </a:ext>
              </a:extLst>
            </p:cNvPr>
            <p:cNvSpPr txBox="1"/>
            <p:nvPr/>
          </p:nvSpPr>
          <p:spPr>
            <a:xfrm>
              <a:off x="986552"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Questions to Consider</a:t>
              </a:r>
            </a:p>
          </p:txBody>
        </p:sp>
        <p:sp>
          <p:nvSpPr>
            <p:cNvPr id="6" name="TextBox 5">
              <a:extLst>
                <a:ext uri="{FF2B5EF4-FFF2-40B4-BE49-F238E27FC236}">
                  <a16:creationId xmlns:a16="http://schemas.microsoft.com/office/drawing/2014/main" id="{A4382782-D71E-E64B-973B-A53E0035C199}"/>
                </a:ext>
              </a:extLst>
            </p:cNvPr>
            <p:cNvSpPr txBox="1"/>
            <p:nvPr/>
          </p:nvSpPr>
          <p:spPr>
            <a:xfrm>
              <a:off x="6864626" y="895350"/>
              <a:ext cx="1905000" cy="4708981"/>
            </a:xfrm>
            <a:prstGeom prst="rect">
              <a:avLst/>
            </a:prstGeom>
            <a:noFill/>
          </p:spPr>
          <p:txBody>
            <a:bodyPr wrap="square" rtlCol="0">
              <a:spAutoFit/>
            </a:bodyPr>
            <a:lstStyle/>
            <a:p>
              <a:r>
                <a:rPr lang="en-US" sz="30000" dirty="0">
                  <a:solidFill>
                    <a:schemeClr val="tx2">
                      <a:lumMod val="75000"/>
                      <a:alpha val="5000"/>
                    </a:schemeClr>
                  </a:solidFill>
                  <a:latin typeface="Arial Rounded MT Bold" panose="020F0704030504030204" pitchFamily="34" charset="77"/>
                  <a:cs typeface="Arial" panose="020B0604020202020204" pitchFamily="34" charset="0"/>
                </a:rPr>
                <a:t>?</a:t>
              </a:r>
              <a:r>
                <a:rPr lang="en-US" sz="30000" b="1" dirty="0">
                  <a:solidFill>
                    <a:schemeClr val="tx2">
                      <a:lumMod val="75000"/>
                      <a:alpha val="19000"/>
                    </a:schemeClr>
                  </a:solidFill>
                  <a:latin typeface="Arial Rounded MT Bold" panose="020F0704030504030204" pitchFamily="34" charset="77"/>
                </a:rPr>
                <a:t>  </a:t>
              </a:r>
            </a:p>
          </p:txBody>
        </p:sp>
      </p:gr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3288096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A2D0B7-EFA5-6B4B-B706-ECE0D4F78656}"/>
              </a:ext>
            </a:extLst>
          </p:cNvPr>
          <p:cNvSpPr txBox="1"/>
          <p:nvPr/>
        </p:nvSpPr>
        <p:spPr>
          <a:xfrm>
            <a:off x="1021480" y="2832271"/>
            <a:ext cx="4571999" cy="307777"/>
          </a:xfrm>
          <a:prstGeom prst="rect">
            <a:avLst/>
          </a:prstGeom>
          <a:noFill/>
        </p:spPr>
        <p:txBody>
          <a:bodyPr wrap="square" rtlCol="0">
            <a:spAutoFit/>
          </a:bodyPr>
          <a:lstStyle/>
          <a:p>
            <a:endParaRPr lang="en-US" sz="1400" dirty="0">
              <a:latin typeface="Arial Narrow" panose="020B0604020202020204" pitchFamily="34" charset="0"/>
            </a:endParaRPr>
          </a:p>
        </p:txBody>
      </p:sp>
      <p:sp>
        <p:nvSpPr>
          <p:cNvPr id="14" name="TextBox 13">
            <a:extLst>
              <a:ext uri="{FF2B5EF4-FFF2-40B4-BE49-F238E27FC236}">
                <a16:creationId xmlns:a16="http://schemas.microsoft.com/office/drawing/2014/main" id="{EEEB7CC0-28CC-E04E-BD3E-2B3AC507B50F}"/>
              </a:ext>
            </a:extLst>
          </p:cNvPr>
          <p:cNvSpPr txBox="1"/>
          <p:nvPr/>
        </p:nvSpPr>
        <p:spPr>
          <a:xfrm>
            <a:off x="972185" y="1654565"/>
            <a:ext cx="4572000" cy="307777"/>
          </a:xfrm>
          <a:prstGeom prst="rect">
            <a:avLst/>
          </a:prstGeom>
          <a:noFill/>
        </p:spPr>
        <p:txBody>
          <a:bodyPr wrap="square" rtlCol="0">
            <a:spAutoFit/>
          </a:bodyPr>
          <a:lstStyle/>
          <a:p>
            <a:endParaRPr lang="en-US" sz="1400" dirty="0">
              <a:latin typeface="Arial Narrow" panose="020B0604020202020204" pitchFamily="34" charset="0"/>
            </a:endParaRPr>
          </a:p>
        </p:txBody>
      </p:sp>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Learning Topics</a:t>
            </a:r>
          </a:p>
        </p:txBody>
      </p:sp>
      <p:sp>
        <p:nvSpPr>
          <p:cNvPr id="25" name="TextBox 24">
            <a:extLst>
              <a:ext uri="{FF2B5EF4-FFF2-40B4-BE49-F238E27FC236}">
                <a16:creationId xmlns:a16="http://schemas.microsoft.com/office/drawing/2014/main" id="{0FDB85B0-68A4-4B5F-856B-CA9F49422ED1}"/>
              </a:ext>
            </a:extLst>
          </p:cNvPr>
          <p:cNvSpPr txBox="1"/>
          <p:nvPr/>
        </p:nvSpPr>
        <p:spPr>
          <a:xfrm>
            <a:off x="377635" y="1266603"/>
            <a:ext cx="4572000" cy="3028714"/>
          </a:xfrm>
          <a:prstGeom prst="rect">
            <a:avLst/>
          </a:prstGeom>
          <a:noFill/>
        </p:spPr>
        <p:txBody>
          <a:bodyPr wrap="square" rtlCol="0">
            <a:spAutoFit/>
          </a:bodyPr>
          <a:lstStyle/>
          <a:p>
            <a:pPr marR="0">
              <a:lnSpc>
                <a:spcPct val="107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1. Build healthy public policy</a:t>
            </a:r>
          </a:p>
          <a:p>
            <a:pPr marR="0">
              <a:lnSpc>
                <a:spcPct val="107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2. Create supportive environments</a:t>
            </a:r>
          </a:p>
          <a:p>
            <a:pPr marL="0" marR="0">
              <a:lnSpc>
                <a:spcPct val="107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3. Strengthen community action</a:t>
            </a:r>
          </a:p>
          <a:p>
            <a:pPr marL="0" marR="0">
              <a:lnSpc>
                <a:spcPct val="107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4. Develop personal skills</a:t>
            </a:r>
          </a:p>
          <a:p>
            <a:pPr marL="0" marR="0">
              <a:lnSpc>
                <a:spcPct val="107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5. Reorient health services</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endParaRPr lang="en-US" sz="1400" dirty="0">
              <a:latin typeface="Arial Narrow" panose="020B0604020202020204" pitchFamily="34" charset="0"/>
            </a:endParaRPr>
          </a:p>
          <a:p>
            <a:endParaRPr lang="en-US" sz="1400" dirty="0">
              <a:latin typeface="Arial Narrow" panose="020B0604020202020204" pitchFamily="34" charset="0"/>
            </a:endParaRP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pic>
        <p:nvPicPr>
          <p:cNvPr id="2" name="Picture 1">
            <a:extLst>
              <a:ext uri="{FF2B5EF4-FFF2-40B4-BE49-F238E27FC236}">
                <a16:creationId xmlns:a16="http://schemas.microsoft.com/office/drawing/2014/main" id="{A9F6FBA0-016E-4871-879D-59F0266B81AA}"/>
              </a:ext>
            </a:extLst>
          </p:cNvPr>
          <p:cNvPicPr>
            <a:picLocks noChangeAspect="1"/>
          </p:cNvPicPr>
          <p:nvPr/>
        </p:nvPicPr>
        <p:blipFill>
          <a:blip r:embed="rId2"/>
          <a:stretch>
            <a:fillRect/>
          </a:stretch>
        </p:blipFill>
        <p:spPr>
          <a:xfrm>
            <a:off x="6282205" y="935596"/>
            <a:ext cx="2859272" cy="4096867"/>
          </a:xfrm>
          <a:prstGeom prst="rect">
            <a:avLst/>
          </a:prstGeom>
        </p:spPr>
      </p:pic>
    </p:spTree>
    <p:extLst>
      <p:ext uri="{BB962C8B-B14F-4D97-AF65-F5344CB8AC3E}">
        <p14:creationId xmlns:p14="http://schemas.microsoft.com/office/powerpoint/2010/main" val="217571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F6AC93-3761-FA44-9652-0EF44D67D343}"/>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grpSp>
        <p:nvGrpSpPr>
          <p:cNvPr id="7" name="Group 6">
            <a:extLst>
              <a:ext uri="{FF2B5EF4-FFF2-40B4-BE49-F238E27FC236}">
                <a16:creationId xmlns:a16="http://schemas.microsoft.com/office/drawing/2014/main" id="{7581F233-710B-4FE6-8B98-2283F4E772D1}"/>
              </a:ext>
            </a:extLst>
          </p:cNvPr>
          <p:cNvGrpSpPr/>
          <p:nvPr/>
        </p:nvGrpSpPr>
        <p:grpSpPr>
          <a:xfrm>
            <a:off x="381000" y="307608"/>
            <a:ext cx="8610600" cy="3925905"/>
            <a:chOff x="381000" y="307608"/>
            <a:chExt cx="8610600" cy="3925905"/>
          </a:xfrm>
        </p:grpSpPr>
        <p:sp>
          <p:nvSpPr>
            <p:cNvPr id="4" name="TextBox 3">
              <a:extLst>
                <a:ext uri="{FF2B5EF4-FFF2-40B4-BE49-F238E27FC236}">
                  <a16:creationId xmlns:a16="http://schemas.microsoft.com/office/drawing/2014/main" id="{23B36D85-79C4-F140-A855-8800697E030C}"/>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ADVANCE CARE DIRECTIVE</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advance care directives;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communicate and engage patients / families in advance care planning across settings and across the lifespan.</a:t>
              </a:r>
            </a:p>
            <a:p>
              <a:endParaRPr lang="en-US" sz="1400" spc="100" dirty="0">
                <a:solidFill>
                  <a:schemeClr val="accent1"/>
                </a:solidFill>
                <a:latin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PALLIATIVE CARE AND HOSPICE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palliative care and hospice;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this information to patients / families.</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7E1AD5E0-4D73-0942-826D-48DAA33942E4}"/>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05896CBA-3705-2F4D-B966-228ADFD650F9}"/>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6310BBD-B66F-8941-8415-8119B28A3DEF}"/>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D1A6A6F0-A46E-CC46-9583-C39E97A175BF}"/>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6D304234-A305-3D46-9E7F-377CCA5D79BC}"/>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2CCD3451-E462-6647-B968-51ED32BFDCB2}"/>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Rectangle 17">
            <a:extLst>
              <a:ext uri="{FF2B5EF4-FFF2-40B4-BE49-F238E27FC236}">
                <a16:creationId xmlns:a16="http://schemas.microsoft.com/office/drawing/2014/main" id="{CE795FC6-A73F-7649-95F6-7DC133A9BD4D}"/>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2490995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CA8A06-EC31-41F9-882C-F9F26AFEC9A9}"/>
              </a:ext>
            </a:extLst>
          </p:cNvPr>
          <p:cNvGrpSpPr/>
          <p:nvPr/>
        </p:nvGrpSpPr>
        <p:grpSpPr>
          <a:xfrm>
            <a:off x="304800" y="448697"/>
            <a:ext cx="8763000" cy="3569372"/>
            <a:chOff x="304800" y="448697"/>
            <a:chExt cx="8763000" cy="3569372"/>
          </a:xfrm>
        </p:grpSpPr>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6962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CULTURAL HUMILITY</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cultural considerations in the care of patients and families,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with humility, curiosity, care, respect, and dignity.</a:t>
              </a:r>
            </a:p>
            <a:p>
              <a:endParaRPr lang="en-US" sz="1400" spc="100" dirty="0">
                <a:solidFill>
                  <a:schemeClr val="tx2">
                    <a:lumMod val="75000"/>
                  </a:schemeClr>
                </a:solidFill>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8001000" cy="95410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COMMUNITY RESOURCES</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community resources to support serious illness and end-of-life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connect patients/families with these resources.</a:t>
              </a:r>
              <a:endParaRPr lang="en-US" sz="1400" spc="100" dirty="0">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D0DAD835-9ADA-324B-99CC-A835F7E0D915}"/>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AFEA19F7-9A29-7E4E-8341-9D5E55A4A27C}"/>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D165A96E-DEF4-3E40-8399-228D4BA844E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1DE343CD-CB22-1B43-A8CB-0B75E5E0B32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74980F1-7A8A-724D-A87E-26DF76D52968}"/>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B795EB88-6132-264C-BED6-3936A810211E}"/>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D17BE25B-9A7C-CA48-86AD-35FF4A83AEA2}"/>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9FB2166D-EBC3-9A4F-90BF-6E3154B0751C}"/>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761FF249-7D1D-3641-86BA-88FB3DDA7E1C}"/>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1802629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FCF268-AFAD-48CC-88DE-1F8CA861272F}"/>
              </a:ext>
            </a:extLst>
          </p:cNvPr>
          <p:cNvGrpSpPr/>
          <p:nvPr/>
        </p:nvGrpSpPr>
        <p:grpSpPr>
          <a:xfrm>
            <a:off x="381000" y="1076415"/>
            <a:ext cx="8610600" cy="3372542"/>
            <a:chOff x="381000" y="1076415"/>
            <a:chExt cx="8610600" cy="3372542"/>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CHALLENGING CONVERSATIONS</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how to deliver “best case / worst case”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conduct challenging conversations with patients / families (including how to discuss risk / benefits of interventions).</a:t>
              </a:r>
              <a:endParaRPr lang="en-US" sz="1400" spc="100" dirty="0">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INTERPROFESSIONAL CARE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the role of team members &amp; benefits of team-based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work with team members in the care of patients / families with serious illness or at the end of life.</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11F6B111-A5C6-B243-8A24-1F1CA0C2533E}"/>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E4371E29-C7C1-3340-900B-98FE708929A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7055D38-4CAC-1042-BB88-17F08F8DEE34}"/>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BA82D719-168D-B14B-B559-80E501B9C03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3AFBD9C-9A9B-1A4E-ADE8-E10AFBF15FFE}"/>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FED47A9C-A20C-EE40-B988-7E1053885A3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68F97360-58D6-F047-839D-45665058E249}"/>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1824F5A5-EC21-5848-9329-178FD9D9390E}"/>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B5C01A08-4E8C-F24A-B102-702863F5DA04}"/>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410164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3631763"/>
          </a:xfrm>
          <a:prstGeom prst="rect">
            <a:avLst/>
          </a:prstGeom>
          <a:noFill/>
        </p:spPr>
        <p:txBody>
          <a:bodyPr wrap="square" rtlCol="0">
            <a:spAutoFit/>
          </a:bodyPr>
          <a:lstStyle/>
          <a:p>
            <a:r>
              <a:rPr lang="en-US" sz="1000" u="sng" dirty="0">
                <a:latin typeface="Arial Narrow" panose="020B0604020202020204" pitchFamily="34" charset="0"/>
                <a:cs typeface="Arial Narrow" panose="020B0604020202020204" pitchFamily="34" charset="0"/>
              </a:rPr>
              <a:t>Cancer Resources</a:t>
            </a:r>
          </a:p>
          <a:p>
            <a:endParaRPr lang="en-US" sz="1000" dirty="0">
              <a:latin typeface="Arial Narrow" panose="020B0604020202020204" pitchFamily="34" charset="0"/>
              <a:cs typeface="Arial Narrow" panose="020B0604020202020204" pitchFamily="34" charset="0"/>
            </a:endParaRPr>
          </a:p>
          <a:p>
            <a:r>
              <a:rPr lang="en-US" sz="1000" dirty="0">
                <a:latin typeface="Arial Narrow" panose="020B0604020202020204" pitchFamily="34" charset="0"/>
                <a:cs typeface="Arial Narrow" panose="020B0604020202020204" pitchFamily="34" charset="0"/>
              </a:rPr>
              <a:t>Childhood Cancer Resources </a:t>
            </a:r>
            <a:r>
              <a:rPr lang="en-US" sz="1000" u="sng" dirty="0">
                <a:latin typeface="Arial Narrow" panose="020B0604020202020204" pitchFamily="34" charset="0"/>
                <a:cs typeface="Arial Narrow" panose="020B0604020202020204" pitchFamily="34" charset="0"/>
                <a:hlinkClick r:id="rId2"/>
              </a:rPr>
              <a:t>https://www.cancer.net/navigating-cancer-care/children/childhood-cancer-resources</a:t>
            </a:r>
            <a:endParaRPr lang="en-US" sz="1000" u="sng" dirty="0">
              <a:latin typeface="Arial Narrow" panose="020B0604020202020204" pitchFamily="34" charset="0"/>
              <a:cs typeface="Arial Narrow" panose="020B0604020202020204" pitchFamily="34" charset="0"/>
            </a:endParaRPr>
          </a:p>
          <a:p>
            <a:endParaRPr lang="en-US" sz="1000" dirty="0">
              <a:latin typeface="Arial Narrow" panose="020B0604020202020204" pitchFamily="34" charset="0"/>
              <a:cs typeface="Arial Narrow" panose="020B0604020202020204" pitchFamily="34" charset="0"/>
            </a:endParaRPr>
          </a:p>
          <a:p>
            <a:r>
              <a:rPr lang="en-US" sz="1000" dirty="0">
                <a:latin typeface="Arial Narrow" panose="020B0604020202020204" pitchFamily="34" charset="0"/>
                <a:cs typeface="Arial Narrow" panose="020B0604020202020204" pitchFamily="34" charset="0"/>
              </a:rPr>
              <a:t>End of Life and palliative care for children, teenagers and young adults </a:t>
            </a:r>
            <a:r>
              <a:rPr lang="en-US" sz="1000" u="sng" dirty="0">
                <a:latin typeface="Arial Narrow" panose="020B0604020202020204" pitchFamily="34" charset="0"/>
                <a:cs typeface="Arial Narrow" panose="020B0604020202020204" pitchFamily="34" charset="0"/>
                <a:hlinkClick r:id="rId3"/>
              </a:rPr>
              <a:t>https://www.betterhealth.vic.gov.au/health/servicesandsupport/palliative-care-for-children-and-young-people</a:t>
            </a:r>
            <a:endParaRPr lang="en-US" sz="1000" u="sng" dirty="0">
              <a:latin typeface="Arial Narrow" panose="020B0604020202020204" pitchFamily="34" charset="0"/>
              <a:cs typeface="Arial Narrow" panose="020B0604020202020204" pitchFamily="34" charset="0"/>
            </a:endParaRPr>
          </a:p>
          <a:p>
            <a:r>
              <a:rPr lang="en-US" sz="1000" dirty="0">
                <a:latin typeface="Arial Narrow" panose="020B0604020202020204" pitchFamily="34" charset="0"/>
                <a:cs typeface="Arial Narrow" panose="020B0604020202020204" pitchFamily="34" charset="0"/>
              </a:rPr>
              <a:t> </a:t>
            </a:r>
          </a:p>
          <a:p>
            <a:r>
              <a:rPr lang="en-US" sz="1000" dirty="0">
                <a:latin typeface="Arial Narrow" panose="020B0604020202020204" pitchFamily="34" charset="0"/>
                <a:cs typeface="Arial Narrow" panose="020B0604020202020204" pitchFamily="34" charset="0"/>
              </a:rPr>
              <a:t>National Cancer Institute  - Legislative Activities </a:t>
            </a:r>
            <a:r>
              <a:rPr lang="en-US" sz="1000" u="sng" dirty="0">
                <a:latin typeface="Arial Narrow" panose="020B0604020202020204" pitchFamily="34" charset="0"/>
                <a:cs typeface="Arial Narrow" panose="020B0604020202020204" pitchFamily="34" charset="0"/>
                <a:hlinkClick r:id="rId4"/>
              </a:rPr>
              <a:t>https://www.cancer.gov/about-nci/legislative/recent-public-laws</a:t>
            </a:r>
            <a:endParaRPr lang="en-US" sz="1000" u="sng" dirty="0">
              <a:latin typeface="Arial Narrow" panose="020B0604020202020204" pitchFamily="34" charset="0"/>
              <a:cs typeface="Arial Narrow" panose="020B0604020202020204" pitchFamily="34" charset="0"/>
            </a:endParaRPr>
          </a:p>
          <a:p>
            <a:r>
              <a:rPr lang="en-US" sz="1000" dirty="0">
                <a:latin typeface="Arial Narrow" panose="020B0604020202020204" pitchFamily="34" charset="0"/>
                <a:cs typeface="Arial Narrow" panose="020B0604020202020204" pitchFamily="34" charset="0"/>
              </a:rPr>
              <a:t> </a:t>
            </a:r>
          </a:p>
          <a:p>
            <a:r>
              <a:rPr lang="en-US" sz="1000" dirty="0">
                <a:latin typeface="Arial Narrow" panose="020B0604020202020204" pitchFamily="34" charset="0"/>
                <a:cs typeface="Arial Narrow" panose="020B0604020202020204" pitchFamily="34" charset="0"/>
              </a:rPr>
              <a:t>Raising Arizona Kids  - Pediatric/young adult cancer resources</a:t>
            </a:r>
          </a:p>
          <a:p>
            <a:r>
              <a:rPr lang="en-US" sz="1000" u="sng" dirty="0">
                <a:latin typeface="Arial Narrow" panose="020B0604020202020204" pitchFamily="34" charset="0"/>
                <a:cs typeface="Arial Narrow" panose="020B0604020202020204" pitchFamily="34" charset="0"/>
                <a:hlinkClick r:id="rId5"/>
              </a:rPr>
              <a:t>https://www.raisingarizonakids.com/pediatricyoung-adult-cancer-resources/</a:t>
            </a:r>
            <a:endParaRPr lang="en-US" sz="1000" u="sng" dirty="0">
              <a:latin typeface="Arial Narrow" panose="020B0604020202020204" pitchFamily="34" charset="0"/>
              <a:cs typeface="Arial Narrow" panose="020B0604020202020204" pitchFamily="34" charset="0"/>
            </a:endParaRPr>
          </a:p>
          <a:p>
            <a:endParaRPr lang="en-US" sz="1000" dirty="0">
              <a:latin typeface="Arial Narrow" panose="020B0604020202020204" pitchFamily="34" charset="0"/>
              <a:cs typeface="Arial Narrow" panose="020B0604020202020204" pitchFamily="34" charset="0"/>
            </a:endParaRPr>
          </a:p>
          <a:p>
            <a:r>
              <a:rPr lang="en-US" sz="1000" dirty="0">
                <a:latin typeface="Arial Narrow" panose="020B0604020202020204" pitchFamily="34" charset="0"/>
                <a:cs typeface="Arial Narrow" panose="020B0604020202020204" pitchFamily="34" charset="0"/>
              </a:rPr>
              <a:t>Candlelighters  - Childhood Cancer Foundation of Southern Arizona</a:t>
            </a:r>
          </a:p>
          <a:p>
            <a:r>
              <a:rPr lang="en-US" sz="1000" u="sng" dirty="0">
                <a:latin typeface="Arial Narrow" panose="020B0604020202020204" pitchFamily="34" charset="0"/>
                <a:cs typeface="Arial Narrow" panose="020B0604020202020204" pitchFamily="34" charset="0"/>
                <a:hlinkClick r:id="rId6"/>
              </a:rPr>
              <a:t>https://www.candlelightersaz.org/</a:t>
            </a:r>
            <a:endParaRPr lang="en-US" sz="1000" u="sng" dirty="0">
              <a:latin typeface="Arial Narrow" panose="020B0604020202020204" pitchFamily="34" charset="0"/>
              <a:cs typeface="Arial Narrow" panose="020B0604020202020204" pitchFamily="34" charset="0"/>
            </a:endParaRPr>
          </a:p>
          <a:p>
            <a:endParaRPr lang="en-US" sz="1000" dirty="0">
              <a:latin typeface="Arial Narrow" panose="020B0604020202020204" pitchFamily="34" charset="0"/>
              <a:cs typeface="Arial Narrow" panose="020B0604020202020204" pitchFamily="34" charset="0"/>
            </a:endParaRPr>
          </a:p>
          <a:p>
            <a:r>
              <a:rPr lang="en-US" sz="1000" dirty="0">
                <a:latin typeface="Arial Narrow" panose="020B0604020202020204" pitchFamily="34" charset="0"/>
                <a:cs typeface="Arial Narrow" panose="020B0604020202020204" pitchFamily="34" charset="0"/>
              </a:rPr>
              <a:t>Amanda's Connections  - resources for childhood cancer</a:t>
            </a:r>
          </a:p>
          <a:p>
            <a:r>
              <a:rPr lang="en-US" sz="1000" u="sng" dirty="0">
                <a:latin typeface="Arial Narrow" panose="020B0604020202020204" pitchFamily="34" charset="0"/>
                <a:cs typeface="Arial Narrow" panose="020B0604020202020204" pitchFamily="34" charset="0"/>
                <a:hlinkClick r:id="rId7"/>
              </a:rPr>
              <a:t>https://www.amandahope.org/resources</a:t>
            </a:r>
            <a:endParaRPr lang="en-US" sz="1000" u="sng" dirty="0">
              <a:latin typeface="Arial Narrow" panose="020B0604020202020204" pitchFamily="34" charset="0"/>
              <a:cs typeface="Arial Narrow" panose="020B0604020202020204" pitchFamily="34" charset="0"/>
            </a:endParaRPr>
          </a:p>
          <a:p>
            <a:endParaRPr lang="en-US" sz="1000" dirty="0">
              <a:latin typeface="Arial Narrow" panose="020B0604020202020204" pitchFamily="34" charset="0"/>
              <a:cs typeface="Arial Narrow" panose="020B0604020202020204" pitchFamily="34" charset="0"/>
            </a:endParaRPr>
          </a:p>
          <a:p>
            <a:r>
              <a:rPr lang="en-US" sz="1000" dirty="0">
                <a:latin typeface="Arial Narrow" panose="020B0604020202020204" pitchFamily="34" charset="0"/>
                <a:cs typeface="Arial Narrow" panose="020B0604020202020204" pitchFamily="34" charset="0"/>
              </a:rPr>
              <a:t>Tucson Cancer Conquerors  </a:t>
            </a:r>
            <a:r>
              <a:rPr lang="en-US" sz="1000" u="sng" dirty="0">
                <a:latin typeface="Arial Narrow" panose="020B0604020202020204" pitchFamily="34" charset="0"/>
                <a:cs typeface="Arial Narrow" panose="020B0604020202020204" pitchFamily="34" charset="0"/>
                <a:hlinkClick r:id="rId8"/>
              </a:rPr>
              <a:t>https://tucsoncancerconquerors.org/</a:t>
            </a:r>
            <a:endParaRPr lang="en-US" sz="1000" dirty="0">
              <a:latin typeface="Arial Narrow" panose="020B0604020202020204" pitchFamily="34" charset="0"/>
              <a:cs typeface="Arial Narrow" panose="020B0604020202020204" pitchFamily="34" charset="0"/>
            </a:endParaRPr>
          </a:p>
          <a:p>
            <a:r>
              <a:rPr lang="en-US" sz="1000" dirty="0">
                <a:latin typeface="Arial Narrow" panose="020B0604020202020204" pitchFamily="34" charset="0"/>
                <a:cs typeface="Arial Narrow" panose="020B0604020202020204" pitchFamily="34" charset="0"/>
              </a:rPr>
              <a:t> </a:t>
            </a:r>
          </a:p>
          <a:p>
            <a:r>
              <a:rPr lang="en-US" sz="1000" dirty="0">
                <a:latin typeface="Arial Narrow" panose="020B0604020202020204" pitchFamily="34" charset="0"/>
                <a:cs typeface="Arial Narrow" panose="020B0604020202020204" pitchFamily="34" charset="0"/>
              </a:rPr>
              <a:t>Cancer Support Community Arizona </a:t>
            </a:r>
            <a:r>
              <a:rPr lang="en-US" sz="1000" u="sng" dirty="0">
                <a:latin typeface="Arial Narrow" panose="020B0604020202020204" pitchFamily="34" charset="0"/>
                <a:cs typeface="Arial Narrow" panose="020B0604020202020204" pitchFamily="34" charset="0"/>
                <a:hlinkClick r:id="rId9"/>
              </a:rPr>
              <a:t>https://cscaz.org/</a:t>
            </a:r>
            <a:endParaRPr lang="en-US" sz="1000" u="sng" dirty="0">
              <a:latin typeface="Arial Narrow" panose="020B0604020202020204" pitchFamily="34" charset="0"/>
              <a:cs typeface="Arial Narrow" panose="020B0604020202020204" pitchFamily="34" charset="0"/>
            </a:endParaRPr>
          </a:p>
          <a:p>
            <a:r>
              <a:rPr lang="en-US" sz="1000" dirty="0">
                <a:latin typeface="Arial Narrow" panose="020B0604020202020204" pitchFamily="34" charset="0"/>
                <a:cs typeface="Arial Narrow" panose="020B0604020202020204" pitchFamily="34" charset="0"/>
              </a:rPr>
              <a:t> </a:t>
            </a:r>
          </a:p>
          <a:p>
            <a:r>
              <a:rPr lang="en-US" sz="1000" dirty="0">
                <a:latin typeface="Arial Narrow" panose="020B0604020202020204" pitchFamily="34" charset="0"/>
                <a:cs typeface="Arial Narrow" panose="020B0604020202020204" pitchFamily="34" charset="0"/>
              </a:rPr>
              <a:t>American Cancer Society Arizona </a:t>
            </a:r>
            <a:r>
              <a:rPr lang="en-US" sz="1000" u="sng" dirty="0">
                <a:latin typeface="Arial Narrow" panose="020B0604020202020204" pitchFamily="34" charset="0"/>
                <a:cs typeface="Arial Narrow" panose="020B0604020202020204" pitchFamily="34" charset="0"/>
                <a:hlinkClick r:id="rId10"/>
              </a:rPr>
              <a:t>https://www.cancer.org/about-us/local/arizona.html</a:t>
            </a:r>
            <a:endParaRPr lang="en-US" sz="1000" u="sng" dirty="0">
              <a:latin typeface="Arial Narrow" panose="020B0604020202020204" pitchFamily="34" charset="0"/>
              <a:cs typeface="Arial Narrow" panose="020B0604020202020204" pitchFamily="34" charset="0"/>
            </a:endParaRPr>
          </a:p>
          <a:p>
            <a:endParaRPr lang="en-US" sz="1000" dirty="0">
              <a:latin typeface="Arial Narrow" panose="020B0604020202020204" pitchFamily="34" charset="0"/>
              <a:cs typeface="Arial Narrow" panose="020B0604020202020204" pitchFamily="34" charset="0"/>
            </a:endParaRPr>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Resources</a:t>
            </a:r>
          </a:p>
        </p:txBody>
      </p:sp>
    </p:spTree>
    <p:extLst>
      <p:ext uri="{BB962C8B-B14F-4D97-AF65-F5344CB8AC3E}">
        <p14:creationId xmlns:p14="http://schemas.microsoft.com/office/powerpoint/2010/main" val="1305054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440452" y="1334692"/>
            <a:ext cx="8382000" cy="3323987"/>
          </a:xfrm>
          <a:prstGeom prst="rect">
            <a:avLst/>
          </a:prstGeom>
          <a:noFill/>
        </p:spPr>
        <p:txBody>
          <a:bodyPr wrap="square" rtlCol="0">
            <a:spAutoFit/>
          </a:bodyPr>
          <a:lstStyle/>
          <a:p>
            <a:r>
              <a:rPr lang="en-US" sz="1000" b="1" u="sng" dirty="0">
                <a:solidFill>
                  <a:srgbClr val="000000"/>
                </a:solidFill>
                <a:latin typeface="Arial Narrow" panose="020B0604020202020204" pitchFamily="34" charset="0"/>
              </a:rPr>
              <a:t>Advance Care Planning</a:t>
            </a:r>
            <a:endParaRPr lang="en-US" sz="1000" dirty="0">
              <a:solidFill>
                <a:srgbClr val="000000"/>
              </a:solidFill>
              <a:latin typeface="Arial Narrow" panose="020B0604020202020204" pitchFamily="34" charset="0"/>
            </a:endParaRPr>
          </a:p>
          <a:p>
            <a:r>
              <a:rPr lang="en-US" sz="1000" dirty="0">
                <a:solidFill>
                  <a:srgbClr val="000000"/>
                </a:solidFill>
                <a:latin typeface="Arial Narrow" panose="020B0604020202020204" pitchFamily="34" charset="0"/>
              </a:rPr>
              <a:t>19 Evidence-Based Benefits of Advance Care Planning</a:t>
            </a:r>
          </a:p>
          <a:p>
            <a:r>
              <a:rPr lang="en-US" sz="1000" u="sng" dirty="0">
                <a:solidFill>
                  <a:srgbClr val="0C37A6"/>
                </a:solidFill>
                <a:latin typeface="Arial Narrow" panose="020B0604020202020204" pitchFamily="34" charset="0"/>
              </a:rPr>
              <a:t>https://</a:t>
            </a:r>
            <a:r>
              <a:rPr lang="en-US" sz="1000" u="sng" dirty="0" err="1">
                <a:solidFill>
                  <a:srgbClr val="0C37A6"/>
                </a:solidFill>
                <a:latin typeface="Arial Narrow" panose="020B0604020202020204" pitchFamily="34" charset="0"/>
              </a:rPr>
              <a:t>acpdecisions.org</a:t>
            </a:r>
            <a:r>
              <a:rPr lang="en-US" sz="1000" u="sng" dirty="0">
                <a:solidFill>
                  <a:srgbClr val="0C37A6"/>
                </a:solidFill>
                <a:latin typeface="Arial Narrow" panose="020B0604020202020204" pitchFamily="34" charset="0"/>
              </a:rPr>
              <a:t>/19-evidence-based-benefits-of-advance-care-planning/</a:t>
            </a:r>
            <a:r>
              <a:rPr lang="en-US" sz="1000" dirty="0">
                <a:solidFill>
                  <a:srgbClr val="000000"/>
                </a:solidFill>
                <a:latin typeface="Arial Narrow" panose="020B0604020202020204" pitchFamily="34" charset="0"/>
              </a:rPr>
              <a:t> </a:t>
            </a:r>
          </a:p>
          <a:p>
            <a:r>
              <a:rPr lang="en-US" sz="1000" dirty="0">
                <a:solidFill>
                  <a:srgbClr val="000000"/>
                </a:solidFill>
                <a:latin typeface="Arial Narrow" panose="020B0604020202020204" pitchFamily="34" charset="0"/>
              </a:rPr>
              <a:t>NIHNIA Advance Care Planning: Health Care Directives</a:t>
            </a:r>
          </a:p>
          <a:p>
            <a:r>
              <a:rPr lang="en-US" sz="1000" u="sng" dirty="0">
                <a:solidFill>
                  <a:srgbClr val="0C37A6"/>
                </a:solidFill>
                <a:latin typeface="Arial Narrow" panose="020B0604020202020204" pitchFamily="34" charset="0"/>
              </a:rPr>
              <a:t>https://</a:t>
            </a:r>
            <a:r>
              <a:rPr lang="en-US" sz="1000" u="sng" dirty="0" err="1">
                <a:solidFill>
                  <a:srgbClr val="0C37A6"/>
                </a:solidFill>
                <a:latin typeface="Arial Narrow" panose="020B0604020202020204" pitchFamily="34" charset="0"/>
              </a:rPr>
              <a:t>www.nia.nih.gov</a:t>
            </a:r>
            <a:r>
              <a:rPr lang="en-US" sz="1000" u="sng" dirty="0">
                <a:solidFill>
                  <a:srgbClr val="0C37A6"/>
                </a:solidFill>
                <a:latin typeface="Arial Narrow" panose="020B0604020202020204" pitchFamily="34" charset="0"/>
              </a:rPr>
              <a:t>/health/advance-care-planning-health-care-directives</a:t>
            </a:r>
            <a:r>
              <a:rPr lang="en-US" sz="1000" dirty="0">
                <a:solidFill>
                  <a:srgbClr val="000000"/>
                </a:solidFill>
                <a:latin typeface="Arial Narrow" panose="020B0604020202020204" pitchFamily="34" charset="0"/>
              </a:rPr>
              <a:t> </a:t>
            </a:r>
          </a:p>
          <a:p>
            <a:r>
              <a:rPr lang="en-US" sz="1000" dirty="0">
                <a:solidFill>
                  <a:srgbClr val="000000"/>
                </a:solidFill>
                <a:latin typeface="Arial Narrow" panose="020B0604020202020204" pitchFamily="34" charset="0"/>
              </a:rPr>
              <a:t>CDC: Advance Care Planning: Ensuring Your Wishes Are Known and Honored If You Are Unable to Speak for Yourself </a:t>
            </a:r>
            <a:r>
              <a:rPr lang="en-US" sz="1000" u="sng" dirty="0">
                <a:solidFill>
                  <a:srgbClr val="0C37A6"/>
                </a:solidFill>
                <a:latin typeface="Arial Narrow" panose="020B0604020202020204" pitchFamily="34" charset="0"/>
              </a:rPr>
              <a:t>https://</a:t>
            </a:r>
            <a:r>
              <a:rPr lang="en-US" sz="1000" u="sng" dirty="0" err="1">
                <a:solidFill>
                  <a:srgbClr val="0C37A6"/>
                </a:solidFill>
                <a:latin typeface="Arial Narrow" panose="020B0604020202020204" pitchFamily="34" charset="0"/>
              </a:rPr>
              <a:t>www.cdc.gov</a:t>
            </a:r>
            <a:r>
              <a:rPr lang="en-US" sz="1000" u="sng" dirty="0">
                <a:solidFill>
                  <a:srgbClr val="0C37A6"/>
                </a:solidFill>
                <a:latin typeface="Arial Narrow" panose="020B0604020202020204" pitchFamily="34" charset="0"/>
              </a:rPr>
              <a:t>/aging/pdf/advanced-care-planning-critical-issue-</a:t>
            </a:r>
            <a:r>
              <a:rPr lang="en-US" sz="1000" u="sng" dirty="0" err="1">
                <a:solidFill>
                  <a:srgbClr val="0C37A6"/>
                </a:solidFill>
                <a:latin typeface="Arial Narrow" panose="020B0604020202020204" pitchFamily="34" charset="0"/>
              </a:rPr>
              <a:t>brief.pdf</a:t>
            </a:r>
            <a:r>
              <a:rPr lang="en-US" sz="1000" dirty="0">
                <a:solidFill>
                  <a:srgbClr val="000000"/>
                </a:solidFill>
                <a:latin typeface="Arial Narrow" panose="020B0604020202020204" pitchFamily="34" charset="0"/>
              </a:rPr>
              <a:t> </a:t>
            </a:r>
          </a:p>
          <a:p>
            <a:r>
              <a:rPr lang="en-US" sz="1000" dirty="0">
                <a:solidFill>
                  <a:srgbClr val="000000"/>
                </a:solidFill>
                <a:latin typeface="Helvetica" pitchFamily="2" charset="0"/>
              </a:rPr>
              <a:t> </a:t>
            </a:r>
          </a:p>
          <a:p>
            <a:r>
              <a:rPr lang="en-US" sz="1000" b="1" u="sng" dirty="0">
                <a:solidFill>
                  <a:srgbClr val="000000"/>
                </a:solidFill>
                <a:latin typeface="Arial Narrow" panose="020B0604020202020204" pitchFamily="34" charset="0"/>
              </a:rPr>
              <a:t>Family Caregiving </a:t>
            </a:r>
            <a:endParaRPr lang="en-US" sz="1000" dirty="0">
              <a:solidFill>
                <a:srgbClr val="000000"/>
              </a:solidFill>
              <a:latin typeface="Arial Narrow" panose="020B0604020202020204" pitchFamily="34" charset="0"/>
            </a:endParaRPr>
          </a:p>
          <a:p>
            <a:r>
              <a:rPr lang="en-US" sz="1000" dirty="0">
                <a:solidFill>
                  <a:srgbClr val="000000"/>
                </a:solidFill>
                <a:latin typeface="Arial Narrow" panose="020B0604020202020204" pitchFamily="34" charset="0"/>
              </a:rPr>
              <a:t>National Alliance for Caregiving: Cancer Caregiving in the U.S.</a:t>
            </a:r>
          </a:p>
          <a:p>
            <a:r>
              <a:rPr lang="en-US" sz="1000" u="sng" dirty="0">
                <a:solidFill>
                  <a:srgbClr val="0C37A6"/>
                </a:solidFill>
                <a:latin typeface="Arial Narrow" panose="020B0604020202020204" pitchFamily="34" charset="0"/>
              </a:rPr>
              <a:t>https://</a:t>
            </a:r>
            <a:r>
              <a:rPr lang="en-US" sz="1000" u="sng" dirty="0" err="1">
                <a:solidFill>
                  <a:srgbClr val="0C37A6"/>
                </a:solidFill>
                <a:latin typeface="Arial Narrow" panose="020B0604020202020204" pitchFamily="34" charset="0"/>
              </a:rPr>
              <a:t>www.caregiving.org</a:t>
            </a:r>
            <a:r>
              <a:rPr lang="en-US" sz="1000" u="sng" dirty="0">
                <a:solidFill>
                  <a:srgbClr val="0C37A6"/>
                </a:solidFill>
                <a:latin typeface="Arial Narrow" panose="020B0604020202020204" pitchFamily="34" charset="0"/>
              </a:rPr>
              <a:t>/wp-content/uploads/2020/05/CancerCaregivingReport_FINAL_June-17-2016.pdf</a:t>
            </a:r>
            <a:r>
              <a:rPr lang="en-US" sz="1000" dirty="0">
                <a:solidFill>
                  <a:srgbClr val="000000"/>
                </a:solidFill>
                <a:latin typeface="Arial Narrow" panose="020B0604020202020204" pitchFamily="34" charset="0"/>
              </a:rPr>
              <a:t> </a:t>
            </a:r>
            <a:endParaRPr lang="en-US" sz="1000" dirty="0">
              <a:solidFill>
                <a:srgbClr val="0C37A6"/>
              </a:solidFill>
              <a:latin typeface="Arial Narrow" panose="020B0604020202020204" pitchFamily="34" charset="0"/>
            </a:endParaRPr>
          </a:p>
          <a:p>
            <a:r>
              <a:rPr lang="en-US" sz="1000" dirty="0">
                <a:solidFill>
                  <a:srgbClr val="000000"/>
                </a:solidFill>
                <a:latin typeface="Arial Narrow" panose="020B0604020202020204" pitchFamily="34" charset="0"/>
              </a:rPr>
              <a:t>Arizona Caregiving Coalition (support groups and respite resource)</a:t>
            </a:r>
          </a:p>
          <a:p>
            <a:r>
              <a:rPr lang="en-US" sz="1000" u="sng" dirty="0">
                <a:solidFill>
                  <a:srgbClr val="0C37A6"/>
                </a:solidFill>
                <a:latin typeface="Arial Narrow" panose="020B0604020202020204" pitchFamily="34" charset="0"/>
              </a:rPr>
              <a:t>https://</a:t>
            </a:r>
            <a:r>
              <a:rPr lang="en-US" sz="1000" u="sng" dirty="0" err="1">
                <a:solidFill>
                  <a:srgbClr val="0C37A6"/>
                </a:solidFill>
                <a:latin typeface="Arial Narrow" panose="020B0604020202020204" pitchFamily="34" charset="0"/>
              </a:rPr>
              <a:t>azcaregiver.org</a:t>
            </a:r>
            <a:r>
              <a:rPr lang="en-US" sz="1000" u="sng" dirty="0">
                <a:solidFill>
                  <a:srgbClr val="0C37A6"/>
                </a:solidFill>
                <a:latin typeface="Arial Narrow" panose="020B0604020202020204" pitchFamily="34" charset="0"/>
              </a:rPr>
              <a:t>/</a:t>
            </a:r>
            <a:endParaRPr lang="en-US" sz="1000" dirty="0">
              <a:solidFill>
                <a:srgbClr val="0C37A6"/>
              </a:solidFill>
              <a:latin typeface="Arial Narrow" panose="020B0604020202020204" pitchFamily="34" charset="0"/>
            </a:endParaRPr>
          </a:p>
          <a:p>
            <a:r>
              <a:rPr lang="en-US" sz="1000" dirty="0">
                <a:solidFill>
                  <a:srgbClr val="000000"/>
                </a:solidFill>
                <a:latin typeface="Helvetica" pitchFamily="2" charset="0"/>
              </a:rPr>
              <a:t> </a:t>
            </a:r>
          </a:p>
          <a:p>
            <a:r>
              <a:rPr lang="en-US" sz="1000" dirty="0">
                <a:solidFill>
                  <a:srgbClr val="000000"/>
                </a:solidFill>
                <a:latin typeface="Helvetica" pitchFamily="2" charset="0"/>
              </a:rPr>
              <a:t> </a:t>
            </a:r>
          </a:p>
          <a:p>
            <a:r>
              <a:rPr lang="en-US" sz="1000" b="1" u="sng" dirty="0">
                <a:solidFill>
                  <a:srgbClr val="000000"/>
                </a:solidFill>
                <a:latin typeface="Arial Narrow" panose="020B0604020202020204" pitchFamily="34" charset="0"/>
              </a:rPr>
              <a:t>Interpreter Resources </a:t>
            </a:r>
            <a:endParaRPr lang="en-US" sz="1000" dirty="0">
              <a:solidFill>
                <a:srgbClr val="000000"/>
              </a:solidFill>
              <a:latin typeface="Arial Narrow" panose="020B0604020202020204" pitchFamily="34" charset="0"/>
            </a:endParaRPr>
          </a:p>
          <a:p>
            <a:r>
              <a:rPr lang="en-US" sz="1000" dirty="0">
                <a:solidFill>
                  <a:srgbClr val="000000"/>
                </a:solidFill>
                <a:latin typeface="Arial Narrow" panose="020B0604020202020204" pitchFamily="34" charset="0"/>
              </a:rPr>
              <a:t>UA College of Humanities National Center for Interpretation  - Hire Interpreters for an event  </a:t>
            </a:r>
            <a:r>
              <a:rPr lang="en-US" sz="1000" u="sng" dirty="0">
                <a:solidFill>
                  <a:srgbClr val="0C37A6"/>
                </a:solidFill>
                <a:latin typeface="Arial Narrow" panose="020B0604020202020204" pitchFamily="34" charset="0"/>
              </a:rPr>
              <a:t>https://</a:t>
            </a:r>
            <a:r>
              <a:rPr lang="en-US" sz="1000" u="sng" dirty="0" err="1">
                <a:solidFill>
                  <a:srgbClr val="0C37A6"/>
                </a:solidFill>
                <a:latin typeface="Arial Narrow" panose="020B0604020202020204" pitchFamily="34" charset="0"/>
              </a:rPr>
              <a:t>nci.arizona.edu</a:t>
            </a:r>
            <a:r>
              <a:rPr lang="en-US" sz="1000" u="sng" dirty="0">
                <a:solidFill>
                  <a:srgbClr val="0C37A6"/>
                </a:solidFill>
                <a:latin typeface="Arial Narrow" panose="020B0604020202020204" pitchFamily="34" charset="0"/>
              </a:rPr>
              <a:t>/hire-interpreter</a:t>
            </a:r>
            <a:r>
              <a:rPr lang="en-US" sz="1000" dirty="0">
                <a:solidFill>
                  <a:srgbClr val="000000"/>
                </a:solidFill>
                <a:latin typeface="Arial Narrow" panose="020B0604020202020204" pitchFamily="34" charset="0"/>
              </a:rPr>
              <a:t> </a:t>
            </a:r>
          </a:p>
          <a:p>
            <a:r>
              <a:rPr lang="en-US" sz="1000" dirty="0">
                <a:solidFill>
                  <a:srgbClr val="000000"/>
                </a:solidFill>
                <a:latin typeface="Arial Narrow" panose="020B0604020202020204" pitchFamily="34" charset="0"/>
              </a:rPr>
              <a:t>Translators USA </a:t>
            </a:r>
          </a:p>
          <a:p>
            <a:r>
              <a:rPr lang="en-US" sz="1000" dirty="0">
                <a:solidFill>
                  <a:srgbClr val="000000"/>
                </a:solidFill>
                <a:latin typeface="Arial Narrow" panose="020B0604020202020204" pitchFamily="34" charset="0"/>
              </a:rPr>
              <a:t>Tucson </a:t>
            </a:r>
            <a:r>
              <a:rPr lang="en-US" sz="1000" u="sng" dirty="0">
                <a:solidFill>
                  <a:srgbClr val="0C37A6"/>
                </a:solidFill>
                <a:latin typeface="Arial Narrow" panose="020B0604020202020204" pitchFamily="34" charset="0"/>
              </a:rPr>
              <a:t>https://</a:t>
            </a:r>
            <a:r>
              <a:rPr lang="en-US" sz="1000" u="sng" dirty="0" err="1">
                <a:solidFill>
                  <a:srgbClr val="0C37A6"/>
                </a:solidFill>
                <a:latin typeface="Arial Narrow" panose="020B0604020202020204" pitchFamily="34" charset="0"/>
              </a:rPr>
              <a:t>www.translators-usa.com</a:t>
            </a:r>
            <a:r>
              <a:rPr lang="en-US" sz="1000" u="sng" dirty="0">
                <a:solidFill>
                  <a:srgbClr val="0C37A6"/>
                </a:solidFill>
                <a:latin typeface="Arial Narrow" panose="020B0604020202020204" pitchFamily="34" charset="0"/>
              </a:rPr>
              <a:t>/locations/</a:t>
            </a:r>
            <a:r>
              <a:rPr lang="en-US" sz="1000" u="sng" dirty="0" err="1">
                <a:solidFill>
                  <a:srgbClr val="0C37A6"/>
                </a:solidFill>
                <a:latin typeface="Arial Narrow" panose="020B0604020202020204" pitchFamily="34" charset="0"/>
              </a:rPr>
              <a:t>arizona-az</a:t>
            </a:r>
            <a:r>
              <a:rPr lang="en-US" sz="1000" u="sng" dirty="0">
                <a:solidFill>
                  <a:srgbClr val="0C37A6"/>
                </a:solidFill>
                <a:latin typeface="Arial Narrow" panose="020B0604020202020204" pitchFamily="34" charset="0"/>
              </a:rPr>
              <a:t>/</a:t>
            </a:r>
            <a:r>
              <a:rPr lang="en-US" sz="1000" u="sng" dirty="0" err="1">
                <a:solidFill>
                  <a:srgbClr val="0C37A6"/>
                </a:solidFill>
                <a:latin typeface="Arial Narrow" panose="020B0604020202020204" pitchFamily="34" charset="0"/>
              </a:rPr>
              <a:t>tucson</a:t>
            </a:r>
            <a:r>
              <a:rPr lang="en-US" sz="1000" u="sng" dirty="0">
                <a:solidFill>
                  <a:srgbClr val="0C37A6"/>
                </a:solidFill>
                <a:latin typeface="Arial Narrow" panose="020B0604020202020204" pitchFamily="34" charset="0"/>
              </a:rPr>
              <a:t>/</a:t>
            </a:r>
            <a:r>
              <a:rPr lang="en-US" sz="1000" dirty="0">
                <a:solidFill>
                  <a:srgbClr val="000000"/>
                </a:solidFill>
                <a:latin typeface="Arial Narrow" panose="020B0604020202020204" pitchFamily="34" charset="0"/>
              </a:rPr>
              <a:t> </a:t>
            </a:r>
            <a:endParaRPr lang="en-US" sz="1000" dirty="0">
              <a:solidFill>
                <a:srgbClr val="0C37A6"/>
              </a:solidFill>
              <a:latin typeface="Arial Narrow" panose="020B0604020202020204" pitchFamily="34" charset="0"/>
            </a:endParaRPr>
          </a:p>
          <a:p>
            <a:r>
              <a:rPr lang="en-US" sz="1000" dirty="0">
                <a:solidFill>
                  <a:srgbClr val="000000"/>
                </a:solidFill>
                <a:latin typeface="Helvetica" pitchFamily="2" charset="0"/>
              </a:rPr>
              <a:t> </a:t>
            </a:r>
          </a:p>
          <a:p>
            <a:endParaRPr lang="en-US" sz="1000" dirty="0">
              <a:latin typeface="Arial Narrow" panose="020B0604020202020204" pitchFamily="34" charset="0"/>
              <a:cs typeface="Arial Narrow" panose="020B0604020202020204" pitchFamily="34" charset="0"/>
            </a:endParaRPr>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Resources</a:t>
            </a:r>
          </a:p>
        </p:txBody>
      </p:sp>
    </p:spTree>
    <p:extLst>
      <p:ext uri="{BB962C8B-B14F-4D97-AF65-F5344CB8AC3E}">
        <p14:creationId xmlns:p14="http://schemas.microsoft.com/office/powerpoint/2010/main" val="2081795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3785652"/>
          </a:xfrm>
          <a:prstGeom prst="rect">
            <a:avLst/>
          </a:prstGeom>
          <a:noFill/>
        </p:spPr>
        <p:txBody>
          <a:bodyPr wrap="square" rtlCol="0">
            <a:spAutoFit/>
          </a:bodyPr>
          <a:lstStyle/>
          <a:p>
            <a:r>
              <a:rPr lang="en-US" sz="1000" b="1" u="sng" dirty="0">
                <a:solidFill>
                  <a:srgbClr val="000000"/>
                </a:solidFill>
                <a:latin typeface="Arial Narrow" panose="020B0604020202020204" pitchFamily="34" charset="0"/>
              </a:rPr>
              <a:t>Immigration Resources </a:t>
            </a:r>
            <a:endParaRPr lang="en-US" sz="1000" dirty="0">
              <a:solidFill>
                <a:srgbClr val="000000"/>
              </a:solidFill>
              <a:latin typeface="Arial Narrow" panose="020B0604020202020204" pitchFamily="34" charset="0"/>
            </a:endParaRPr>
          </a:p>
          <a:p>
            <a:r>
              <a:rPr lang="en-US" sz="1000" dirty="0">
                <a:solidFill>
                  <a:srgbClr val="000000"/>
                </a:solidFill>
                <a:latin typeface="Arial Narrow" panose="020B0604020202020204" pitchFamily="34" charset="0"/>
              </a:rPr>
              <a:t>Chicanos Por La Causa Immigration Services in Tucson offers a broad range of low and no-cost services </a:t>
            </a:r>
            <a:r>
              <a:rPr lang="en-US" sz="1000" u="sng" dirty="0">
                <a:solidFill>
                  <a:srgbClr val="0C37A6"/>
                </a:solidFill>
                <a:latin typeface="Arial Narrow" panose="020B0604020202020204" pitchFamily="34" charset="0"/>
              </a:rPr>
              <a:t>https://</a:t>
            </a:r>
            <a:r>
              <a:rPr lang="en-US" sz="1000" u="sng" dirty="0" err="1">
                <a:solidFill>
                  <a:srgbClr val="0C37A6"/>
                </a:solidFill>
                <a:latin typeface="Arial Narrow" panose="020B0604020202020204" pitchFamily="34" charset="0"/>
              </a:rPr>
              <a:t>cplc.org</a:t>
            </a:r>
            <a:r>
              <a:rPr lang="en-US" sz="1000" u="sng" dirty="0">
                <a:solidFill>
                  <a:srgbClr val="0C37A6"/>
                </a:solidFill>
                <a:latin typeface="Arial Narrow" panose="020B0604020202020204" pitchFamily="34" charset="0"/>
              </a:rPr>
              <a:t>/</a:t>
            </a:r>
            <a:r>
              <a:rPr lang="en-US" sz="1000" u="sng" dirty="0" err="1">
                <a:solidFill>
                  <a:srgbClr val="0C37A6"/>
                </a:solidFill>
                <a:latin typeface="Arial Narrow" panose="020B0604020202020204" pitchFamily="34" charset="0"/>
              </a:rPr>
              <a:t>hhs</a:t>
            </a:r>
            <a:r>
              <a:rPr lang="en-US" sz="1000" u="sng" dirty="0">
                <a:solidFill>
                  <a:srgbClr val="0C37A6"/>
                </a:solidFill>
                <a:latin typeface="Arial Narrow" panose="020B0604020202020204" pitchFamily="34" charset="0"/>
              </a:rPr>
              <a:t>/</a:t>
            </a:r>
            <a:r>
              <a:rPr lang="en-US" sz="1000" u="sng" dirty="0" err="1">
                <a:solidFill>
                  <a:srgbClr val="0C37A6"/>
                </a:solidFill>
                <a:latin typeface="Arial Narrow" panose="020B0604020202020204" pitchFamily="34" charset="0"/>
              </a:rPr>
              <a:t>immigration.php</a:t>
            </a:r>
            <a:r>
              <a:rPr lang="en-US" sz="1000" dirty="0">
                <a:solidFill>
                  <a:srgbClr val="000000"/>
                </a:solidFill>
                <a:latin typeface="Arial Narrow" panose="020B0604020202020204" pitchFamily="34" charset="0"/>
              </a:rPr>
              <a:t> </a:t>
            </a:r>
          </a:p>
          <a:p>
            <a:r>
              <a:rPr lang="en-US" sz="1000" dirty="0">
                <a:solidFill>
                  <a:srgbClr val="000000"/>
                </a:solidFill>
                <a:latin typeface="Arial Narrow" panose="020B0604020202020204" pitchFamily="34" charset="0"/>
              </a:rPr>
              <a:t> </a:t>
            </a:r>
          </a:p>
          <a:p>
            <a:r>
              <a:rPr lang="en-US" sz="1000" dirty="0">
                <a:solidFill>
                  <a:srgbClr val="000000"/>
                </a:solidFill>
                <a:latin typeface="Arial Narrow" panose="020B0604020202020204" pitchFamily="34" charset="0"/>
              </a:rPr>
              <a:t>Consulate of Mexico in Tucson </a:t>
            </a:r>
            <a:r>
              <a:rPr lang="en-US" sz="1000" u="sng" dirty="0">
                <a:solidFill>
                  <a:srgbClr val="0C37A6"/>
                </a:solidFill>
                <a:latin typeface="Arial Narrow" panose="020B0604020202020204" pitchFamily="34" charset="0"/>
              </a:rPr>
              <a:t>https://</a:t>
            </a:r>
            <a:r>
              <a:rPr lang="en-US" sz="1000" u="sng" dirty="0" err="1">
                <a:solidFill>
                  <a:srgbClr val="0C37A6"/>
                </a:solidFill>
                <a:latin typeface="Arial Narrow" panose="020B0604020202020204" pitchFamily="34" charset="0"/>
              </a:rPr>
              <a:t>consulmex.sre.gob.mx</a:t>
            </a:r>
            <a:r>
              <a:rPr lang="en-US" sz="1000" u="sng" dirty="0">
                <a:solidFill>
                  <a:srgbClr val="0C37A6"/>
                </a:solidFill>
                <a:latin typeface="Arial Narrow" panose="020B0604020202020204" pitchFamily="34" charset="0"/>
              </a:rPr>
              <a:t>/</a:t>
            </a:r>
            <a:r>
              <a:rPr lang="en-US" sz="1000" u="sng" dirty="0" err="1">
                <a:solidFill>
                  <a:srgbClr val="0C37A6"/>
                </a:solidFill>
                <a:latin typeface="Arial Narrow" panose="020B0604020202020204" pitchFamily="34" charset="0"/>
              </a:rPr>
              <a:t>tucson</a:t>
            </a:r>
            <a:r>
              <a:rPr lang="en-US" sz="1000" u="sng" dirty="0">
                <a:solidFill>
                  <a:srgbClr val="0C37A6"/>
                </a:solidFill>
                <a:latin typeface="Arial Narrow" panose="020B0604020202020204" pitchFamily="34" charset="0"/>
              </a:rPr>
              <a:t>/</a:t>
            </a:r>
            <a:r>
              <a:rPr lang="en-US" sz="1000" dirty="0">
                <a:solidFill>
                  <a:srgbClr val="000000"/>
                </a:solidFill>
                <a:latin typeface="Arial Narrow" panose="020B0604020202020204" pitchFamily="34" charset="0"/>
              </a:rPr>
              <a:t> </a:t>
            </a:r>
            <a:endParaRPr lang="en-US" sz="1000" dirty="0">
              <a:solidFill>
                <a:srgbClr val="0C37A6"/>
              </a:solidFill>
              <a:latin typeface="Arial Narrow" panose="020B0604020202020204" pitchFamily="34" charset="0"/>
            </a:endParaRPr>
          </a:p>
          <a:p>
            <a:r>
              <a:rPr lang="en-US" sz="1000" dirty="0">
                <a:solidFill>
                  <a:srgbClr val="000000"/>
                </a:solidFill>
                <a:latin typeface="Arial Narrow" panose="020B0604020202020204" pitchFamily="34" charset="0"/>
              </a:rPr>
              <a:t>*Some Consulates have emergency funds that can help families like Emma's </a:t>
            </a:r>
          </a:p>
          <a:p>
            <a:r>
              <a:rPr lang="en-US" sz="1000" dirty="0">
                <a:solidFill>
                  <a:srgbClr val="000000"/>
                </a:solidFill>
                <a:latin typeface="Arial Narrow" panose="020B0604020202020204" pitchFamily="34" charset="0"/>
              </a:rPr>
              <a:t> </a:t>
            </a:r>
          </a:p>
          <a:p>
            <a:r>
              <a:rPr lang="en-US" sz="1000" dirty="0">
                <a:solidFill>
                  <a:srgbClr val="000000"/>
                </a:solidFill>
                <a:latin typeface="Arial Narrow" panose="020B0604020202020204" pitchFamily="34" charset="0"/>
              </a:rPr>
              <a:t>Arizona Health Care Cost Containment System - Federal Emergency Services</a:t>
            </a:r>
          </a:p>
          <a:p>
            <a:r>
              <a:rPr lang="en-US" sz="1000" u="sng" dirty="0">
                <a:solidFill>
                  <a:srgbClr val="0C37A6"/>
                </a:solidFill>
                <a:latin typeface="Arial Narrow" panose="020B0604020202020204" pitchFamily="34" charset="0"/>
              </a:rPr>
              <a:t>https://</a:t>
            </a:r>
            <a:r>
              <a:rPr lang="en-US" sz="1000" u="sng" dirty="0" err="1">
                <a:solidFill>
                  <a:srgbClr val="0C37A6"/>
                </a:solidFill>
                <a:latin typeface="Arial Narrow" panose="020B0604020202020204" pitchFamily="34" charset="0"/>
              </a:rPr>
              <a:t>www.azahcccs.gov</a:t>
            </a:r>
            <a:r>
              <a:rPr lang="en-US" sz="1000" u="sng" dirty="0">
                <a:solidFill>
                  <a:srgbClr val="0C37A6"/>
                </a:solidFill>
                <a:latin typeface="Arial Narrow" panose="020B0604020202020204" pitchFamily="34" charset="0"/>
              </a:rPr>
              <a:t>/</a:t>
            </a:r>
            <a:r>
              <a:rPr lang="en-US" sz="1000" u="sng" dirty="0" err="1">
                <a:solidFill>
                  <a:srgbClr val="0C37A6"/>
                </a:solidFill>
                <a:latin typeface="Arial Narrow" panose="020B0604020202020204" pitchFamily="34" charset="0"/>
              </a:rPr>
              <a:t>PlansProviders</a:t>
            </a:r>
            <a:r>
              <a:rPr lang="en-US" sz="1000" u="sng" dirty="0">
                <a:solidFill>
                  <a:srgbClr val="0C37A6"/>
                </a:solidFill>
                <a:latin typeface="Arial Narrow" panose="020B0604020202020204" pitchFamily="34" charset="0"/>
              </a:rPr>
              <a:t>/</a:t>
            </a:r>
            <a:r>
              <a:rPr lang="en-US" sz="1000" u="sng" dirty="0" err="1">
                <a:solidFill>
                  <a:srgbClr val="0C37A6"/>
                </a:solidFill>
                <a:latin typeface="Arial Narrow" panose="020B0604020202020204" pitchFamily="34" charset="0"/>
              </a:rPr>
              <a:t>FeeForServiceHealthPlans</a:t>
            </a:r>
            <a:r>
              <a:rPr lang="en-US" sz="1000" u="sng" dirty="0">
                <a:solidFill>
                  <a:srgbClr val="0C37A6"/>
                </a:solidFill>
                <a:latin typeface="Arial Narrow" panose="020B0604020202020204" pitchFamily="34" charset="0"/>
              </a:rPr>
              <a:t>/</a:t>
            </a:r>
            <a:r>
              <a:rPr lang="en-US" sz="1000" u="sng" dirty="0" err="1">
                <a:solidFill>
                  <a:srgbClr val="0C37A6"/>
                </a:solidFill>
                <a:latin typeface="Arial Narrow" panose="020B0604020202020204" pitchFamily="34" charset="0"/>
              </a:rPr>
              <a:t>ProgramsAndPopulations</a:t>
            </a:r>
            <a:r>
              <a:rPr lang="en-US" sz="1000" u="sng" dirty="0">
                <a:solidFill>
                  <a:srgbClr val="0C37A6"/>
                </a:solidFill>
                <a:latin typeface="Arial Narrow" panose="020B0604020202020204" pitchFamily="34" charset="0"/>
              </a:rPr>
              <a:t>/</a:t>
            </a:r>
            <a:r>
              <a:rPr lang="en-US" sz="1000" u="sng" dirty="0" err="1">
                <a:solidFill>
                  <a:srgbClr val="0C37A6"/>
                </a:solidFill>
                <a:latin typeface="Arial Narrow" panose="020B0604020202020204" pitchFamily="34" charset="0"/>
              </a:rPr>
              <a:t>federalemergencyservices.html</a:t>
            </a:r>
            <a:endParaRPr lang="en-US" sz="1000" dirty="0">
              <a:solidFill>
                <a:srgbClr val="0C37A6"/>
              </a:solidFill>
              <a:latin typeface="Arial Narrow" panose="020B0604020202020204" pitchFamily="34" charset="0"/>
            </a:endParaRPr>
          </a:p>
          <a:p>
            <a:r>
              <a:rPr lang="en-US" sz="1000" dirty="0">
                <a:solidFill>
                  <a:srgbClr val="000000"/>
                </a:solidFill>
                <a:latin typeface="Arial Narrow" panose="020B0604020202020204" pitchFamily="34" charset="0"/>
              </a:rPr>
              <a:t> </a:t>
            </a:r>
          </a:p>
          <a:p>
            <a:r>
              <a:rPr lang="en-US" sz="1000" dirty="0">
                <a:solidFill>
                  <a:srgbClr val="000000"/>
                </a:solidFill>
                <a:latin typeface="Arial Narrow" panose="020B0604020202020204" pitchFamily="34" charset="0"/>
              </a:rPr>
              <a:t>Arizona Health Care Cost Containment System  - Federal Emergency Services  - Covered Services and Limitations </a:t>
            </a:r>
            <a:r>
              <a:rPr lang="en-US" sz="1000" u="sng" dirty="0">
                <a:solidFill>
                  <a:srgbClr val="0C37A6"/>
                </a:solidFill>
                <a:latin typeface="Arial Narrow" panose="020B0604020202020204" pitchFamily="34" charset="0"/>
              </a:rPr>
              <a:t>https://</a:t>
            </a:r>
            <a:r>
              <a:rPr lang="en-US" sz="1000" u="sng" dirty="0" err="1">
                <a:solidFill>
                  <a:srgbClr val="0C37A6"/>
                </a:solidFill>
                <a:latin typeface="Arial Narrow" panose="020B0604020202020204" pitchFamily="34" charset="0"/>
              </a:rPr>
              <a:t>www.azahcccs.gov</a:t>
            </a:r>
            <a:r>
              <a:rPr lang="en-US" sz="1000" u="sng" dirty="0">
                <a:solidFill>
                  <a:srgbClr val="0C37A6"/>
                </a:solidFill>
                <a:latin typeface="Arial Narrow" panose="020B0604020202020204" pitchFamily="34" charset="0"/>
              </a:rPr>
              <a:t>/</a:t>
            </a:r>
            <a:r>
              <a:rPr lang="en-US" sz="1000" u="sng" dirty="0" err="1">
                <a:solidFill>
                  <a:srgbClr val="0C37A6"/>
                </a:solidFill>
                <a:latin typeface="Arial Narrow" panose="020B0604020202020204" pitchFamily="34" charset="0"/>
              </a:rPr>
              <a:t>PlansProviders</a:t>
            </a:r>
            <a:r>
              <a:rPr lang="en-US" sz="1000" u="sng" dirty="0">
                <a:solidFill>
                  <a:srgbClr val="0C37A6"/>
                </a:solidFill>
                <a:latin typeface="Arial Narrow" panose="020B0604020202020204" pitchFamily="34" charset="0"/>
              </a:rPr>
              <a:t>/Downloads/</a:t>
            </a:r>
            <a:r>
              <a:rPr lang="en-US" sz="1000" u="sng" dirty="0" err="1">
                <a:solidFill>
                  <a:srgbClr val="0C37A6"/>
                </a:solidFill>
                <a:latin typeface="Arial Narrow" panose="020B0604020202020204" pitchFamily="34" charset="0"/>
              </a:rPr>
              <a:t>FFSProviderManual</a:t>
            </a:r>
            <a:r>
              <a:rPr lang="en-US" sz="1000" u="sng" dirty="0">
                <a:solidFill>
                  <a:srgbClr val="0C37A6"/>
                </a:solidFill>
                <a:latin typeface="Arial Narrow" panose="020B0604020202020204" pitchFamily="34" charset="0"/>
              </a:rPr>
              <a:t>/FFS_Chap18EmergencyServicesProgram.pdf</a:t>
            </a:r>
            <a:r>
              <a:rPr lang="en-US" sz="1000" dirty="0">
                <a:solidFill>
                  <a:srgbClr val="000000"/>
                </a:solidFill>
                <a:latin typeface="Arial Narrow" panose="020B0604020202020204" pitchFamily="34" charset="0"/>
              </a:rPr>
              <a:t> </a:t>
            </a:r>
          </a:p>
          <a:p>
            <a:r>
              <a:rPr lang="en-US" sz="1000" dirty="0">
                <a:solidFill>
                  <a:srgbClr val="000000"/>
                </a:solidFill>
                <a:latin typeface="Arial Narrow" panose="020B0604020202020204" pitchFamily="34" charset="0"/>
              </a:rPr>
              <a:t> </a:t>
            </a:r>
          </a:p>
          <a:p>
            <a:r>
              <a:rPr lang="en-US" sz="1000" dirty="0">
                <a:solidFill>
                  <a:srgbClr val="000000"/>
                </a:solidFill>
                <a:latin typeface="Arial Narrow" panose="020B0604020202020204" pitchFamily="34" charset="0"/>
              </a:rPr>
              <a:t>International Rescue Committee  - Tucson</a:t>
            </a:r>
          </a:p>
          <a:p>
            <a:r>
              <a:rPr lang="en-US" sz="1000" u="sng" dirty="0">
                <a:solidFill>
                  <a:srgbClr val="0C37A6"/>
                </a:solidFill>
                <a:latin typeface="Arial Narrow" panose="020B0604020202020204" pitchFamily="34" charset="0"/>
              </a:rPr>
              <a:t>https://</a:t>
            </a:r>
            <a:r>
              <a:rPr lang="en-US" sz="1000" u="sng" dirty="0" err="1">
                <a:solidFill>
                  <a:srgbClr val="0C37A6"/>
                </a:solidFill>
                <a:latin typeface="Arial Narrow" panose="020B0604020202020204" pitchFamily="34" charset="0"/>
              </a:rPr>
              <a:t>www.rescue.org</a:t>
            </a:r>
            <a:r>
              <a:rPr lang="en-US" sz="1000" u="sng" dirty="0">
                <a:solidFill>
                  <a:srgbClr val="0C37A6"/>
                </a:solidFill>
                <a:latin typeface="Arial Narrow" panose="020B0604020202020204" pitchFamily="34" charset="0"/>
              </a:rPr>
              <a:t>/united-states/</a:t>
            </a:r>
            <a:r>
              <a:rPr lang="en-US" sz="1000" u="sng" dirty="0" err="1">
                <a:solidFill>
                  <a:srgbClr val="0C37A6"/>
                </a:solidFill>
                <a:latin typeface="Arial Narrow" panose="020B0604020202020204" pitchFamily="34" charset="0"/>
              </a:rPr>
              <a:t>tucson-az</a:t>
            </a:r>
            <a:r>
              <a:rPr lang="en-US" sz="1000" dirty="0">
                <a:solidFill>
                  <a:srgbClr val="000000"/>
                </a:solidFill>
                <a:latin typeface="Arial Narrow" panose="020B0604020202020204" pitchFamily="34" charset="0"/>
              </a:rPr>
              <a:t> </a:t>
            </a:r>
            <a:endParaRPr lang="en-US" sz="1000" dirty="0">
              <a:solidFill>
                <a:srgbClr val="0C37A6"/>
              </a:solidFill>
              <a:latin typeface="Arial Narrow" panose="020B0604020202020204" pitchFamily="34" charset="0"/>
            </a:endParaRPr>
          </a:p>
          <a:p>
            <a:r>
              <a:rPr lang="en-US" sz="1000" dirty="0">
                <a:solidFill>
                  <a:srgbClr val="000000"/>
                </a:solidFill>
                <a:latin typeface="Arial Narrow" panose="020B0604020202020204" pitchFamily="34" charset="0"/>
              </a:rPr>
              <a:t> </a:t>
            </a:r>
          </a:p>
          <a:p>
            <a:r>
              <a:rPr lang="en-US" sz="1000" dirty="0">
                <a:solidFill>
                  <a:srgbClr val="000000"/>
                </a:solidFill>
                <a:latin typeface="Arial Narrow" panose="020B0604020202020204" pitchFamily="34" charset="0"/>
              </a:rPr>
              <a:t>Immigration Status and the Marketplace   </a:t>
            </a:r>
            <a:r>
              <a:rPr lang="en-US" sz="1000" u="sng" dirty="0">
                <a:solidFill>
                  <a:srgbClr val="0C37A6"/>
                </a:solidFill>
                <a:latin typeface="Arial Narrow" panose="020B0604020202020204" pitchFamily="34" charset="0"/>
              </a:rPr>
              <a:t>https://</a:t>
            </a:r>
            <a:r>
              <a:rPr lang="en-US" sz="1000" u="sng" dirty="0" err="1">
                <a:solidFill>
                  <a:srgbClr val="0C37A6"/>
                </a:solidFill>
                <a:latin typeface="Arial Narrow" panose="020B0604020202020204" pitchFamily="34" charset="0"/>
              </a:rPr>
              <a:t>www.healthcare.gov</a:t>
            </a:r>
            <a:r>
              <a:rPr lang="en-US" sz="1000" u="sng" dirty="0">
                <a:solidFill>
                  <a:srgbClr val="0C37A6"/>
                </a:solidFill>
                <a:latin typeface="Arial Narrow" panose="020B0604020202020204" pitchFamily="34" charset="0"/>
              </a:rPr>
              <a:t>/immigrants/immigration-status/</a:t>
            </a:r>
            <a:r>
              <a:rPr lang="en-US" sz="1000" dirty="0">
                <a:solidFill>
                  <a:srgbClr val="000000"/>
                </a:solidFill>
                <a:latin typeface="Arial Narrow" panose="020B0604020202020204" pitchFamily="34" charset="0"/>
              </a:rPr>
              <a:t> </a:t>
            </a:r>
            <a:endParaRPr lang="en-US" sz="1000" dirty="0">
              <a:solidFill>
                <a:srgbClr val="0C37A6"/>
              </a:solidFill>
              <a:latin typeface="Arial Narrow" panose="020B0604020202020204" pitchFamily="34" charset="0"/>
            </a:endParaRPr>
          </a:p>
          <a:p>
            <a:r>
              <a:rPr lang="en-US" sz="1000" dirty="0">
                <a:solidFill>
                  <a:srgbClr val="000000"/>
                </a:solidFill>
                <a:latin typeface="Arial Narrow" panose="020B0604020202020204" pitchFamily="34" charset="0"/>
              </a:rPr>
              <a:t> </a:t>
            </a:r>
          </a:p>
          <a:p>
            <a:r>
              <a:rPr lang="en-US" sz="1000" dirty="0">
                <a:solidFill>
                  <a:srgbClr val="000000"/>
                </a:solidFill>
                <a:latin typeface="Arial Narrow" panose="020B0604020202020204" pitchFamily="34" charset="0"/>
              </a:rPr>
              <a:t>Immigration Protections and Work Permits</a:t>
            </a:r>
          </a:p>
          <a:p>
            <a:r>
              <a:rPr lang="en-US" sz="1000" u="sng" dirty="0">
                <a:solidFill>
                  <a:srgbClr val="0C37A6"/>
                </a:solidFill>
                <a:latin typeface="Arial Narrow" panose="020B0604020202020204" pitchFamily="34" charset="0"/>
              </a:rPr>
              <a:t>https://</a:t>
            </a:r>
            <a:r>
              <a:rPr lang="en-US" sz="1000" u="sng" dirty="0" err="1">
                <a:solidFill>
                  <a:srgbClr val="0C37A6"/>
                </a:solidFill>
                <a:latin typeface="Arial Narrow" panose="020B0604020202020204" pitchFamily="34" charset="0"/>
              </a:rPr>
              <a:t>www.fwd.us</a:t>
            </a:r>
            <a:r>
              <a:rPr lang="en-US" sz="1000" u="sng" dirty="0">
                <a:solidFill>
                  <a:srgbClr val="0C37A6"/>
                </a:solidFill>
                <a:latin typeface="Arial Narrow" panose="020B0604020202020204" pitchFamily="34" charset="0"/>
              </a:rPr>
              <a:t>/news/immigration-protections/</a:t>
            </a:r>
            <a:r>
              <a:rPr lang="en-US" sz="1000" dirty="0">
                <a:solidFill>
                  <a:srgbClr val="000000"/>
                </a:solidFill>
                <a:latin typeface="Arial Narrow" panose="020B0604020202020204" pitchFamily="34" charset="0"/>
              </a:rPr>
              <a:t> </a:t>
            </a:r>
            <a:endParaRPr lang="en-US" sz="1000" dirty="0">
              <a:solidFill>
                <a:srgbClr val="0C37A6"/>
              </a:solidFill>
              <a:latin typeface="Arial Narrow" panose="020B0604020202020204" pitchFamily="34" charset="0"/>
            </a:endParaRPr>
          </a:p>
          <a:p>
            <a:r>
              <a:rPr lang="en-US" sz="1000" dirty="0">
                <a:solidFill>
                  <a:srgbClr val="000000"/>
                </a:solidFill>
                <a:latin typeface="Arial Narrow" panose="020B0604020202020204" pitchFamily="34" charset="0"/>
              </a:rPr>
              <a:t>* Some undocumented immigrants can qualify for a work permit without lawful status.  If one parent qualifies for a work permit, the Social Security Administration will issue a Social Security number for tax purposes. They will then be able to use their Social Security number to get regular AHCCCS for Emma.  </a:t>
            </a:r>
          </a:p>
          <a:p>
            <a:r>
              <a:rPr lang="en-US" sz="1000" dirty="0">
                <a:solidFill>
                  <a:srgbClr val="000000"/>
                </a:solidFill>
                <a:latin typeface="Arial Narrow" panose="020B0604020202020204" pitchFamily="34" charset="0"/>
              </a:rPr>
              <a:t> </a:t>
            </a:r>
          </a:p>
          <a:p>
            <a:r>
              <a:rPr lang="en-US" sz="1000" dirty="0">
                <a:solidFill>
                  <a:srgbClr val="000000"/>
                </a:solidFill>
                <a:latin typeface="Arial Narrow" panose="020B0604020202020204" pitchFamily="34" charset="0"/>
              </a:rPr>
              <a:t>New York Immigration Law Center - Obtaining Work Related Visa or Work Permit for Undocumented Immigrants</a:t>
            </a:r>
          </a:p>
          <a:p>
            <a:r>
              <a:rPr lang="en-US" sz="1000" u="sng" dirty="0">
                <a:solidFill>
                  <a:srgbClr val="0C37A6"/>
                </a:solidFill>
                <a:latin typeface="Arial Narrow" panose="020B0604020202020204" pitchFamily="34" charset="0"/>
              </a:rPr>
              <a:t>https://</a:t>
            </a:r>
            <a:r>
              <a:rPr lang="en-US" sz="1000" u="sng" dirty="0" err="1">
                <a:solidFill>
                  <a:srgbClr val="0C37A6"/>
                </a:solidFill>
                <a:latin typeface="Arial Narrow" panose="020B0604020202020204" pitchFamily="34" charset="0"/>
              </a:rPr>
              <a:t>www.nyimmigrationlawcenter.com</a:t>
            </a:r>
            <a:r>
              <a:rPr lang="en-US" sz="1000" u="sng" dirty="0">
                <a:solidFill>
                  <a:srgbClr val="0C37A6"/>
                </a:solidFill>
                <a:latin typeface="Arial Narrow" panose="020B0604020202020204" pitchFamily="34" charset="0"/>
              </a:rPr>
              <a:t>/practice-areas/employment-based-immigrant-visas/obtaining-work-related-visa-or-work-permit-for-undocumented-immigrants/</a:t>
            </a:r>
            <a:r>
              <a:rPr lang="en-US" sz="1000" dirty="0">
                <a:solidFill>
                  <a:srgbClr val="000000"/>
                </a:solidFill>
                <a:latin typeface="Arial Narrow" panose="020B0604020202020204" pitchFamily="34" charset="0"/>
              </a:rPr>
              <a:t> </a:t>
            </a:r>
            <a:endParaRPr lang="en-US" sz="1000" dirty="0">
              <a:solidFill>
                <a:srgbClr val="0C37A6"/>
              </a:solidFill>
              <a:latin typeface="Arial Narrow" panose="020B0604020202020204" pitchFamily="34" charset="0"/>
            </a:endParaRPr>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Resources</a:t>
            </a:r>
          </a:p>
        </p:txBody>
      </p:sp>
    </p:spTree>
    <p:extLst>
      <p:ext uri="{BB962C8B-B14F-4D97-AF65-F5344CB8AC3E}">
        <p14:creationId xmlns:p14="http://schemas.microsoft.com/office/powerpoint/2010/main" val="2772259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390637"/>
            <a:ext cx="8382000" cy="3170099"/>
          </a:xfrm>
          <a:prstGeom prst="rect">
            <a:avLst/>
          </a:prstGeom>
          <a:noFill/>
        </p:spPr>
        <p:txBody>
          <a:bodyPr wrap="square" rtlCol="0">
            <a:spAutoFit/>
          </a:bodyPr>
          <a:lstStyle/>
          <a:p>
            <a:r>
              <a:rPr lang="en-US" sz="1000" b="1" u="sng" dirty="0">
                <a:solidFill>
                  <a:srgbClr val="000000"/>
                </a:solidFill>
                <a:latin typeface="Arial Narrow" panose="020B0604020202020204" pitchFamily="34" charset="0"/>
              </a:rPr>
              <a:t>Local Resources (Tucson &amp; Pima County)</a:t>
            </a:r>
            <a:endParaRPr lang="en-US" sz="1000" dirty="0">
              <a:solidFill>
                <a:srgbClr val="000000"/>
              </a:solidFill>
              <a:latin typeface="Arial Narrow" panose="020B0604020202020204" pitchFamily="34" charset="0"/>
            </a:endParaRPr>
          </a:p>
          <a:p>
            <a:r>
              <a:rPr lang="en-US" sz="1000" dirty="0">
                <a:solidFill>
                  <a:srgbClr val="000000"/>
                </a:solidFill>
                <a:latin typeface="Arial Narrow" panose="020B0604020202020204" pitchFamily="34" charset="0"/>
              </a:rPr>
              <a:t>Tu </a:t>
            </a:r>
            <a:r>
              <a:rPr lang="en-US" sz="1000" dirty="0" err="1">
                <a:solidFill>
                  <a:srgbClr val="000000"/>
                </a:solidFill>
                <a:latin typeface="Arial Narrow" panose="020B0604020202020204" pitchFamily="34" charset="0"/>
              </a:rPr>
              <a:t>Nidito</a:t>
            </a:r>
            <a:r>
              <a:rPr lang="en-US" sz="1000" dirty="0">
                <a:solidFill>
                  <a:srgbClr val="000000"/>
                </a:solidFill>
                <a:latin typeface="Arial Narrow" panose="020B0604020202020204" pitchFamily="34" charset="0"/>
              </a:rPr>
              <a:t> - Tu </a:t>
            </a:r>
            <a:r>
              <a:rPr lang="en-US" sz="1000" dirty="0" err="1">
                <a:solidFill>
                  <a:srgbClr val="000000"/>
                </a:solidFill>
                <a:latin typeface="Arial Narrow" panose="020B0604020202020204" pitchFamily="34" charset="0"/>
              </a:rPr>
              <a:t>Nidito</a:t>
            </a:r>
            <a:r>
              <a:rPr lang="en-US" sz="1000" dirty="0">
                <a:solidFill>
                  <a:srgbClr val="000000"/>
                </a:solidFill>
                <a:latin typeface="Arial Narrow" panose="020B0604020202020204" pitchFamily="34" charset="0"/>
              </a:rPr>
              <a:t> provides individual and group support and operates on the belief that it is valuable for grieving families to share their stories, memories, experiences and feelings with others who are going through a similar situation. Support resources for the community also include professional workshops, intervention services, phone consultations, referrals, and written resources relating to grieving children and teens, and their families. </a:t>
            </a:r>
            <a:r>
              <a:rPr lang="en-US" sz="1000" u="sng" dirty="0">
                <a:solidFill>
                  <a:srgbClr val="0B4CB5"/>
                </a:solidFill>
                <a:latin typeface="Arial Narrow" panose="020B0604020202020204" pitchFamily="34" charset="0"/>
              </a:rPr>
              <a:t>https://</a:t>
            </a:r>
            <a:r>
              <a:rPr lang="en-US" sz="1000" u="sng" dirty="0" err="1">
                <a:solidFill>
                  <a:srgbClr val="0B4CB5"/>
                </a:solidFill>
                <a:latin typeface="Arial Narrow" panose="020B0604020202020204" pitchFamily="34" charset="0"/>
              </a:rPr>
              <a:t>tunidito.org</a:t>
            </a:r>
            <a:r>
              <a:rPr lang="en-US" sz="1000" dirty="0">
                <a:solidFill>
                  <a:srgbClr val="000000"/>
                </a:solidFill>
                <a:latin typeface="Arial Narrow" panose="020B0604020202020204" pitchFamily="34" charset="0"/>
              </a:rPr>
              <a:t> </a:t>
            </a:r>
          </a:p>
          <a:p>
            <a:r>
              <a:rPr lang="en-US" sz="1000" dirty="0">
                <a:solidFill>
                  <a:srgbClr val="000000"/>
                </a:solidFill>
                <a:latin typeface="Arial Narrow" panose="020B0604020202020204" pitchFamily="34" charset="0"/>
              </a:rPr>
              <a:t> </a:t>
            </a:r>
          </a:p>
          <a:p>
            <a:r>
              <a:rPr lang="en-US" sz="1000" dirty="0">
                <a:solidFill>
                  <a:srgbClr val="000000"/>
                </a:solidFill>
                <a:latin typeface="Arial Narrow" panose="020B0604020202020204" pitchFamily="34" charset="0"/>
              </a:rPr>
              <a:t>Beads of Courage- Provides innovative Arts-in-Medicine programs for children coping with serious illness, their families, and the clinicians who care for them. </a:t>
            </a:r>
            <a:r>
              <a:rPr lang="en-US" sz="1000" u="sng" dirty="0">
                <a:solidFill>
                  <a:srgbClr val="0B4CB5"/>
                </a:solidFill>
                <a:latin typeface="Arial Narrow" panose="020B0604020202020204" pitchFamily="34" charset="0"/>
              </a:rPr>
              <a:t>https://</a:t>
            </a:r>
            <a:r>
              <a:rPr lang="en-US" sz="1000" u="sng" dirty="0" err="1">
                <a:solidFill>
                  <a:srgbClr val="0B4CB5"/>
                </a:solidFill>
                <a:latin typeface="Arial Narrow" panose="020B0604020202020204" pitchFamily="34" charset="0"/>
              </a:rPr>
              <a:t>beadsofcourage.org</a:t>
            </a:r>
            <a:r>
              <a:rPr lang="en-US" sz="1000" dirty="0">
                <a:solidFill>
                  <a:srgbClr val="000000"/>
                </a:solidFill>
                <a:latin typeface="Arial Narrow" panose="020B0604020202020204" pitchFamily="34" charset="0"/>
              </a:rPr>
              <a:t> </a:t>
            </a:r>
          </a:p>
          <a:p>
            <a:r>
              <a:rPr lang="en-US" sz="1000" dirty="0">
                <a:solidFill>
                  <a:srgbClr val="000000"/>
                </a:solidFill>
                <a:latin typeface="Arial Narrow" panose="020B0604020202020204" pitchFamily="34" charset="0"/>
              </a:rPr>
              <a:t> </a:t>
            </a:r>
          </a:p>
          <a:p>
            <a:r>
              <a:rPr lang="en-US" sz="1000" dirty="0" err="1">
                <a:solidFill>
                  <a:srgbClr val="000000"/>
                </a:solidFill>
                <a:latin typeface="Arial Narrow" panose="020B0604020202020204" pitchFamily="34" charset="0"/>
              </a:rPr>
              <a:t>Clínica</a:t>
            </a:r>
            <a:r>
              <a:rPr lang="en-US" sz="1000" dirty="0">
                <a:solidFill>
                  <a:srgbClr val="000000"/>
                </a:solidFill>
                <a:latin typeface="Arial Narrow" panose="020B0604020202020204" pitchFamily="34" charset="0"/>
              </a:rPr>
              <a:t> </a:t>
            </a:r>
            <a:r>
              <a:rPr lang="en-US" sz="1000" dirty="0" err="1">
                <a:solidFill>
                  <a:srgbClr val="000000"/>
                </a:solidFill>
                <a:latin typeface="Arial Narrow" panose="020B0604020202020204" pitchFamily="34" charset="0"/>
              </a:rPr>
              <a:t>Amista</a:t>
            </a:r>
            <a:r>
              <a:rPr lang="en-US" sz="1000" dirty="0">
                <a:solidFill>
                  <a:srgbClr val="000000"/>
                </a:solidFill>
                <a:latin typeface="Arial Narrow" panose="020B0604020202020204" pitchFamily="34" charset="0"/>
              </a:rPr>
              <a:t>- </a:t>
            </a:r>
            <a:r>
              <a:rPr lang="en-US" sz="1000" dirty="0" err="1">
                <a:solidFill>
                  <a:srgbClr val="000000"/>
                </a:solidFill>
                <a:latin typeface="Arial Narrow" panose="020B0604020202020204" pitchFamily="34" charset="0"/>
              </a:rPr>
              <a:t>Clínica</a:t>
            </a:r>
            <a:r>
              <a:rPr lang="en-US" sz="1000" dirty="0">
                <a:solidFill>
                  <a:srgbClr val="000000"/>
                </a:solidFill>
                <a:latin typeface="Arial Narrow" panose="020B0604020202020204" pitchFamily="34" charset="0"/>
              </a:rPr>
              <a:t> Amistad is a free health clinic that opened in March of 2003 serving Tucson's low-income, uninsured community. The clinic is a project of Amistad y </a:t>
            </a:r>
            <a:r>
              <a:rPr lang="en-US" sz="1000" dirty="0" err="1">
                <a:solidFill>
                  <a:srgbClr val="000000"/>
                </a:solidFill>
                <a:latin typeface="Arial Narrow" panose="020B0604020202020204" pitchFamily="34" charset="0"/>
              </a:rPr>
              <a:t>Salud</a:t>
            </a:r>
            <a:r>
              <a:rPr lang="en-US" sz="1000" dirty="0">
                <a:solidFill>
                  <a:srgbClr val="000000"/>
                </a:solidFill>
                <a:latin typeface="Arial Narrow" panose="020B0604020202020204" pitchFamily="34" charset="0"/>
              </a:rPr>
              <a:t>, a non-profit 501 c3 organization. </a:t>
            </a:r>
            <a:r>
              <a:rPr lang="en-US" sz="1000" u="sng" dirty="0">
                <a:solidFill>
                  <a:srgbClr val="0C37A6"/>
                </a:solidFill>
                <a:latin typeface="Arial Narrow" panose="020B0604020202020204" pitchFamily="34" charset="0"/>
              </a:rPr>
              <a:t>https://</a:t>
            </a:r>
            <a:r>
              <a:rPr lang="en-US" sz="1000" u="sng" dirty="0" err="1">
                <a:solidFill>
                  <a:srgbClr val="0C37A6"/>
                </a:solidFill>
                <a:latin typeface="Arial Narrow" panose="020B0604020202020204" pitchFamily="34" charset="0"/>
              </a:rPr>
              <a:t>www.clinicaamistad.org</a:t>
            </a:r>
            <a:r>
              <a:rPr lang="en-US" sz="1000" dirty="0">
                <a:solidFill>
                  <a:srgbClr val="000000"/>
                </a:solidFill>
                <a:latin typeface="Arial Narrow" panose="020B0604020202020204" pitchFamily="34" charset="0"/>
              </a:rPr>
              <a:t> </a:t>
            </a:r>
          </a:p>
          <a:p>
            <a:r>
              <a:rPr lang="en-US" sz="1000" dirty="0">
                <a:solidFill>
                  <a:srgbClr val="000000"/>
                </a:solidFill>
                <a:latin typeface="Arial Narrow" panose="020B0604020202020204" pitchFamily="34" charset="0"/>
              </a:rPr>
              <a:t> </a:t>
            </a:r>
          </a:p>
          <a:p>
            <a:r>
              <a:rPr lang="en-US" sz="1000" b="1" u="sng" dirty="0">
                <a:solidFill>
                  <a:srgbClr val="000000"/>
                </a:solidFill>
                <a:latin typeface="Arial Narrow" panose="020B0604020202020204" pitchFamily="34" charset="0"/>
              </a:rPr>
              <a:t>For Healthcare Professionals</a:t>
            </a:r>
            <a:endParaRPr lang="en-US" sz="1000" dirty="0">
              <a:solidFill>
                <a:srgbClr val="000000"/>
              </a:solidFill>
              <a:latin typeface="Arial Narrow" panose="020B0604020202020204" pitchFamily="34" charset="0"/>
            </a:endParaRPr>
          </a:p>
          <a:p>
            <a:r>
              <a:rPr lang="en-US" sz="1000" dirty="0">
                <a:solidFill>
                  <a:srgbClr val="000000"/>
                </a:solidFill>
                <a:latin typeface="Arial Narrow" panose="020B0604020202020204" pitchFamily="34" charset="0"/>
              </a:rPr>
              <a:t>1)</a:t>
            </a:r>
            <a:r>
              <a:rPr lang="en-US" sz="1000" dirty="0">
                <a:solidFill>
                  <a:srgbClr val="000000"/>
                </a:solidFill>
                <a:latin typeface="Times New Roman" panose="02020603050405020304" pitchFamily="18" charset="0"/>
              </a:rPr>
              <a:t> </a:t>
            </a:r>
            <a:r>
              <a:rPr lang="en-US" sz="1000" dirty="0">
                <a:solidFill>
                  <a:srgbClr val="000000"/>
                </a:solidFill>
                <a:latin typeface="Arial Narrow" panose="020B0604020202020204" pitchFamily="34" charset="0"/>
              </a:rPr>
              <a:t>The Road to Readiness: Guiding Families of Children and Adolescents with Serious Illness Toward Meaningful Advance Care Planning Discussions - National Academy of Medicine  </a:t>
            </a:r>
            <a:r>
              <a:rPr lang="en-US" sz="1000" u="sng" dirty="0">
                <a:solidFill>
                  <a:srgbClr val="0C37A6"/>
                </a:solidFill>
                <a:latin typeface="Arial Narrow" panose="020B0604020202020204" pitchFamily="34" charset="0"/>
              </a:rPr>
              <a:t>https://</a:t>
            </a:r>
            <a:r>
              <a:rPr lang="en-US" sz="1000" u="sng" dirty="0" err="1">
                <a:solidFill>
                  <a:srgbClr val="0C37A6"/>
                </a:solidFill>
                <a:latin typeface="Arial Narrow" panose="020B0604020202020204" pitchFamily="34" charset="0"/>
              </a:rPr>
              <a:t>nam.edu</a:t>
            </a:r>
            <a:r>
              <a:rPr lang="en-US" sz="1000" u="sng" dirty="0">
                <a:solidFill>
                  <a:srgbClr val="0C37A6"/>
                </a:solidFill>
                <a:latin typeface="Arial Narrow" panose="020B0604020202020204" pitchFamily="34" charset="0"/>
              </a:rPr>
              <a:t>/the-road-to-readiness/</a:t>
            </a:r>
            <a:r>
              <a:rPr lang="en-US" sz="1000" dirty="0">
                <a:solidFill>
                  <a:srgbClr val="000000"/>
                </a:solidFill>
                <a:latin typeface="Arial Narrow" panose="020B0604020202020204" pitchFamily="34" charset="0"/>
              </a:rPr>
              <a:t> </a:t>
            </a:r>
          </a:p>
          <a:p>
            <a:r>
              <a:rPr lang="en-US" sz="1000" dirty="0">
                <a:solidFill>
                  <a:srgbClr val="000000"/>
                </a:solidFill>
                <a:latin typeface="Arial Narrow" panose="020B0604020202020204" pitchFamily="34" charset="0"/>
              </a:rPr>
              <a:t> </a:t>
            </a:r>
          </a:p>
          <a:p>
            <a:r>
              <a:rPr lang="en-US" sz="1000" dirty="0">
                <a:solidFill>
                  <a:srgbClr val="000000"/>
                </a:solidFill>
                <a:latin typeface="Arial Narrow" panose="020B0604020202020204" pitchFamily="34" charset="0"/>
              </a:rPr>
              <a:t>2)</a:t>
            </a:r>
            <a:r>
              <a:rPr lang="en-US" sz="1000" dirty="0">
                <a:solidFill>
                  <a:srgbClr val="0C37A6"/>
                </a:solidFill>
                <a:latin typeface="Times New Roman" panose="02020603050405020304" pitchFamily="18" charset="0"/>
              </a:rPr>
              <a:t> </a:t>
            </a:r>
            <a:r>
              <a:rPr lang="en-US" sz="1000" dirty="0">
                <a:solidFill>
                  <a:srgbClr val="000000"/>
                </a:solidFill>
                <a:latin typeface="Arial Narrow" panose="020B0604020202020204" pitchFamily="34" charset="0"/>
              </a:rPr>
              <a:t>Pediatric End of Life Care  </a:t>
            </a:r>
            <a:r>
              <a:rPr lang="en-US" sz="1000" u="sng" dirty="0">
                <a:solidFill>
                  <a:srgbClr val="0C37A6"/>
                </a:solidFill>
                <a:latin typeface="Arial Narrow" panose="020B0604020202020204" pitchFamily="34" charset="0"/>
              </a:rPr>
              <a:t>https://</a:t>
            </a:r>
            <a:r>
              <a:rPr lang="en-US" sz="1000" u="sng" dirty="0" err="1">
                <a:solidFill>
                  <a:srgbClr val="0C37A6"/>
                </a:solidFill>
                <a:latin typeface="Arial Narrow" panose="020B0604020202020204" pitchFamily="34" charset="0"/>
              </a:rPr>
              <a:t>www.vitas.com</a:t>
            </a:r>
            <a:r>
              <a:rPr lang="en-US" sz="1000" u="sng" dirty="0">
                <a:solidFill>
                  <a:srgbClr val="0C37A6"/>
                </a:solidFill>
                <a:latin typeface="Arial Narrow" panose="020B0604020202020204" pitchFamily="34" charset="0"/>
              </a:rPr>
              <a:t>/hospice-and-palliative-care-basics/end-of-life-care-planning/challenges-in-pediatric-end-of-life-care</a:t>
            </a:r>
            <a:endParaRPr lang="en-US" sz="1000" dirty="0">
              <a:solidFill>
                <a:srgbClr val="0C37A6"/>
              </a:solidFill>
              <a:latin typeface="Arial Narrow" panose="020B0604020202020204" pitchFamily="34" charset="0"/>
            </a:endParaRPr>
          </a:p>
          <a:p>
            <a:r>
              <a:rPr lang="en-US" sz="1000" dirty="0">
                <a:solidFill>
                  <a:srgbClr val="000000"/>
                </a:solidFill>
                <a:latin typeface="Arial Narrow" panose="020B0604020202020204" pitchFamily="34" charset="0"/>
              </a:rPr>
              <a:t> </a:t>
            </a:r>
          </a:p>
          <a:p>
            <a:r>
              <a:rPr lang="en-US" sz="1000" dirty="0">
                <a:solidFill>
                  <a:srgbClr val="000000"/>
                </a:solidFill>
                <a:latin typeface="Arial Narrow" panose="020B0604020202020204" pitchFamily="34" charset="0"/>
              </a:rPr>
              <a:t>3)</a:t>
            </a:r>
            <a:r>
              <a:rPr lang="en-US" sz="1000" dirty="0">
                <a:solidFill>
                  <a:srgbClr val="000000"/>
                </a:solidFill>
                <a:latin typeface="Times New Roman" panose="02020603050405020304" pitchFamily="18" charset="0"/>
              </a:rPr>
              <a:t> </a:t>
            </a:r>
            <a:r>
              <a:rPr lang="en-US" sz="1000" dirty="0">
                <a:solidFill>
                  <a:srgbClr val="000000"/>
                </a:solidFill>
                <a:latin typeface="Arial Narrow" panose="020B0604020202020204" pitchFamily="34" charset="0"/>
              </a:rPr>
              <a:t>Emergency Medical Treatment &amp; Labor Act (EMTALA) </a:t>
            </a:r>
            <a:r>
              <a:rPr lang="en-US" sz="1000" u="sng" dirty="0">
                <a:solidFill>
                  <a:srgbClr val="0C37A6"/>
                </a:solidFill>
                <a:latin typeface="Arial Narrow" panose="020B0604020202020204" pitchFamily="34" charset="0"/>
              </a:rPr>
              <a:t>https://</a:t>
            </a:r>
            <a:r>
              <a:rPr lang="en-US" sz="1000" u="sng" dirty="0" err="1">
                <a:solidFill>
                  <a:srgbClr val="0C37A6"/>
                </a:solidFill>
                <a:latin typeface="Arial Narrow" panose="020B0604020202020204" pitchFamily="34" charset="0"/>
              </a:rPr>
              <a:t>www.cms.gov</a:t>
            </a:r>
            <a:r>
              <a:rPr lang="en-US" sz="1000" u="sng" dirty="0">
                <a:solidFill>
                  <a:srgbClr val="0C37A6"/>
                </a:solidFill>
                <a:latin typeface="Arial Narrow" panose="020B0604020202020204" pitchFamily="34" charset="0"/>
              </a:rPr>
              <a:t>/Regulations-and-Guidance/Legislation/EMTALA</a:t>
            </a:r>
            <a:r>
              <a:rPr lang="en-US" sz="1000" dirty="0">
                <a:solidFill>
                  <a:srgbClr val="000000"/>
                </a:solidFill>
                <a:latin typeface="Arial Narrow" panose="020B0604020202020204" pitchFamily="34" charset="0"/>
              </a:rPr>
              <a:t>    </a:t>
            </a:r>
            <a:r>
              <a:rPr lang="en-US" sz="1000" u="sng" dirty="0">
                <a:solidFill>
                  <a:srgbClr val="0C37A6"/>
                </a:solidFill>
                <a:latin typeface="Arial Narrow" panose="020B0604020202020204" pitchFamily="34" charset="0"/>
              </a:rPr>
              <a:t>https://</a:t>
            </a:r>
            <a:r>
              <a:rPr lang="en-US" sz="1000" u="sng" dirty="0" err="1">
                <a:solidFill>
                  <a:srgbClr val="0C37A6"/>
                </a:solidFill>
                <a:latin typeface="Arial Narrow" panose="020B0604020202020204" pitchFamily="34" charset="0"/>
              </a:rPr>
              <a:t>www.acep.org</a:t>
            </a:r>
            <a:r>
              <a:rPr lang="en-US" sz="1000" u="sng" dirty="0">
                <a:solidFill>
                  <a:srgbClr val="0C37A6"/>
                </a:solidFill>
                <a:latin typeface="Arial Narrow" panose="020B0604020202020204" pitchFamily="34" charset="0"/>
              </a:rPr>
              <a:t>/life-as-a-physician/ethics--legal/</a:t>
            </a:r>
            <a:r>
              <a:rPr lang="en-US" sz="1000" u="sng" dirty="0" err="1">
                <a:solidFill>
                  <a:srgbClr val="0C37A6"/>
                </a:solidFill>
                <a:latin typeface="Arial Narrow" panose="020B0604020202020204" pitchFamily="34" charset="0"/>
              </a:rPr>
              <a:t>emtala</a:t>
            </a:r>
            <a:r>
              <a:rPr lang="en-US" sz="1000" u="sng" dirty="0">
                <a:solidFill>
                  <a:srgbClr val="0C37A6"/>
                </a:solidFill>
                <a:latin typeface="Arial Narrow" panose="020B0604020202020204" pitchFamily="34" charset="0"/>
              </a:rPr>
              <a:t>/</a:t>
            </a:r>
            <a:r>
              <a:rPr lang="en-US" sz="1000" u="sng" dirty="0" err="1">
                <a:solidFill>
                  <a:srgbClr val="0C37A6"/>
                </a:solidFill>
                <a:latin typeface="Arial Narrow" panose="020B0604020202020204" pitchFamily="34" charset="0"/>
              </a:rPr>
              <a:t>emtala</a:t>
            </a:r>
            <a:r>
              <a:rPr lang="en-US" sz="1000" u="sng" dirty="0">
                <a:solidFill>
                  <a:srgbClr val="0C37A6"/>
                </a:solidFill>
                <a:latin typeface="Arial Narrow" panose="020B0604020202020204" pitchFamily="34" charset="0"/>
              </a:rPr>
              <a:t>-fact-sheet/</a:t>
            </a:r>
            <a:r>
              <a:rPr lang="en-US" sz="1000" dirty="0">
                <a:solidFill>
                  <a:srgbClr val="000000"/>
                </a:solidFill>
                <a:latin typeface="Arial Narrow" panose="020B0604020202020204" pitchFamily="34" charset="0"/>
              </a:rPr>
              <a:t> </a:t>
            </a:r>
            <a:endParaRPr lang="en-US" sz="1000" dirty="0">
              <a:solidFill>
                <a:srgbClr val="0C37A6"/>
              </a:solidFill>
              <a:latin typeface="Arial Narrow" panose="020B0604020202020204" pitchFamily="34" charset="0"/>
            </a:endParaRPr>
          </a:p>
          <a:p>
            <a:r>
              <a:rPr lang="en-US" sz="1000" dirty="0">
                <a:solidFill>
                  <a:srgbClr val="000000"/>
                </a:solidFill>
                <a:latin typeface="Arial Narrow" panose="020B0604020202020204" pitchFamily="34" charset="0"/>
              </a:rPr>
              <a:t>         </a:t>
            </a:r>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Resources</a:t>
            </a:r>
          </a:p>
        </p:txBody>
      </p:sp>
    </p:spTree>
    <p:extLst>
      <p:ext uri="{BB962C8B-B14F-4D97-AF65-F5344CB8AC3E}">
        <p14:creationId xmlns:p14="http://schemas.microsoft.com/office/powerpoint/2010/main" val="3226522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66D8009-F547-E292-B58E-B395D5F57829}"/>
              </a:ext>
            </a:extLst>
          </p:cNvPr>
          <p:cNvGrpSpPr/>
          <p:nvPr/>
        </p:nvGrpSpPr>
        <p:grpSpPr>
          <a:xfrm>
            <a:off x="3074801" y="965697"/>
            <a:ext cx="6002524" cy="3767908"/>
            <a:chOff x="3352800" y="935671"/>
            <a:chExt cx="6002524" cy="3767908"/>
          </a:xfrm>
        </p:grpSpPr>
        <p:pic>
          <p:nvPicPr>
            <p:cNvPr id="15" name="Picture 14" descr="A computer with a blank screen&#10;&#10;Description automatically generated with medium confidence">
              <a:extLst>
                <a:ext uri="{FF2B5EF4-FFF2-40B4-BE49-F238E27FC236}">
                  <a16:creationId xmlns:a16="http://schemas.microsoft.com/office/drawing/2014/main" id="{CA9EDA0E-84B5-12BD-E967-2F17DA2B2A1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0" y="935671"/>
              <a:ext cx="6002524" cy="3767908"/>
            </a:xfrm>
            <a:prstGeom prst="rect">
              <a:avLst/>
            </a:prstGeom>
          </p:spPr>
        </p:pic>
        <p:pic>
          <p:nvPicPr>
            <p:cNvPr id="16" name="Picture 15" descr="Graphical user interface, website&#10;&#10;Description automatically generated">
              <a:extLst>
                <a:ext uri="{FF2B5EF4-FFF2-40B4-BE49-F238E27FC236}">
                  <a16:creationId xmlns:a16="http://schemas.microsoft.com/office/drawing/2014/main" id="{C301646E-2745-8610-32DE-49C34780A04B}"/>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t="-319"/>
            <a:stretch/>
          </p:blipFill>
          <p:spPr>
            <a:xfrm>
              <a:off x="4914552" y="1463478"/>
              <a:ext cx="3522261" cy="1879100"/>
            </a:xfrm>
            <a:prstGeom prst="rect">
              <a:avLst/>
            </a:prstGeom>
          </p:spPr>
        </p:pic>
      </p:grpSp>
      <p:sp>
        <p:nvSpPr>
          <p:cNvPr id="18" name="object 7">
            <a:extLst>
              <a:ext uri="{FF2B5EF4-FFF2-40B4-BE49-F238E27FC236}">
                <a16:creationId xmlns:a16="http://schemas.microsoft.com/office/drawing/2014/main" id="{6A5CB6B4-2D3A-5016-6FE3-3136E77073A3}"/>
              </a:ext>
            </a:extLst>
          </p:cNvPr>
          <p:cNvSpPr/>
          <p:nvPr/>
        </p:nvSpPr>
        <p:spPr>
          <a:xfrm>
            <a:off x="0" y="4781551"/>
            <a:ext cx="9144000" cy="362038"/>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algn="ctr">
              <a:lnSpc>
                <a:spcPct val="150000"/>
              </a:lnSpc>
            </a:pPr>
            <a:r>
              <a:rPr lang="en-US" sz="1200" dirty="0">
                <a:solidFill>
                  <a:schemeClr val="bg1"/>
                </a:solidFill>
              </a:rPr>
              <a:t>This project was funded by a grant from the David and Lura Lovell Foundation</a:t>
            </a:r>
            <a:endParaRPr sz="1200" dirty="0">
              <a:solidFill>
                <a:schemeClr val="bg1"/>
              </a:solidFill>
            </a:endParaRPr>
          </a:p>
        </p:txBody>
      </p:sp>
      <p:grpSp>
        <p:nvGrpSpPr>
          <p:cNvPr id="19" name="object 3">
            <a:extLst>
              <a:ext uri="{FF2B5EF4-FFF2-40B4-BE49-F238E27FC236}">
                <a16:creationId xmlns:a16="http://schemas.microsoft.com/office/drawing/2014/main" id="{34C321CA-BCB3-8DF5-6196-CF7880020696}"/>
              </a:ext>
            </a:extLst>
          </p:cNvPr>
          <p:cNvGrpSpPr/>
          <p:nvPr/>
        </p:nvGrpSpPr>
        <p:grpSpPr>
          <a:xfrm>
            <a:off x="-5" y="0"/>
            <a:ext cx="9144000" cy="935990"/>
            <a:chOff x="-5" y="3425808"/>
            <a:chExt cx="9144000" cy="935990"/>
          </a:xfrm>
        </p:grpSpPr>
        <p:sp>
          <p:nvSpPr>
            <p:cNvPr id="20" name="object 4">
              <a:extLst>
                <a:ext uri="{FF2B5EF4-FFF2-40B4-BE49-F238E27FC236}">
                  <a16:creationId xmlns:a16="http://schemas.microsoft.com/office/drawing/2014/main" id="{21428595-9F21-316C-17E0-02174682AEC3}"/>
                </a:ext>
              </a:extLst>
            </p:cNvPr>
            <p:cNvSpPr/>
            <p:nvPr/>
          </p:nvSpPr>
          <p:spPr>
            <a:xfrm>
              <a:off x="0" y="3425808"/>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31" name="object 5">
              <a:extLst>
                <a:ext uri="{FF2B5EF4-FFF2-40B4-BE49-F238E27FC236}">
                  <a16:creationId xmlns:a16="http://schemas.microsoft.com/office/drawing/2014/main" id="{30B84EBD-5606-EDCD-74A2-A1925AAAE767}"/>
                </a:ext>
              </a:extLst>
            </p:cNvPr>
            <p:cNvSpPr/>
            <p:nvPr/>
          </p:nvSpPr>
          <p:spPr>
            <a:xfrm>
              <a:off x="8172106" y="3425810"/>
              <a:ext cx="972185" cy="935990"/>
            </a:xfrm>
            <a:custGeom>
              <a:avLst/>
              <a:gdLst/>
              <a:ahLst/>
              <a:cxnLst/>
              <a:rect l="l" t="t" r="r" b="b"/>
              <a:pathLst>
                <a:path w="972184" h="935989">
                  <a:moveTo>
                    <a:pt x="971892" y="0"/>
                  </a:moveTo>
                  <a:lnTo>
                    <a:pt x="0" y="0"/>
                  </a:lnTo>
                  <a:lnTo>
                    <a:pt x="531444" y="935482"/>
                  </a:lnTo>
                  <a:lnTo>
                    <a:pt x="971892" y="935482"/>
                  </a:lnTo>
                  <a:lnTo>
                    <a:pt x="971892" y="0"/>
                  </a:lnTo>
                  <a:close/>
                </a:path>
              </a:pathLst>
            </a:custGeom>
            <a:solidFill>
              <a:srgbClr val="00265B"/>
            </a:solidFill>
          </p:spPr>
          <p:txBody>
            <a:bodyPr wrap="square" lIns="0" tIns="0" rIns="0" bIns="0" rtlCol="0"/>
            <a:lstStyle/>
            <a:p>
              <a:endParaRPr/>
            </a:p>
          </p:txBody>
        </p:sp>
        <p:sp>
          <p:nvSpPr>
            <p:cNvPr id="32" name="object 6">
              <a:extLst>
                <a:ext uri="{FF2B5EF4-FFF2-40B4-BE49-F238E27FC236}">
                  <a16:creationId xmlns:a16="http://schemas.microsoft.com/office/drawing/2014/main" id="{5F6F7652-594E-A124-9545-9D94CFC3BE6F}"/>
                </a:ext>
              </a:extLst>
            </p:cNvPr>
            <p:cNvSpPr/>
            <p:nvPr/>
          </p:nvSpPr>
          <p:spPr>
            <a:xfrm>
              <a:off x="8535158" y="3425810"/>
              <a:ext cx="608965" cy="935990"/>
            </a:xfrm>
            <a:custGeom>
              <a:avLst/>
              <a:gdLst/>
              <a:ahLst/>
              <a:cxnLst/>
              <a:rect l="l" t="t" r="r" b="b"/>
              <a:pathLst>
                <a:path w="608965" h="935989">
                  <a:moveTo>
                    <a:pt x="608838" y="0"/>
                  </a:moveTo>
                  <a:lnTo>
                    <a:pt x="0" y="0"/>
                  </a:lnTo>
                  <a:lnTo>
                    <a:pt x="525119" y="935482"/>
                  </a:lnTo>
                  <a:lnTo>
                    <a:pt x="608838" y="935482"/>
                  </a:lnTo>
                  <a:lnTo>
                    <a:pt x="608838" y="0"/>
                  </a:lnTo>
                  <a:close/>
                </a:path>
              </a:pathLst>
            </a:custGeom>
            <a:solidFill>
              <a:srgbClr val="001B47"/>
            </a:solidFill>
          </p:spPr>
          <p:txBody>
            <a:bodyPr wrap="square" lIns="0" tIns="0" rIns="0" bIns="0" rtlCol="0"/>
            <a:lstStyle/>
            <a:p>
              <a:endParaRPr/>
            </a:p>
          </p:txBody>
        </p:sp>
        <p:sp>
          <p:nvSpPr>
            <p:cNvPr id="33" name="object 7">
              <a:extLst>
                <a:ext uri="{FF2B5EF4-FFF2-40B4-BE49-F238E27FC236}">
                  <a16:creationId xmlns:a16="http://schemas.microsoft.com/office/drawing/2014/main" id="{57F6BAA1-54CA-A1B2-0102-897080EA6A3E}"/>
                </a:ext>
              </a:extLst>
            </p:cNvPr>
            <p:cNvSpPr/>
            <p:nvPr/>
          </p:nvSpPr>
          <p:spPr>
            <a:xfrm>
              <a:off x="8157548" y="3910629"/>
              <a:ext cx="546100" cy="450850"/>
            </a:xfrm>
            <a:custGeom>
              <a:avLst/>
              <a:gdLst/>
              <a:ahLst/>
              <a:cxnLst/>
              <a:rect l="l" t="t" r="r" b="b"/>
              <a:pathLst>
                <a:path w="546100" h="450850">
                  <a:moveTo>
                    <a:pt x="289979" y="0"/>
                  </a:moveTo>
                  <a:lnTo>
                    <a:pt x="0" y="450672"/>
                  </a:lnTo>
                  <a:lnTo>
                    <a:pt x="545998" y="450672"/>
                  </a:lnTo>
                  <a:lnTo>
                    <a:pt x="289979" y="0"/>
                  </a:lnTo>
                  <a:close/>
                </a:path>
              </a:pathLst>
            </a:custGeom>
            <a:solidFill>
              <a:srgbClr val="8B0015"/>
            </a:solidFill>
          </p:spPr>
          <p:txBody>
            <a:bodyPr wrap="square" lIns="0" tIns="0" rIns="0" bIns="0" rtlCol="0"/>
            <a:lstStyle/>
            <a:p>
              <a:endParaRPr/>
            </a:p>
          </p:txBody>
        </p:sp>
        <p:sp>
          <p:nvSpPr>
            <p:cNvPr id="34" name="object 8">
              <a:extLst>
                <a:ext uri="{FF2B5EF4-FFF2-40B4-BE49-F238E27FC236}">
                  <a16:creationId xmlns:a16="http://schemas.microsoft.com/office/drawing/2014/main" id="{0CC03F42-BDCE-65A3-191C-94ECCBF46DFB}"/>
                </a:ext>
              </a:extLst>
            </p:cNvPr>
            <p:cNvSpPr/>
            <p:nvPr/>
          </p:nvSpPr>
          <p:spPr>
            <a:xfrm>
              <a:off x="-5" y="3425810"/>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82"/>
                  </a:lnTo>
                  <a:lnTo>
                    <a:pt x="8157552" y="935482"/>
                  </a:lnTo>
                  <a:lnTo>
                    <a:pt x="8447532" y="484809"/>
                  </a:lnTo>
                  <a:lnTo>
                    <a:pt x="8172107" y="0"/>
                  </a:lnTo>
                  <a:close/>
                </a:path>
              </a:pathLst>
            </a:custGeom>
            <a:solidFill>
              <a:srgbClr val="BC2025"/>
            </a:solidFill>
          </p:spPr>
          <p:txBody>
            <a:bodyPr wrap="square" lIns="0" tIns="0" rIns="0" bIns="0" rtlCol="0"/>
            <a:lstStyle/>
            <a:p>
              <a:endParaRPr/>
            </a:p>
          </p:txBody>
        </p:sp>
      </p:grpSp>
      <p:sp>
        <p:nvSpPr>
          <p:cNvPr id="35" name="Title 10">
            <a:extLst>
              <a:ext uri="{FF2B5EF4-FFF2-40B4-BE49-F238E27FC236}">
                <a16:creationId xmlns:a16="http://schemas.microsoft.com/office/drawing/2014/main" id="{07746350-2F74-DE33-3900-D1366E2BFB19}"/>
              </a:ext>
            </a:extLst>
          </p:cNvPr>
          <p:cNvSpPr txBox="1">
            <a:spLocks/>
          </p:cNvSpPr>
          <p:nvPr/>
        </p:nvSpPr>
        <p:spPr>
          <a:xfrm>
            <a:off x="502283" y="1120042"/>
            <a:ext cx="2731572" cy="1020314"/>
          </a:xfrm>
          <a:prstGeom prst="rect">
            <a:avLst/>
          </a:prstGeom>
          <a:effectLst>
            <a:reflection endPos="0" dist="50800" dir="5400000" sy="-100000" algn="bl" rotWithShape="0"/>
          </a:effectLst>
        </p:spPr>
        <p:txBody>
          <a:bodyPr/>
          <a:lstStyle>
            <a:lvl1pPr>
              <a:defRPr b="0" i="0">
                <a:latin typeface="Arial Narrow" panose="020B0604020202020204" pitchFamily="34" charset="0"/>
                <a:ea typeface="+mj-ea"/>
                <a:cs typeface="Arial Narrow" panose="020B0604020202020204" pitchFamily="34" charset="0"/>
              </a:defRPr>
            </a:lvl1pPr>
          </a:lstStyle>
          <a:p>
            <a:r>
              <a:rPr lang="en-US" sz="6600" b="1" kern="0" dirty="0">
                <a:solidFill>
                  <a:srgbClr val="00255B"/>
                </a:solidFill>
                <a:latin typeface="Arial" panose="020B0604020202020204" pitchFamily="34" charset="0"/>
                <a:cs typeface="Arial" panose="020B0604020202020204" pitchFamily="34" charset="0"/>
              </a:rPr>
              <a:t>Thank </a:t>
            </a:r>
          </a:p>
        </p:txBody>
      </p:sp>
      <p:sp>
        <p:nvSpPr>
          <p:cNvPr id="36" name="Title 10">
            <a:extLst>
              <a:ext uri="{FF2B5EF4-FFF2-40B4-BE49-F238E27FC236}">
                <a16:creationId xmlns:a16="http://schemas.microsoft.com/office/drawing/2014/main" id="{AEFF403A-0B11-F78E-14FD-AC3FD0650DAA}"/>
              </a:ext>
            </a:extLst>
          </p:cNvPr>
          <p:cNvSpPr txBox="1">
            <a:spLocks/>
          </p:cNvSpPr>
          <p:nvPr/>
        </p:nvSpPr>
        <p:spPr>
          <a:xfrm>
            <a:off x="2298068" y="1734254"/>
            <a:ext cx="1447800" cy="923330"/>
          </a:xfrm>
          <a:prstGeom prst="rect">
            <a:avLst/>
          </a:prstGeom>
          <a:effectLst>
            <a:reflection endPos="0" dist="50800" dir="5400000" sy="-100000" algn="bl" rotWithShape="0"/>
          </a:effectLst>
        </p:spPr>
        <p:txBody>
          <a:bodyPr wrap="square" lIns="0" tIns="0" rIns="0" bIns="0">
            <a:spAutoFit/>
          </a:bodyPr>
          <a:lstStyle>
            <a:lvl1pPr>
              <a:defRPr sz="7200" b="1" i="0">
                <a:solidFill>
                  <a:srgbClr val="231F20"/>
                </a:solidFill>
                <a:latin typeface="Proxima Nova Condensed"/>
                <a:ea typeface="+mj-ea"/>
                <a:cs typeface="Proxima Nova Condensed"/>
              </a:defRPr>
            </a:lvl1pPr>
          </a:lstStyle>
          <a:p>
            <a:r>
              <a:rPr lang="en-US" sz="6000" kern="0" dirty="0">
                <a:solidFill>
                  <a:srgbClr val="00255B"/>
                </a:solidFill>
                <a:latin typeface="Arial" panose="020B0604020202020204" pitchFamily="34" charset="0"/>
                <a:cs typeface="Arial" panose="020B0604020202020204" pitchFamily="34" charset="0"/>
              </a:rPr>
              <a:t>you</a:t>
            </a:r>
          </a:p>
        </p:txBody>
      </p:sp>
      <p:pic>
        <p:nvPicPr>
          <p:cNvPr id="37" name="object 14">
            <a:extLst>
              <a:ext uri="{FF2B5EF4-FFF2-40B4-BE49-F238E27FC236}">
                <a16:creationId xmlns:a16="http://schemas.microsoft.com/office/drawing/2014/main" id="{5A6DC6F2-5FCB-93CB-79A5-8E0762129768}"/>
              </a:ext>
            </a:extLst>
          </p:cNvPr>
          <p:cNvPicPr/>
          <p:nvPr/>
        </p:nvPicPr>
        <p:blipFill>
          <a:blip r:embed="rId4" cstate="screen">
            <a:extLst>
              <a:ext uri="{28A0092B-C50C-407E-A947-70E740481C1C}">
                <a14:useLocalDpi xmlns:a14="http://schemas.microsoft.com/office/drawing/2010/main"/>
              </a:ext>
            </a:extLst>
          </a:blip>
          <a:stretch>
            <a:fillRect/>
          </a:stretch>
        </p:blipFill>
        <p:spPr>
          <a:xfrm>
            <a:off x="228600" y="232241"/>
            <a:ext cx="3124200" cy="463211"/>
          </a:xfrm>
          <a:prstGeom prst="rect">
            <a:avLst/>
          </a:prstGeom>
        </p:spPr>
      </p:pic>
      <p:sp>
        <p:nvSpPr>
          <p:cNvPr id="38" name="object 9">
            <a:extLst>
              <a:ext uri="{FF2B5EF4-FFF2-40B4-BE49-F238E27FC236}">
                <a16:creationId xmlns:a16="http://schemas.microsoft.com/office/drawing/2014/main" id="{7970B0F9-C442-D317-BC7A-178E9279263A}"/>
              </a:ext>
            </a:extLst>
          </p:cNvPr>
          <p:cNvSpPr txBox="1"/>
          <p:nvPr/>
        </p:nvSpPr>
        <p:spPr>
          <a:xfrm>
            <a:off x="261615" y="2792958"/>
            <a:ext cx="3962400" cy="1159292"/>
          </a:xfrm>
          <a:prstGeom prst="rect">
            <a:avLst/>
          </a:prstGeom>
          <a:noFill/>
          <a:effectLst>
            <a:glow>
              <a:schemeClr val="accent1"/>
            </a:glow>
            <a:reflection endPos="0" dir="5400000" sy="-100000" algn="bl" rotWithShape="0"/>
          </a:effectLst>
        </p:spPr>
        <p:txBody>
          <a:bodyPr vert="horz" wrap="square" lIns="0" tIns="12700" rIns="0" bIns="0" rtlCol="0">
            <a:spAutoFit/>
          </a:bodyPr>
          <a:lstStyle/>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Please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visit the Center on Aging </a:t>
            </a:r>
          </a:p>
          <a:p>
            <a:pPr marL="1520190" marR="5080" indent="-1508125" algn="ctr">
              <a:lnSpc>
                <a:spcPct val="100000"/>
              </a:lnSpc>
              <a:spcBef>
                <a:spcPts val="100"/>
              </a:spcBef>
            </a:pPr>
            <a:r>
              <a:rPr lang="en-US" b="1" dirty="0">
                <a:solidFill>
                  <a:srgbClr val="8B0014"/>
                </a:solidFill>
                <a:latin typeface="Arial Narrow" panose="020B0604020202020204" pitchFamily="34" charset="0"/>
                <a:cs typeface="Arial Narrow" panose="020B0604020202020204" pitchFamily="34" charset="0"/>
                <a:hlinkClick r:id="rId5">
                  <a:extLst>
                    <a:ext uri="{A12FA001-AC4F-418D-AE19-62706E023703}">
                      <ahyp:hlinkClr xmlns:ahyp="http://schemas.microsoft.com/office/drawing/2018/hyperlinkcolor" val="tx"/>
                    </a:ext>
                  </a:extLst>
                </a:hlinkClick>
              </a:rPr>
              <a:t>aging.arizona.edu</a:t>
            </a:r>
            <a:r>
              <a:rPr lang="en-US" b="1" dirty="0">
                <a:solidFill>
                  <a:srgbClr val="C00000"/>
                </a:solidFill>
                <a:latin typeface="Arial Narrow" panose="020B0604020202020204" pitchFamily="34" charset="0"/>
                <a:cs typeface="Arial Narrow" panose="020B0604020202020204" pitchFamily="34" charset="0"/>
              </a:rPr>
              <a: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for</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more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information</a:t>
            </a:r>
            <a:r>
              <a:rPr lang="en-US" b="1" spc="-10"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on the CARES Toolkit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and other end-of-life resources</a:t>
            </a:r>
          </a:p>
        </p:txBody>
      </p:sp>
    </p:spTree>
    <p:extLst>
      <p:ext uri="{BB962C8B-B14F-4D97-AF65-F5344CB8AC3E}">
        <p14:creationId xmlns:p14="http://schemas.microsoft.com/office/powerpoint/2010/main" val="116397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person, indoor, computer&#10;&#10;Description automatically generated">
            <a:extLst>
              <a:ext uri="{FF2B5EF4-FFF2-40B4-BE49-F238E27FC236}">
                <a16:creationId xmlns:a16="http://schemas.microsoft.com/office/drawing/2014/main" id="{5DDAC82F-4C8B-3D3A-8474-9580D044A803}"/>
              </a:ext>
            </a:extLst>
          </p:cNvPr>
          <p:cNvPicPr>
            <a:picLocks noChangeAspect="1"/>
          </p:cNvPicPr>
          <p:nvPr/>
        </p:nvPicPr>
        <p:blipFill>
          <a:blip r:embed="rId2" cstate="print">
            <a:alphaModFix amt="52000"/>
            <a:extLst>
              <a:ext uri="{28A0092B-C50C-407E-A947-70E740481C1C}">
                <a14:useLocalDpi xmlns:a14="http://schemas.microsoft.com/office/drawing/2010/main"/>
              </a:ext>
            </a:extLst>
          </a:blip>
          <a:stretch>
            <a:fillRect/>
          </a:stretch>
        </p:blipFill>
        <p:spPr>
          <a:xfrm>
            <a:off x="6400800" y="935671"/>
            <a:ext cx="2743200" cy="4114800"/>
          </a:xfrm>
          <a:prstGeom prst="rect">
            <a:avLst/>
          </a:prstGeom>
        </p:spPr>
      </p:pic>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Specific Communication / Conversation Skills</a:t>
            </a:r>
          </a:p>
        </p:txBody>
      </p:sp>
      <p:sp>
        <p:nvSpPr>
          <p:cNvPr id="12" name="TextBox 11">
            <a:extLst>
              <a:ext uri="{FF2B5EF4-FFF2-40B4-BE49-F238E27FC236}">
                <a16:creationId xmlns:a16="http://schemas.microsoft.com/office/drawing/2014/main" id="{F38023B1-A530-AB04-7387-9DE35972DB41}"/>
              </a:ext>
            </a:extLst>
          </p:cNvPr>
          <p:cNvSpPr txBox="1"/>
          <p:nvPr/>
        </p:nvSpPr>
        <p:spPr>
          <a:xfrm>
            <a:off x="908050" y="1445892"/>
            <a:ext cx="4572000" cy="3323987"/>
          </a:xfrm>
          <a:prstGeom prst="rect">
            <a:avLst/>
          </a:prstGeom>
          <a:noFill/>
        </p:spPr>
        <p:txBody>
          <a:bodyPr wrap="square" rtlCol="0">
            <a:spAutoFit/>
          </a:bodyPr>
          <a:lstStyle/>
          <a:p>
            <a:pPr marL="342900" indent="-342900">
              <a:buAutoNum type="arabicPeriod"/>
            </a:pPr>
            <a:r>
              <a:rPr lang="en-US" sz="1400" dirty="0">
                <a:latin typeface="Arial Narrow" panose="020B0604020202020204" pitchFamily="34" charset="0"/>
                <a:cs typeface="Arial Narrow" panose="020B0604020202020204" pitchFamily="34" charset="0"/>
              </a:rPr>
              <a:t>Listening </a:t>
            </a:r>
          </a:p>
          <a:p>
            <a:pPr marL="342900" indent="-342900">
              <a:buAutoNum type="arabicPeriod"/>
            </a:pPr>
            <a:endParaRPr lang="en-US" sz="1400" dirty="0">
              <a:latin typeface="Arial Narrow" panose="020B0604020202020204" pitchFamily="34" charset="0"/>
              <a:cs typeface="Arial Narrow" panose="020B0604020202020204" pitchFamily="34" charset="0"/>
            </a:endParaRPr>
          </a:p>
          <a:p>
            <a:pPr marL="342900" indent="-342900">
              <a:buAutoNum type="arabicPeriod"/>
            </a:pPr>
            <a:r>
              <a:rPr lang="en-US" sz="1400" dirty="0">
                <a:latin typeface="Arial Narrow" panose="020B0604020202020204" pitchFamily="34" charset="0"/>
                <a:cs typeface="Arial Narrow" panose="020B0604020202020204" pitchFamily="34" charset="0"/>
              </a:rPr>
              <a:t>Conciseness </a:t>
            </a:r>
          </a:p>
          <a:p>
            <a:pPr marL="342900" indent="-342900">
              <a:buAutoNum type="arabicPeriod"/>
            </a:pPr>
            <a:endParaRPr lang="en-US" sz="1400" dirty="0">
              <a:latin typeface="Arial Narrow" panose="020B0604020202020204" pitchFamily="34" charset="0"/>
              <a:cs typeface="Arial Narrow" panose="020B0604020202020204" pitchFamily="34" charset="0"/>
            </a:endParaRPr>
          </a:p>
          <a:p>
            <a:pPr marL="342900" indent="-342900">
              <a:buAutoNum type="arabicPeriod"/>
            </a:pPr>
            <a:r>
              <a:rPr lang="en-US" sz="1400" dirty="0">
                <a:latin typeface="Arial Narrow" panose="020B0604020202020204" pitchFamily="34" charset="0"/>
                <a:cs typeface="Arial Narrow" panose="020B0604020202020204" pitchFamily="34" charset="0"/>
              </a:rPr>
              <a:t>Body language </a:t>
            </a:r>
          </a:p>
          <a:p>
            <a:pPr marL="342900" indent="-342900">
              <a:buAutoNum type="arabicPeriod"/>
            </a:pPr>
            <a:endParaRPr lang="en-US" sz="1400" dirty="0">
              <a:latin typeface="Arial Narrow" panose="020B0604020202020204" pitchFamily="34" charset="0"/>
              <a:cs typeface="Arial Narrow" panose="020B0604020202020204" pitchFamily="34" charset="0"/>
            </a:endParaRPr>
          </a:p>
          <a:p>
            <a:pPr marL="342900" indent="-342900">
              <a:buAutoNum type="arabicPeriod"/>
            </a:pPr>
            <a:r>
              <a:rPr lang="en-US" sz="1400" dirty="0">
                <a:latin typeface="Arial Narrow" panose="020B0604020202020204" pitchFamily="34" charset="0"/>
                <a:cs typeface="Arial Narrow" panose="020B0604020202020204" pitchFamily="34" charset="0"/>
              </a:rPr>
              <a:t>Confidence </a:t>
            </a:r>
          </a:p>
          <a:p>
            <a:pPr marL="342900" indent="-342900">
              <a:buAutoNum type="arabicPeriod"/>
            </a:pPr>
            <a:endParaRPr lang="en-US" sz="1400" dirty="0">
              <a:latin typeface="Arial Narrow" panose="020B0604020202020204" pitchFamily="34" charset="0"/>
              <a:cs typeface="Arial Narrow" panose="020B0604020202020204" pitchFamily="34" charset="0"/>
            </a:endParaRPr>
          </a:p>
          <a:p>
            <a:pPr marL="342900" indent="-342900">
              <a:buAutoNum type="arabicPeriod"/>
            </a:pPr>
            <a:r>
              <a:rPr lang="en-US" sz="1400" dirty="0">
                <a:latin typeface="Arial Narrow" panose="020B0604020202020204" pitchFamily="34" charset="0"/>
                <a:cs typeface="Arial Narrow" panose="020B0604020202020204" pitchFamily="34" charset="0"/>
              </a:rPr>
              <a:t>Open-mindedness </a:t>
            </a:r>
          </a:p>
          <a:p>
            <a:pPr marL="342900" indent="-342900">
              <a:buAutoNum type="arabicPeriod"/>
            </a:pPr>
            <a:endParaRPr lang="en-US" sz="1400" dirty="0">
              <a:latin typeface="Arial Narrow" panose="020B0604020202020204" pitchFamily="34" charset="0"/>
              <a:cs typeface="Arial Narrow" panose="020B0604020202020204" pitchFamily="34" charset="0"/>
            </a:endParaRPr>
          </a:p>
          <a:p>
            <a:pPr marL="342900" indent="-342900">
              <a:buAutoNum type="arabicPeriod"/>
            </a:pPr>
            <a:r>
              <a:rPr lang="en-US" sz="1400" dirty="0">
                <a:latin typeface="Arial Narrow" panose="020B0604020202020204" pitchFamily="34" charset="0"/>
                <a:cs typeface="Arial Narrow" panose="020B0604020202020204" pitchFamily="34" charset="0"/>
              </a:rPr>
              <a:t>Respect </a:t>
            </a:r>
          </a:p>
          <a:p>
            <a:pPr marL="342900" indent="-342900">
              <a:buAutoNum type="arabicPeriod"/>
            </a:pPr>
            <a:endParaRPr lang="en-US" sz="1400" dirty="0">
              <a:latin typeface="Arial Narrow" panose="020B0604020202020204" pitchFamily="34" charset="0"/>
              <a:cs typeface="Arial Narrow" panose="020B0604020202020204" pitchFamily="34" charset="0"/>
            </a:endParaRPr>
          </a:p>
          <a:p>
            <a:pPr marL="342900" indent="-342900">
              <a:buAutoNum type="arabicPeriod"/>
            </a:pPr>
            <a:r>
              <a:rPr lang="en-US" sz="1400" dirty="0">
                <a:latin typeface="Arial Narrow" panose="020B0604020202020204" pitchFamily="34" charset="0"/>
                <a:cs typeface="Arial Narrow" panose="020B0604020202020204" pitchFamily="34" charset="0"/>
              </a:rPr>
              <a:t>Using the correct medium</a:t>
            </a: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spTree>
    <p:extLst>
      <p:ext uri="{BB962C8B-B14F-4D97-AF65-F5344CB8AC3E}">
        <p14:creationId xmlns:p14="http://schemas.microsoft.com/office/powerpoint/2010/main" val="181413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lose-up of people shaking hands&#10;&#10;Description automatically generated">
            <a:extLst>
              <a:ext uri="{FF2B5EF4-FFF2-40B4-BE49-F238E27FC236}">
                <a16:creationId xmlns:a16="http://schemas.microsoft.com/office/drawing/2014/main" id="{C3D2A830-E7B2-D2CE-AA99-30361E5E27E7}"/>
              </a:ext>
            </a:extLst>
          </p:cNvPr>
          <p:cNvPicPr>
            <a:picLocks noChangeAspect="1"/>
          </p:cNvPicPr>
          <p:nvPr/>
        </p:nvPicPr>
        <p:blipFill>
          <a:blip r:embed="rId2" cstate="print">
            <a:alphaModFix amt="24000"/>
            <a:extLst>
              <a:ext uri="{28A0092B-C50C-407E-A947-70E740481C1C}">
                <a14:useLocalDpi xmlns:a14="http://schemas.microsoft.com/office/drawing/2010/main"/>
              </a:ext>
            </a:extLst>
          </a:blip>
          <a:stretch>
            <a:fillRect/>
          </a:stretch>
        </p:blipFill>
        <p:spPr>
          <a:xfrm>
            <a:off x="1241108" y="935671"/>
            <a:ext cx="7902892" cy="4207830"/>
          </a:xfrm>
          <a:prstGeom prst="rect">
            <a:avLst/>
          </a:prstGeom>
        </p:spPr>
      </p:pic>
      <p:sp>
        <p:nvSpPr>
          <p:cNvPr id="4" name="TextBox 3">
            <a:extLst>
              <a:ext uri="{FF2B5EF4-FFF2-40B4-BE49-F238E27FC236}">
                <a16:creationId xmlns:a16="http://schemas.microsoft.com/office/drawing/2014/main" id="{23B36D85-79C4-F140-A855-8800697E030C}"/>
              </a:ext>
            </a:extLst>
          </p:cNvPr>
          <p:cNvSpPr txBox="1"/>
          <p:nvPr/>
        </p:nvSpPr>
        <p:spPr>
          <a:xfrm>
            <a:off x="986552" y="217433"/>
            <a:ext cx="44958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Team Members</a:t>
            </a:r>
          </a:p>
        </p:txBody>
      </p:sp>
      <p:sp>
        <p:nvSpPr>
          <p:cNvPr id="6" name="TextBox 5">
            <a:extLst>
              <a:ext uri="{FF2B5EF4-FFF2-40B4-BE49-F238E27FC236}">
                <a16:creationId xmlns:a16="http://schemas.microsoft.com/office/drawing/2014/main" id="{F31E57EB-4039-C64F-95E4-CBE074D43483}"/>
              </a:ext>
            </a:extLst>
          </p:cNvPr>
          <p:cNvSpPr txBox="1"/>
          <p:nvPr/>
        </p:nvSpPr>
        <p:spPr>
          <a:xfrm>
            <a:off x="304800" y="1101670"/>
            <a:ext cx="8610600" cy="738664"/>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Team Members/Role:</a:t>
            </a:r>
          </a:p>
          <a:p>
            <a:endParaRPr lang="en-US" sz="1400" b="1" spc="100" dirty="0">
              <a:latin typeface="Arial Narrow" panose="020B0604020202020204" pitchFamily="34" charset="0"/>
              <a:cs typeface="Arial Narrow" panose="020B0604020202020204" pitchFamily="34" charset="0"/>
            </a:endParaRPr>
          </a:p>
          <a:p>
            <a:r>
              <a:rPr lang="en-US" sz="1400" b="1" spc="100" dirty="0">
                <a:latin typeface="Arial Narrow" panose="020B0604020202020204" pitchFamily="34" charset="0"/>
                <a:cs typeface="Arial Narrow" panose="020B0604020202020204" pitchFamily="34" charset="0"/>
              </a:rPr>
              <a:t> </a:t>
            </a:r>
          </a:p>
        </p:txBody>
      </p:sp>
      <p:grpSp>
        <p:nvGrpSpPr>
          <p:cNvPr id="11" name="object 2">
            <a:extLst>
              <a:ext uri="{FF2B5EF4-FFF2-40B4-BE49-F238E27FC236}">
                <a16:creationId xmlns:a16="http://schemas.microsoft.com/office/drawing/2014/main" id="{A3097896-8A47-5142-ADBC-7C89EE90AF5D}"/>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4F25F523-7687-8D4F-B11E-630A9EE17A9E}"/>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D583D75-F7B9-AB49-8974-811FFCE064B9}"/>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F3D5FE3F-92DF-B349-AC30-DF4F18450B87}"/>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66A6A546-FC94-D246-AF1C-13BD8D9E75B0}"/>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699FB770-ABF0-3142-972B-9D5B0E27B1BB}"/>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276770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1815882"/>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Setting of Encounter</a:t>
            </a:r>
            <a:r>
              <a:rPr lang="en-US" sz="1400" dirty="0">
                <a:latin typeface="Arial Narrow" panose="020B0604020202020204" pitchFamily="34" charset="0"/>
                <a:cs typeface="Arial Narrow" panose="020B0604020202020204" pitchFamily="34" charset="0"/>
              </a:rPr>
              <a:t>: Community Health Fair.</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Context / Reason for Encounter</a:t>
            </a:r>
            <a:r>
              <a:rPr lang="en-US" sz="1400" dirty="0">
                <a:latin typeface="Arial Narrow" panose="020B0604020202020204" pitchFamily="34" charset="0"/>
                <a:cs typeface="Arial Narrow" panose="020B0604020202020204" pitchFamily="34" charset="0"/>
              </a:rPr>
              <a:t>: Emma and her parents attend an American Cancer Society sponsored Community Health Fair to visit table exhibitors who provide information related to cancer, including community and health resources, caregiving resources, insurance benefits, and policy/advocacy. They approach a College of Public Health table that is manned with 2 public health students. </a:t>
            </a: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375487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Name</a:t>
            </a:r>
            <a:r>
              <a:rPr lang="en-US" sz="1400" dirty="0">
                <a:latin typeface="Arial Narrow" panose="020B0604020202020204" pitchFamily="34" charset="0"/>
                <a:cs typeface="Arial Narrow" panose="020B0604020202020204" pitchFamily="34" charset="0"/>
              </a:rPr>
              <a:t>: Emma Rodriguez</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Gender</a:t>
            </a:r>
            <a:r>
              <a:rPr lang="en-US" sz="1400" dirty="0">
                <a:latin typeface="Arial Narrow" panose="020B0604020202020204" pitchFamily="34" charset="0"/>
                <a:cs typeface="Arial Narrow" panose="020B0604020202020204" pitchFamily="34" charset="0"/>
              </a:rPr>
              <a:t>: Female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Age</a:t>
            </a:r>
            <a:r>
              <a:rPr lang="en-US" sz="1400" dirty="0">
                <a:latin typeface="Arial Narrow" panose="020B0604020202020204" pitchFamily="34" charset="0"/>
                <a:cs typeface="Arial Narrow" panose="020B0604020202020204" pitchFamily="34" charset="0"/>
              </a:rPr>
              <a:t>: 14-years-old</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Ethnicity</a:t>
            </a:r>
            <a:r>
              <a:rPr lang="en-US" sz="1400" dirty="0">
                <a:latin typeface="Arial Narrow" panose="020B0604020202020204" pitchFamily="34" charset="0"/>
                <a:cs typeface="Arial Narrow" panose="020B0604020202020204" pitchFamily="34" charset="0"/>
              </a:rPr>
              <a:t>: </a:t>
            </a:r>
            <a:r>
              <a:rPr lang="es-ES" sz="1400" dirty="0">
                <a:latin typeface="Arial Narrow" panose="020B0604020202020204" pitchFamily="34" charset="0"/>
                <a:cs typeface="Arial Narrow" panose="020B0604020202020204" pitchFamily="34" charset="0"/>
              </a:rPr>
              <a:t>Latina – </a:t>
            </a:r>
            <a:r>
              <a:rPr lang="es-ES" sz="1400" dirty="0" err="1">
                <a:latin typeface="Arial Narrow" panose="020B0604020202020204" pitchFamily="34" charset="0"/>
                <a:cs typeface="Arial Narrow" panose="020B0604020202020204" pitchFamily="34" charset="0"/>
              </a:rPr>
              <a:t>Mexican</a:t>
            </a:r>
            <a:r>
              <a:rPr lang="es-ES" sz="1400" dirty="0">
                <a:latin typeface="Arial Narrow" panose="020B0604020202020204" pitchFamily="34" charset="0"/>
                <a:cs typeface="Arial Narrow" panose="020B0604020202020204" pitchFamily="34" charset="0"/>
              </a:rPr>
              <a:t>-American </a:t>
            </a:r>
            <a:r>
              <a:rPr lang="es-ES" sz="1400" dirty="0" err="1">
                <a:latin typeface="Arial Narrow" panose="020B0604020202020204" pitchFamily="34" charset="0"/>
                <a:cs typeface="Arial Narrow" panose="020B0604020202020204" pitchFamily="34" charset="0"/>
              </a:rPr>
              <a:t>or</a:t>
            </a:r>
            <a:r>
              <a:rPr lang="es-ES" sz="1400" dirty="0">
                <a:latin typeface="Arial Narrow" panose="020B0604020202020204" pitchFamily="34" charset="0"/>
                <a:cs typeface="Arial Narrow" panose="020B0604020202020204" pitchFamily="34" charset="0"/>
              </a:rPr>
              <a:t> Central American</a:t>
            </a:r>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Living Situation</a:t>
            </a:r>
            <a:r>
              <a:rPr lang="en-US" sz="1400" dirty="0">
                <a:latin typeface="Arial Narrow" panose="020B0604020202020204" pitchFamily="34" charset="0"/>
                <a:cs typeface="Arial Narrow" panose="020B0604020202020204" pitchFamily="34" charset="0"/>
              </a:rPr>
              <a:t>: Emma lives at home (apartment) with her parents and grandfather. Spanish is primary language at home.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Occupation</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Insurance Coverage</a:t>
            </a:r>
            <a:r>
              <a:rPr lang="en-US" sz="1400" dirty="0">
                <a:latin typeface="Arial Narrow" panose="020B0604020202020204" pitchFamily="34" charset="0"/>
                <a:cs typeface="Arial Narrow" panose="020B0604020202020204" pitchFamily="34" charset="0"/>
              </a:rPr>
              <a:t>: Undocumented immigrants without insurance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Family / Caregiver Issues</a:t>
            </a:r>
            <a:r>
              <a:rPr lang="en-US" sz="1400" dirty="0">
                <a:latin typeface="Arial Narrow" panose="020B0604020202020204" pitchFamily="34" charset="0"/>
                <a:cs typeface="Arial Narrow" panose="020B0604020202020204" pitchFamily="34" charset="0"/>
              </a:rPr>
              <a:t>:</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 </a:t>
            </a:r>
          </a:p>
        </p:txBody>
      </p:sp>
    </p:spTree>
    <p:extLst>
      <p:ext uri="{BB962C8B-B14F-4D97-AF65-F5344CB8AC3E}">
        <p14:creationId xmlns:p14="http://schemas.microsoft.com/office/powerpoint/2010/main" val="4229153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047750"/>
            <a:ext cx="8579775" cy="612475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Social Economic Status: </a:t>
            </a:r>
            <a:r>
              <a:rPr lang="en-US" sz="1400" dirty="0">
                <a:latin typeface="Arial Narrow" panose="020B0604020202020204" pitchFamily="34" charset="0"/>
                <a:cs typeface="Arial Narrow" panose="020B0604020202020204" pitchFamily="34" charset="0"/>
              </a:rPr>
              <a:t>Both parents work - father in construction/mother cleaning houses; Emma goes to public school.  Are there resources that can help with finances: living expense, medical bills, time off work? Are there legal resources or community advocates that the family already has relationships with to offer support? What other networks for support are Emma and her family already engaged with that could provide mutual aid (neighbors, community cultural associations, grassroots organizers, churches)?</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Determinants of Health</a:t>
            </a:r>
            <a:r>
              <a:rPr lang="en-US" sz="1400" dirty="0">
                <a:latin typeface="Arial Narrow" panose="020B0604020202020204" pitchFamily="34" charset="0"/>
                <a:cs typeface="Arial Narrow" panose="020B0604020202020204" pitchFamily="34" charset="0"/>
              </a:rPr>
              <a:t>:</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 Mental Health Wellbeing</a:t>
            </a:r>
            <a:r>
              <a:rPr lang="en-US" sz="1400" dirty="0">
                <a:latin typeface="Arial Narrow" panose="020B0604020202020204" pitchFamily="34" charset="0"/>
                <a:cs typeface="Arial Narrow" panose="020B0604020202020204" pitchFamily="34" charset="0"/>
              </a:rPr>
              <a:t>: Emma does well at school, interested in math and science, loves soccer. Is she maintaining contact with friends? Continued socialization is important. What coming of age celebrations or rights of passage may Emma be missing out because of diagnosis or treatment (driving license, </a:t>
            </a:r>
            <a:r>
              <a:rPr lang="en-US" sz="1400" dirty="0" err="1">
                <a:latin typeface="Arial Narrow" panose="020B0604020202020204" pitchFamily="34" charset="0"/>
                <a:cs typeface="Arial Narrow" panose="020B0604020202020204" pitchFamily="34" charset="0"/>
              </a:rPr>
              <a:t>quinceanera</a:t>
            </a:r>
            <a:r>
              <a:rPr lang="en-US" sz="1400" dirty="0">
                <a:latin typeface="Arial Narrow" panose="020B0604020202020204" pitchFamily="34" charset="0"/>
                <a:cs typeface="Arial Narrow" panose="020B0604020202020204" pitchFamily="34" charset="0"/>
              </a:rPr>
              <a:t>) and how can her medical team respect those traditions and empower her to find adaptive ways to honor her youth while facing her potential end-of-life?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Religious / Spiritual Considerations</a:t>
            </a:r>
            <a:r>
              <a:rPr lang="en-US" sz="1400" dirty="0">
                <a:latin typeface="Arial Narrow" panose="020B0604020202020204" pitchFamily="34" charset="0"/>
                <a:cs typeface="Arial Narrow" panose="020B0604020202020204" pitchFamily="34" charset="0"/>
              </a:rPr>
              <a:t>: Are Emma’s wishes or the family’s religious/spiritual considerations included in a living will or advance care directives?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Cultural Beliefs / Perspectives</a:t>
            </a:r>
            <a:r>
              <a:rPr lang="en-US" sz="1400" dirty="0">
                <a:latin typeface="Arial Narrow" panose="020B0604020202020204" pitchFamily="34" charset="0"/>
                <a:cs typeface="Arial Narrow" panose="020B0604020202020204" pitchFamily="34" charset="0"/>
              </a:rPr>
              <a:t>: Are there any religious or cultural practices important to the parents and/or Emma? Who else needs to be consulted about Emma’s care or health?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 </a:t>
            </a:r>
          </a:p>
        </p:txBody>
      </p:sp>
    </p:spTree>
    <p:extLst>
      <p:ext uri="{BB962C8B-B14F-4D97-AF65-F5344CB8AC3E}">
        <p14:creationId xmlns:p14="http://schemas.microsoft.com/office/powerpoint/2010/main" val="214084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9319"/>
            <a:ext cx="8382000" cy="493519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History of Present Illness</a:t>
            </a:r>
            <a:r>
              <a:rPr lang="en-US" sz="1400" dirty="0">
                <a:latin typeface="Arial Narrow" panose="020B0604020202020204" pitchFamily="34" charset="0"/>
                <a:cs typeface="Arial Narrow" panose="020B0604020202020204" pitchFamily="34" charset="0"/>
              </a:rPr>
              <a:t>: Emma has recently been diagnosed with stage III metastatic osteosarcoma (bone cancer that has spread to other parts of the body). She has significant left leg pain. She struggles to walk so the family recently got her a wheelchair to use. She has anxiety and depression related to her diagnosis.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Illness Course / Treatment Information</a:t>
            </a:r>
            <a:r>
              <a:rPr lang="en-US" sz="1400" dirty="0">
                <a:latin typeface="Arial Narrow" panose="020B0604020202020204" pitchFamily="34" charset="0"/>
                <a:cs typeface="Arial Narrow" panose="020B0604020202020204" pitchFamily="34" charset="0"/>
              </a:rPr>
              <a:t>: Diagnosis, discussion of treatment and prognosis and finally discussing failure of treatment and palliative medicine/hospice. Sometimes when parents are undocumented there is fear/anger that options being presented are being limited because of parents’ status. Provide access to bi-lingual community based social service organizations with trained social workers or </a:t>
            </a:r>
            <a:r>
              <a:rPr lang="en-US" sz="1400" dirty="0" err="1">
                <a:latin typeface="Arial Narrow" panose="020B0604020202020204" pitchFamily="34" charset="0"/>
                <a:cs typeface="Arial Narrow" panose="020B0604020202020204" pitchFamily="34" charset="0"/>
              </a:rPr>
              <a:t>promatoras</a:t>
            </a:r>
            <a:r>
              <a:rPr lang="en-US" sz="1400" dirty="0">
                <a:latin typeface="Arial Narrow" panose="020B0604020202020204" pitchFamily="34" charset="0"/>
                <a:cs typeface="Arial Narrow" panose="020B0604020202020204" pitchFamily="34" charset="0"/>
              </a:rPr>
              <a:t> who can assist in the discussion of treatment and prognosis or diagnosis.</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Physical Exam</a:t>
            </a:r>
            <a:r>
              <a:rPr lang="en-US" sz="1400" dirty="0">
                <a:latin typeface="Arial Narrow" panose="020B0604020202020204" pitchFamily="34" charset="0"/>
                <a:cs typeface="Arial Narrow" panose="020B0604020202020204" pitchFamily="34" charset="0"/>
              </a:rPr>
              <a:t>: Underweight, but otherwise normal exam</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Medications / Treatments</a:t>
            </a:r>
            <a:r>
              <a:rPr lang="en-US" sz="1400" dirty="0">
                <a:latin typeface="Arial Narrow" panose="020B0604020202020204" pitchFamily="34" charset="0"/>
                <a:cs typeface="Arial Narrow" panose="020B0604020202020204" pitchFamily="34" charset="0"/>
              </a:rPr>
              <a:t>: No medications other than acetaminophen and ibuprofen for pain first visit, potentially on chemotherapy during second visit. Foodways are also an important part of the family’s wellness practices. Access to fresh foods and traditional Mexican </a:t>
            </a:r>
            <a:r>
              <a:rPr lang="en-US" sz="1400" dirty="0" err="1">
                <a:latin typeface="Arial Narrow" panose="020B0604020202020204" pitchFamily="34" charset="0"/>
                <a:cs typeface="Arial Narrow" panose="020B0604020202020204" pitchFamily="34" charset="0"/>
              </a:rPr>
              <a:t>caldos</a:t>
            </a:r>
            <a:r>
              <a:rPr lang="en-US" sz="1400" dirty="0">
                <a:latin typeface="Arial Narrow" panose="020B0604020202020204" pitchFamily="34" charset="0"/>
                <a:cs typeface="Arial Narrow" panose="020B0604020202020204" pitchFamily="34" charset="0"/>
              </a:rPr>
              <a:t> (soups), traditional medicinal teas and tinctures are made at home from family recipes and an important part of physical and emotional comfort.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endParaRPr>
          </a:p>
          <a:p>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 </a:t>
            </a:r>
          </a:p>
        </p:txBody>
      </p:sp>
    </p:spTree>
    <p:extLst>
      <p:ext uri="{BB962C8B-B14F-4D97-AF65-F5344CB8AC3E}">
        <p14:creationId xmlns:p14="http://schemas.microsoft.com/office/powerpoint/2010/main" val="3106219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33057" y="1219319"/>
            <a:ext cx="8382000" cy="375487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Allergies / Intolerances</a:t>
            </a:r>
            <a:r>
              <a:rPr lang="en-US" sz="1400" dirty="0">
                <a:latin typeface="Arial Narrow" panose="020B0604020202020204" pitchFamily="34" charset="0"/>
                <a:cs typeface="Arial Narrow" panose="020B0604020202020204" pitchFamily="34" charset="0"/>
              </a:rPr>
              <a:t>: None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Tobacco, Alcohol or Substance Use:</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Review of Systems</a:t>
            </a:r>
            <a:r>
              <a:rPr lang="en-US" sz="1400" dirty="0">
                <a:latin typeface="Arial Narrow" panose="020B0604020202020204" pitchFamily="34" charset="0"/>
                <a:cs typeface="Arial Narrow" panose="020B0604020202020204" pitchFamily="34" charset="0"/>
              </a:rPr>
              <a:t>: Does the family need information on housing modifications that can help Emma be safe at home? Trauma associated with migration status can impact the readiness or resistance to signing forms presented in English only or presented without opportunity for discussion. Navigation of any public service and assistance may have been negotiated by Emma previously, ensure that she is also engaged in conversations that may normally have been had with only guardians. Be mindful of trust building before sharing information.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Past Medical History</a:t>
            </a:r>
            <a:r>
              <a:rPr lang="en-US" sz="1400" dirty="0">
                <a:latin typeface="Arial Narrow" panose="020B0604020202020204" pitchFamily="34" charset="0"/>
                <a:cs typeface="Arial Narrow" panose="020B0604020202020204" pitchFamily="34" charset="0"/>
              </a:rPr>
              <a:t>: No significant past medical history</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Family History</a:t>
            </a:r>
            <a:r>
              <a:rPr lang="en-US" sz="1400" dirty="0">
                <a:latin typeface="Arial Narrow" panose="020B0604020202020204" pitchFamily="34" charset="0"/>
                <a:cs typeface="Arial Narrow" panose="020B0604020202020204" pitchFamily="34" charset="0"/>
              </a:rPr>
              <a:t>: Diabetes and heart disease runs in family</a:t>
            </a:r>
          </a:p>
          <a:p>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147489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3262</TotalTime>
  <Words>2553</Words>
  <Application>Microsoft Macintosh PowerPoint</Application>
  <PresentationFormat>On-screen Show (16:9)</PresentationFormat>
  <Paragraphs>323</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Arial Black</vt:lpstr>
      <vt:lpstr>Arial Narrow</vt:lpstr>
      <vt:lpstr>Arial Rounded MT Bold</vt:lpstr>
      <vt:lpstr>Calibri</vt:lpstr>
      <vt:lpstr>Helvetica</vt:lpstr>
      <vt:lpstr>Proxima Nova Condensed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Lisa O'Neill</dc:creator>
  <cp:lastModifiedBy>Microsoft Office User</cp:lastModifiedBy>
  <cp:revision>43</cp:revision>
  <dcterms:created xsi:type="dcterms:W3CDTF">2022-02-03T17:38:39Z</dcterms:created>
  <dcterms:modified xsi:type="dcterms:W3CDTF">2022-07-20T21:31:15Z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2022-02-03T00:00:00Z</vt:filetime>
  </property>
  <property fmtid="{D5CDD505-2E9C-101B-9397-08002B2CF9AE}" pid="3" name="Creator">
    <vt:lpwstr>Adobe Illustrator 26.0 (Macintosh)</vt:lpwstr>
  </property>
  <property fmtid="{D5CDD505-2E9C-101B-9397-08002B2CF9AE}" pid="4" name="LastSaved">
    <vt:filetime>2022-02-03T00:00:00Z</vt:filetime>
  </property>
</Properties>
</file>